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4" r:id="rId6"/>
    <p:sldMasterId id="2147483689" r:id="rId7"/>
  </p:sldMasterIdLst>
  <p:notesMasterIdLst>
    <p:notesMasterId r:id="rId49"/>
  </p:notesMasterIdLst>
  <p:handoutMasterIdLst>
    <p:handoutMasterId r:id="rId50"/>
  </p:handoutMasterIdLst>
  <p:sldIdLst>
    <p:sldId id="365" r:id="rId8"/>
    <p:sldId id="388" r:id="rId9"/>
    <p:sldId id="389" r:id="rId10"/>
    <p:sldId id="309" r:id="rId11"/>
    <p:sldId id="387" r:id="rId12"/>
    <p:sldId id="413" r:id="rId13"/>
    <p:sldId id="405" r:id="rId14"/>
    <p:sldId id="424" r:id="rId15"/>
    <p:sldId id="409" r:id="rId16"/>
    <p:sldId id="397" r:id="rId17"/>
    <p:sldId id="404" r:id="rId18"/>
    <p:sldId id="453" r:id="rId19"/>
    <p:sldId id="400" r:id="rId20"/>
    <p:sldId id="418" r:id="rId21"/>
    <p:sldId id="398" r:id="rId22"/>
    <p:sldId id="430" r:id="rId23"/>
    <p:sldId id="455" r:id="rId24"/>
    <p:sldId id="416" r:id="rId25"/>
    <p:sldId id="451" r:id="rId26"/>
    <p:sldId id="456" r:id="rId27"/>
    <p:sldId id="412" r:id="rId28"/>
    <p:sldId id="377" r:id="rId29"/>
    <p:sldId id="449" r:id="rId30"/>
    <p:sldId id="431" r:id="rId31"/>
    <p:sldId id="447" r:id="rId32"/>
    <p:sldId id="442" r:id="rId33"/>
    <p:sldId id="370" r:id="rId34"/>
    <p:sldId id="452" r:id="rId35"/>
    <p:sldId id="372" r:id="rId36"/>
    <p:sldId id="441" r:id="rId37"/>
    <p:sldId id="371" r:id="rId38"/>
    <p:sldId id="369" r:id="rId39"/>
    <p:sldId id="433" r:id="rId40"/>
    <p:sldId id="448" r:id="rId41"/>
    <p:sldId id="443" r:id="rId42"/>
    <p:sldId id="446" r:id="rId43"/>
    <p:sldId id="450" r:id="rId44"/>
    <p:sldId id="393" r:id="rId45"/>
    <p:sldId id="445" r:id="rId46"/>
    <p:sldId id="391" r:id="rId47"/>
    <p:sldId id="444"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E0DC03-41EE-DC4C-9F3E-C0D98C6579CA}" name="Ilina Georgieva" initials="IG" userId="S::Ilina.Georgieva@ecorys.com::a6e0961a-f243-4f54-b24a-75643c4fb25d" providerId="AD"/>
  <p188:author id="{F227AC25-D028-B650-E522-5B02EDCEABB5}" name="Philip Messere" initials="PM" userId="S::philip.messere@tnlcommunityfund.org.uk::5d1b7fa6-b303-4c93-8d6e-88d66af32d46" providerId="AD"/>
  <p188:author id="{0361492C-0FBF-4166-FE95-FAF45ACC5159}" name="Catherine Goddard" initials="CG" userId="S::Catherine.Goddard@ecorys.com::80647c25-d604-4dae-a747-8ba83255e0da" providerId="AD"/>
  <p188:author id="{6CD56C6C-C0DF-A080-0E14-0DAD4AFA595B}" name="Marta Moretto" initials="MM" userId="S::Marta.Moretto@ecorys.com::e8743a4f-fea3-400e-93a2-a00b6574c7fd" providerId="AD"/>
  <p188:author id="{49A0D271-2851-B4CE-2A6C-AE988845005D}" name="Susan Connor" initials="SC" userId="S::Susan.Connor@tnlcommunityfund.org.uk::ca7eb2b7-7197-4de5-bfeb-f25689c083ea" providerId="AD"/>
  <p188:author id="{51F8077D-0C70-4BFF-509D-228BDF79F9FF}" name="Samantha Magne" initials="SM" userId="S::samantha.magne@tnlcommunityfund.org.uk::e2066516-65bb-4d0e-80ac-b221d5298344" providerId="AD"/>
  <p188:author id="{D70C899C-56C1-E567-15E0-72FEBA745437}" name="Lucy Newman" initials="LN" userId="S::lucy.newman@ecorys.com::a3f2fdcd-c287-42af-afcb-ccf6b33624e7" providerId="AD"/>
  <p188:author id="{656849BC-1468-DC04-9781-709D97E94BD6}" name="Sarah Cheshire" initials="SC" userId="S::sarah.cheshire@tnlcommunityfund.org.uk::c97ce890-0a73-4e61-8e0a-b13eba5dab71" providerId="AD"/>
  <p188:author id="{1AF067C5-29C3-2665-80A8-118BB88C03E8}" name="Samantha Magne" initials="" userId="S::Samantha.Magne@tnlcommunityfund.org.uk::e2066516-65bb-4d0e-80ac-b221d5298344" providerId="AD"/>
  <p188:author id="{6BA7B8E0-8848-CB7E-8359-87A078ADF2C8}" name="Lilly Monk" initials="LM" userId="S::Lilly.Monk@ecorys.com::84405280-32d0-4985-88ac-1e62cf2a25c9" providerId="AD"/>
  <p188:author id="{8AED7AEA-C723-03B3-4AD4-59C3D4C5EB61}" name="Katy Luscombe" initials="KL" userId="S::Katy.Luscombe@tnlcommunityfund.org.uk::47fb63c7-ca96-4543-beb9-4bf7d5525bb5" providerId="AD"/>
  <p188:author id="{8FD26CFD-EE10-2057-EB9D-0096D02FA1DE}" name="James Ronicle" initials="JR" userId="S::James.Ronicle@ecorys.com::71072139-768a-4acf-a200-0b32029ca1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7DF"/>
    <a:srgbClr val="A24090"/>
    <a:srgbClr val="4C4C4C"/>
    <a:srgbClr val="C9D4D9"/>
    <a:srgbClr val="006EB8"/>
    <a:srgbClr val="283583"/>
    <a:srgbClr val="AFFFAF"/>
    <a:srgbClr val="FF9393"/>
    <a:srgbClr val="3FA8DF"/>
    <a:srgbClr val="0F9EA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1" autoAdjust="0"/>
    <p:restoredTop sz="94054" autoAdjust="0"/>
  </p:normalViewPr>
  <p:slideViewPr>
    <p:cSldViewPr snapToGrid="0">
      <p:cViewPr varScale="1">
        <p:scale>
          <a:sx n="139" d="100"/>
          <a:sy n="139" d="100"/>
        </p:scale>
        <p:origin x="132" y="534"/>
      </p:cViewPr>
      <p:guideLst>
        <p:guide orient="horz" pos="1620"/>
        <p:guide pos="2880"/>
      </p:guideLst>
    </p:cSldViewPr>
  </p:slideViewPr>
  <p:notesTextViewPr>
    <p:cViewPr>
      <p:scale>
        <a:sx n="3" d="2"/>
        <a:sy n="3" d="2"/>
      </p:scale>
      <p:origin x="0" y="0"/>
    </p:cViewPr>
  </p:notesTextViewPr>
  <p:notesViewPr>
    <p:cSldViewPr snapToGrid="0">
      <p:cViewPr>
        <p:scale>
          <a:sx n="1" d="2"/>
          <a:sy n="1" d="2"/>
        </p:scale>
        <p:origin x="4632" y="10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192.72.0.29\fdrive\PandR\Projects\9000048%20Growth%20Fund\6.%20Outputs\Wider%20financial%20resilience%20VCSE%20research\06%20Case%20studies\Writeups_completed%20spreadsheets\VCSE18_Summer23_comple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72.0.29\fdrive\PandR\Projects\9000048%20Growth%20Fund\6.%20Outputs\Wider%20financial%20resilience%20VCSE%20research\06%20Case%20studies\Writeups_completed%20spreadsheets\VCSE10_Summer23_comple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lly.Monk\Downloads\data-0Hi7r.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'Journey mapping'!$B$3</c:f>
              <c:strCache>
                <c:ptCount val="1"/>
                <c:pt idx="0">
                  <c:v>No. of full time equivalents employed at end of FY</c:v>
                </c:pt>
              </c:strCache>
            </c:strRef>
          </c:tx>
          <c:spPr>
            <a:solidFill>
              <a:srgbClr val="273582"/>
            </a:solidFill>
            <a:ln>
              <a:noFill/>
            </a:ln>
            <a:effectLst/>
          </c:spPr>
          <c:invertIfNegative val="0"/>
          <c:cat>
            <c:strRef>
              <c:f>'Journey mapping'!$C$2:$I$2</c:f>
              <c:strCache>
                <c:ptCount val="7"/>
                <c:pt idx="0">
                  <c:v>2016/17</c:v>
                </c:pt>
                <c:pt idx="1">
                  <c:v>2017/18</c:v>
                </c:pt>
                <c:pt idx="2">
                  <c:v>2018/19</c:v>
                </c:pt>
                <c:pt idx="3">
                  <c:v>2019/20</c:v>
                </c:pt>
                <c:pt idx="4">
                  <c:v>2020/21</c:v>
                </c:pt>
                <c:pt idx="5">
                  <c:v>2021/22</c:v>
                </c:pt>
                <c:pt idx="6">
                  <c:v>2022/23</c:v>
                </c:pt>
              </c:strCache>
            </c:strRef>
          </c:cat>
          <c:val>
            <c:numRef>
              <c:f>'Journey mapping'!$C$3:$I$3</c:f>
              <c:numCache>
                <c:formatCode>General</c:formatCode>
                <c:ptCount val="7"/>
                <c:pt idx="0">
                  <c:v>2</c:v>
                </c:pt>
                <c:pt idx="1">
                  <c:v>4</c:v>
                </c:pt>
                <c:pt idx="2">
                  <c:v>4</c:v>
                </c:pt>
                <c:pt idx="3">
                  <c:v>6</c:v>
                </c:pt>
                <c:pt idx="4">
                  <c:v>6</c:v>
                </c:pt>
                <c:pt idx="5">
                  <c:v>8.6999999999999993</c:v>
                </c:pt>
                <c:pt idx="6">
                  <c:v>4.5</c:v>
                </c:pt>
              </c:numCache>
            </c:numRef>
          </c:val>
          <c:extLst>
            <c:ext xmlns:c16="http://schemas.microsoft.com/office/drawing/2014/chart" uri="{C3380CC4-5D6E-409C-BE32-E72D297353CC}">
              <c16:uniqueId val="{00000000-DA1D-4AF7-A26B-F0881D510C41}"/>
            </c:ext>
          </c:extLst>
        </c:ser>
        <c:ser>
          <c:idx val="3"/>
          <c:order val="2"/>
          <c:tx>
            <c:strRef>
              <c:f>'Journey mapping'!$B$6</c:f>
              <c:strCache>
                <c:ptCount val="1"/>
                <c:pt idx="0">
                  <c:v>Estimate of how many months organisation's reserves could sustain organisation's work and services at end of FY</c:v>
                </c:pt>
              </c:strCache>
            </c:strRef>
          </c:tx>
          <c:spPr>
            <a:solidFill>
              <a:srgbClr val="3FA7DF"/>
            </a:solidFill>
            <a:ln>
              <a:noFill/>
            </a:ln>
            <a:effectLst/>
          </c:spPr>
          <c:invertIfNegative val="0"/>
          <c:cat>
            <c:strRef>
              <c:f>'Journey mapping'!$C$2:$I$2</c:f>
              <c:strCache>
                <c:ptCount val="7"/>
                <c:pt idx="0">
                  <c:v>2016/17</c:v>
                </c:pt>
                <c:pt idx="1">
                  <c:v>2017/18</c:v>
                </c:pt>
                <c:pt idx="2">
                  <c:v>2018/19</c:v>
                </c:pt>
                <c:pt idx="3">
                  <c:v>2019/20</c:v>
                </c:pt>
                <c:pt idx="4">
                  <c:v>2020/21</c:v>
                </c:pt>
                <c:pt idx="5">
                  <c:v>2021/22</c:v>
                </c:pt>
                <c:pt idx="6">
                  <c:v>2022/23</c:v>
                </c:pt>
              </c:strCache>
            </c:strRef>
          </c:cat>
          <c:val>
            <c:numRef>
              <c:f>'Journey mapping'!$C$6:$I$6</c:f>
              <c:numCache>
                <c:formatCode>_-* #,##0_-;\-* #,##0_-;_-* "-"??_-;_-@_-</c:formatCode>
                <c:ptCount val="7"/>
                <c:pt idx="0">
                  <c:v>5</c:v>
                </c:pt>
                <c:pt idx="1">
                  <c:v>4</c:v>
                </c:pt>
                <c:pt idx="2">
                  <c:v>2</c:v>
                </c:pt>
                <c:pt idx="3">
                  <c:v>1</c:v>
                </c:pt>
                <c:pt idx="4">
                  <c:v>2</c:v>
                </c:pt>
                <c:pt idx="5">
                  <c:v>2</c:v>
                </c:pt>
                <c:pt idx="6">
                  <c:v>3</c:v>
                </c:pt>
              </c:numCache>
            </c:numRef>
          </c:val>
          <c:extLst>
            <c:ext xmlns:c16="http://schemas.microsoft.com/office/drawing/2014/chart" uri="{C3380CC4-5D6E-409C-BE32-E72D297353CC}">
              <c16:uniqueId val="{00000001-DA1D-4AF7-A26B-F0881D510C41}"/>
            </c:ext>
          </c:extLst>
        </c:ser>
        <c:dLbls>
          <c:showLegendKey val="0"/>
          <c:showVal val="0"/>
          <c:showCatName val="0"/>
          <c:showSerName val="0"/>
          <c:showPercent val="0"/>
          <c:showBubbleSize val="0"/>
        </c:dLbls>
        <c:gapWidth val="219"/>
        <c:axId val="2050164271"/>
        <c:axId val="668364975"/>
      </c:barChart>
      <c:lineChart>
        <c:grouping val="standard"/>
        <c:varyColors val="0"/>
        <c:ser>
          <c:idx val="1"/>
          <c:order val="1"/>
          <c:tx>
            <c:strRef>
              <c:f>'Journey mapping'!$B$4</c:f>
              <c:strCache>
                <c:ptCount val="1"/>
                <c:pt idx="0">
                  <c:v>Total income for this FY</c:v>
                </c:pt>
              </c:strCache>
            </c:strRef>
          </c:tx>
          <c:spPr>
            <a:ln w="28575" cap="rnd">
              <a:solidFill>
                <a:srgbClr val="F7A72A"/>
              </a:solidFill>
              <a:round/>
            </a:ln>
            <a:effectLst/>
          </c:spPr>
          <c:marker>
            <c:symbol val="none"/>
          </c:marker>
          <c:cat>
            <c:strRef>
              <c:f>'Journey mapping'!$C$2:$I$2</c:f>
              <c:strCache>
                <c:ptCount val="7"/>
                <c:pt idx="0">
                  <c:v>2016/17</c:v>
                </c:pt>
                <c:pt idx="1">
                  <c:v>2017/18</c:v>
                </c:pt>
                <c:pt idx="2">
                  <c:v>2018/19</c:v>
                </c:pt>
                <c:pt idx="3">
                  <c:v>2019/20</c:v>
                </c:pt>
                <c:pt idx="4">
                  <c:v>2020/21</c:v>
                </c:pt>
                <c:pt idx="5">
                  <c:v>2021/22</c:v>
                </c:pt>
                <c:pt idx="6">
                  <c:v>2022/23</c:v>
                </c:pt>
              </c:strCache>
            </c:strRef>
          </c:cat>
          <c:val>
            <c:numRef>
              <c:f>'Journey mapping'!$C$4:$I$4</c:f>
              <c:numCache>
                <c:formatCode>_("£"* #,##0.00_);_("£"* \(#,##0.00\);_("£"* "-"??_);_(@_)</c:formatCode>
                <c:ptCount val="7"/>
                <c:pt idx="0">
                  <c:v>110000</c:v>
                </c:pt>
                <c:pt idx="1">
                  <c:v>200000</c:v>
                </c:pt>
                <c:pt idx="2">
                  <c:v>240000</c:v>
                </c:pt>
                <c:pt idx="3">
                  <c:v>250000</c:v>
                </c:pt>
                <c:pt idx="4">
                  <c:v>470000</c:v>
                </c:pt>
                <c:pt idx="5">
                  <c:v>230000</c:v>
                </c:pt>
                <c:pt idx="6">
                  <c:v>280000</c:v>
                </c:pt>
              </c:numCache>
            </c:numRef>
          </c:val>
          <c:smooth val="0"/>
          <c:extLst>
            <c:ext xmlns:c16="http://schemas.microsoft.com/office/drawing/2014/chart" uri="{C3380CC4-5D6E-409C-BE32-E72D297353CC}">
              <c16:uniqueId val="{00000002-DA1D-4AF7-A26B-F0881D510C41}"/>
            </c:ext>
          </c:extLst>
        </c:ser>
        <c:dLbls>
          <c:showLegendKey val="0"/>
          <c:showVal val="0"/>
          <c:showCatName val="0"/>
          <c:showSerName val="0"/>
          <c:showPercent val="0"/>
          <c:showBubbleSize val="0"/>
        </c:dLbls>
        <c:marker val="1"/>
        <c:smooth val="0"/>
        <c:axId val="2050159951"/>
        <c:axId val="668361007"/>
      </c:lineChart>
      <c:catAx>
        <c:axId val="2050159951"/>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800">
                    <a:latin typeface="Arial" panose="020B0604020202020204" pitchFamily="34" charset="0"/>
                    <a:cs typeface="Arial" panose="020B0604020202020204" pitchFamily="34" charset="0"/>
                  </a:rPr>
                  <a:t>Financial Year</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8361007"/>
        <c:crosses val="autoZero"/>
        <c:auto val="1"/>
        <c:lblAlgn val="ctr"/>
        <c:lblOffset val="100"/>
        <c:noMultiLvlLbl val="0"/>
      </c:catAx>
      <c:valAx>
        <c:axId val="668361007"/>
        <c:scaling>
          <c:orientation val="minMax"/>
          <c:max val="50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800">
                    <a:latin typeface="Arial" panose="020B0604020202020204" pitchFamily="34" charset="0"/>
                    <a:cs typeface="Arial" panose="020B0604020202020204" pitchFamily="34" charset="0"/>
                  </a:rPr>
                  <a:t>Income</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0159951"/>
        <c:crosses val="autoZero"/>
        <c:crossBetween val="between"/>
      </c:valAx>
      <c:valAx>
        <c:axId val="668364975"/>
        <c:scaling>
          <c:orientation val="minMax"/>
        </c:scaling>
        <c:delete val="0"/>
        <c:axPos val="r"/>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800" dirty="0">
                    <a:latin typeface="Arial" panose="020B0604020202020204" pitchFamily="34" charset="0"/>
                    <a:cs typeface="Arial" panose="020B0604020202020204" pitchFamily="34" charset="0"/>
                  </a:rPr>
                  <a:t>Number of FTEs/months of reserves</a:t>
                </a:r>
                <a:r>
                  <a:rPr lang="en-GB" sz="800" baseline="30000" dirty="0">
                    <a:latin typeface="Arial" panose="020B0604020202020204" pitchFamily="34" charset="0"/>
                    <a:cs typeface="Arial" panose="020B0604020202020204" pitchFamily="34" charset="0"/>
                  </a:rPr>
                  <a:t>4</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0164271"/>
        <c:crosses val="max"/>
        <c:crossBetween val="between"/>
      </c:valAx>
      <c:catAx>
        <c:axId val="2050164271"/>
        <c:scaling>
          <c:orientation val="minMax"/>
        </c:scaling>
        <c:delete val="1"/>
        <c:axPos val="b"/>
        <c:numFmt formatCode="General" sourceLinked="1"/>
        <c:majorTickMark val="out"/>
        <c:minorTickMark val="none"/>
        <c:tickLblPos val="nextTo"/>
        <c:crossAx val="668364975"/>
        <c:crosses val="autoZero"/>
        <c:auto val="1"/>
        <c:lblAlgn val="ctr"/>
        <c:lblOffset val="100"/>
        <c:noMultiLvlLbl val="0"/>
      </c:cat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8717244066102"/>
          <c:y val="0.10639900339492378"/>
          <c:w val="0.79363931297281542"/>
          <c:h val="0.53800673407250232"/>
        </c:manualLayout>
      </c:layout>
      <c:barChart>
        <c:barDir val="col"/>
        <c:grouping val="clustered"/>
        <c:varyColors val="0"/>
        <c:ser>
          <c:idx val="0"/>
          <c:order val="0"/>
          <c:tx>
            <c:strRef>
              <c:f>Analysis!$C$7</c:f>
              <c:strCache>
                <c:ptCount val="1"/>
                <c:pt idx="0">
                  <c:v>No. of full time equivalents employed at end of FY</c:v>
                </c:pt>
              </c:strCache>
            </c:strRef>
          </c:tx>
          <c:spPr>
            <a:solidFill>
              <a:srgbClr val="283583"/>
            </a:solidFill>
            <a:ln>
              <a:noFill/>
            </a:ln>
            <a:effectLst/>
          </c:spPr>
          <c:invertIfNegative val="0"/>
          <c:cat>
            <c:multiLvlStrRef>
              <c:f>Analysis!$D$5:$J$6</c:f>
              <c:multiLvlStrCache>
                <c:ptCount val="7"/>
                <c:lvl>
                  <c:pt idx="0">
                    <c:v>2016/17</c:v>
                  </c:pt>
                  <c:pt idx="1">
                    <c:v>2017/18</c:v>
                  </c:pt>
                  <c:pt idx="2">
                    <c:v>2018/19</c:v>
                  </c:pt>
                  <c:pt idx="3">
                    <c:v>2019/20</c:v>
                  </c:pt>
                  <c:pt idx="4">
                    <c:v>2020/21</c:v>
                  </c:pt>
                  <c:pt idx="5">
                    <c:v>2021/22</c:v>
                  </c:pt>
                  <c:pt idx="6">
                    <c:v>2022/23</c:v>
                  </c:pt>
                </c:lvl>
                <c:lvl>
                  <c:pt idx="0">
                    <c:v>Financial Year</c:v>
                  </c:pt>
                </c:lvl>
              </c:multiLvlStrCache>
            </c:multiLvlStrRef>
          </c:cat>
          <c:val>
            <c:numRef>
              <c:f>Analysis!$D$7:$J$7</c:f>
              <c:numCache>
                <c:formatCode>General</c:formatCode>
                <c:ptCount val="7"/>
                <c:pt idx="0">
                  <c:v>5</c:v>
                </c:pt>
                <c:pt idx="1">
                  <c:v>6</c:v>
                </c:pt>
                <c:pt idx="2">
                  <c:v>5</c:v>
                </c:pt>
                <c:pt idx="3">
                  <c:v>6</c:v>
                </c:pt>
                <c:pt idx="4">
                  <c:v>5</c:v>
                </c:pt>
                <c:pt idx="5">
                  <c:v>6</c:v>
                </c:pt>
                <c:pt idx="6">
                  <c:v>9</c:v>
                </c:pt>
              </c:numCache>
            </c:numRef>
          </c:val>
          <c:extLst>
            <c:ext xmlns:c16="http://schemas.microsoft.com/office/drawing/2014/chart" uri="{C3380CC4-5D6E-409C-BE32-E72D297353CC}">
              <c16:uniqueId val="{00000000-94D4-4663-A156-E0ADDFF01CA0}"/>
            </c:ext>
          </c:extLst>
        </c:ser>
        <c:ser>
          <c:idx val="3"/>
          <c:order val="2"/>
          <c:tx>
            <c:strRef>
              <c:f>Analysis!$C$10</c:f>
              <c:strCache>
                <c:ptCount val="1"/>
                <c:pt idx="0">
                  <c:v>Estimate of how many months organisation's reserves could sustain organisation's work and services at end of FY</c:v>
                </c:pt>
              </c:strCache>
            </c:strRef>
          </c:tx>
          <c:spPr>
            <a:solidFill>
              <a:srgbClr val="3FA7DF"/>
            </a:solidFill>
            <a:ln>
              <a:noFill/>
            </a:ln>
            <a:effectLst/>
          </c:spPr>
          <c:invertIfNegative val="0"/>
          <c:cat>
            <c:multiLvlStrRef>
              <c:f>Analysis!$D$5:$J$6</c:f>
              <c:multiLvlStrCache>
                <c:ptCount val="7"/>
                <c:lvl>
                  <c:pt idx="0">
                    <c:v>2016/17</c:v>
                  </c:pt>
                  <c:pt idx="1">
                    <c:v>2017/18</c:v>
                  </c:pt>
                  <c:pt idx="2">
                    <c:v>2018/19</c:v>
                  </c:pt>
                  <c:pt idx="3">
                    <c:v>2019/20</c:v>
                  </c:pt>
                  <c:pt idx="4">
                    <c:v>2020/21</c:v>
                  </c:pt>
                  <c:pt idx="5">
                    <c:v>2021/22</c:v>
                  </c:pt>
                  <c:pt idx="6">
                    <c:v>2022/23</c:v>
                  </c:pt>
                </c:lvl>
                <c:lvl>
                  <c:pt idx="0">
                    <c:v>Financial Year</c:v>
                  </c:pt>
                </c:lvl>
              </c:multiLvlStrCache>
            </c:multiLvlStrRef>
          </c:cat>
          <c:val>
            <c:numRef>
              <c:f>Analysis!$D$10:$J$10</c:f>
              <c:numCache>
                <c:formatCode>_-* #,##0_-;\-* #,##0_-;_-* "-"??_-;_-@_-</c:formatCode>
                <c:ptCount val="7"/>
                <c:pt idx="0">
                  <c:v>40</c:v>
                </c:pt>
                <c:pt idx="1">
                  <c:v>28</c:v>
                </c:pt>
                <c:pt idx="2">
                  <c:v>26</c:v>
                </c:pt>
                <c:pt idx="3">
                  <c:v>24</c:v>
                </c:pt>
                <c:pt idx="4">
                  <c:v>36</c:v>
                </c:pt>
                <c:pt idx="5">
                  <c:v>36</c:v>
                </c:pt>
                <c:pt idx="6">
                  <c:v>10</c:v>
                </c:pt>
              </c:numCache>
            </c:numRef>
          </c:val>
          <c:extLst>
            <c:ext xmlns:c16="http://schemas.microsoft.com/office/drawing/2014/chart" uri="{C3380CC4-5D6E-409C-BE32-E72D297353CC}">
              <c16:uniqueId val="{00000001-94D4-4663-A156-E0ADDFF01CA0}"/>
            </c:ext>
          </c:extLst>
        </c:ser>
        <c:dLbls>
          <c:showLegendKey val="0"/>
          <c:showVal val="0"/>
          <c:showCatName val="0"/>
          <c:showSerName val="0"/>
          <c:showPercent val="0"/>
          <c:showBubbleSize val="0"/>
        </c:dLbls>
        <c:gapWidth val="219"/>
        <c:axId val="1820324655"/>
        <c:axId val="1379438895"/>
      </c:barChart>
      <c:lineChart>
        <c:grouping val="standard"/>
        <c:varyColors val="0"/>
        <c:ser>
          <c:idx val="1"/>
          <c:order val="1"/>
          <c:tx>
            <c:strRef>
              <c:f>Analysis!$C$8</c:f>
              <c:strCache>
                <c:ptCount val="1"/>
                <c:pt idx="0">
                  <c:v>Total income for this FY</c:v>
                </c:pt>
              </c:strCache>
            </c:strRef>
          </c:tx>
          <c:spPr>
            <a:ln w="28575" cap="rnd">
              <a:solidFill>
                <a:srgbClr val="F7A72A"/>
              </a:solidFill>
              <a:round/>
            </a:ln>
            <a:effectLst/>
          </c:spPr>
          <c:marker>
            <c:symbol val="none"/>
          </c:marker>
          <c:cat>
            <c:multiLvlStrRef>
              <c:f>Analysis!$D$5:$J$6</c:f>
              <c:multiLvlStrCache>
                <c:ptCount val="7"/>
                <c:lvl>
                  <c:pt idx="0">
                    <c:v>2016/17</c:v>
                  </c:pt>
                  <c:pt idx="1">
                    <c:v>2017/18</c:v>
                  </c:pt>
                  <c:pt idx="2">
                    <c:v>2018/19</c:v>
                  </c:pt>
                  <c:pt idx="3">
                    <c:v>2019/20</c:v>
                  </c:pt>
                  <c:pt idx="4">
                    <c:v>2020/21</c:v>
                  </c:pt>
                  <c:pt idx="5">
                    <c:v>2021/22</c:v>
                  </c:pt>
                  <c:pt idx="6">
                    <c:v>2022/23</c:v>
                  </c:pt>
                </c:lvl>
                <c:lvl>
                  <c:pt idx="0">
                    <c:v>Financial Year</c:v>
                  </c:pt>
                </c:lvl>
              </c:multiLvlStrCache>
            </c:multiLvlStrRef>
          </c:cat>
          <c:val>
            <c:numRef>
              <c:f>Analysis!$D$8:$J$8</c:f>
              <c:numCache>
                <c:formatCode>0.00</c:formatCode>
                <c:ptCount val="7"/>
                <c:pt idx="0">
                  <c:v>300000</c:v>
                </c:pt>
                <c:pt idx="1">
                  <c:v>100000</c:v>
                </c:pt>
                <c:pt idx="2">
                  <c:v>100000</c:v>
                </c:pt>
                <c:pt idx="3">
                  <c:v>50000</c:v>
                </c:pt>
                <c:pt idx="4">
                  <c:v>300000</c:v>
                </c:pt>
                <c:pt idx="5">
                  <c:v>200000</c:v>
                </c:pt>
                <c:pt idx="6">
                  <c:v>250000</c:v>
                </c:pt>
              </c:numCache>
            </c:numRef>
          </c:val>
          <c:smooth val="0"/>
          <c:extLst>
            <c:ext xmlns:c16="http://schemas.microsoft.com/office/drawing/2014/chart" uri="{C3380CC4-5D6E-409C-BE32-E72D297353CC}">
              <c16:uniqueId val="{00000002-94D4-4663-A156-E0ADDFF01CA0}"/>
            </c:ext>
          </c:extLst>
        </c:ser>
        <c:dLbls>
          <c:showLegendKey val="0"/>
          <c:showVal val="0"/>
          <c:showCatName val="0"/>
          <c:showSerName val="0"/>
          <c:showPercent val="0"/>
          <c:showBubbleSize val="0"/>
        </c:dLbls>
        <c:marker val="1"/>
        <c:smooth val="0"/>
        <c:axId val="1820326575"/>
        <c:axId val="1379438399"/>
      </c:lineChart>
      <c:catAx>
        <c:axId val="182032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9438399"/>
        <c:crossesAt val="0"/>
        <c:auto val="1"/>
        <c:lblAlgn val="ctr"/>
        <c:lblOffset val="100"/>
        <c:noMultiLvlLbl val="0"/>
      </c:catAx>
      <c:valAx>
        <c:axId val="1379438399"/>
        <c:scaling>
          <c:orientation val="minMax"/>
          <c:max val="100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Income</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0326575"/>
        <c:crosses val="autoZero"/>
        <c:crossBetween val="between"/>
        <c:majorUnit val="100000"/>
      </c:valAx>
      <c:valAx>
        <c:axId val="1379438895"/>
        <c:scaling>
          <c:orientation val="minMax"/>
        </c:scaling>
        <c:delete val="0"/>
        <c:axPos val="r"/>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Number of FTEs/months of reserves</a:t>
                </a:r>
                <a:r>
                  <a:rPr lang="en-GB" baseline="30000" dirty="0"/>
                  <a:t>6</a:t>
                </a:r>
              </a:p>
            </c:rich>
          </c:tx>
          <c:layout>
            <c:manualLayout>
              <c:xMode val="edge"/>
              <c:yMode val="edge"/>
              <c:x val="0.96700188973842849"/>
              <c:y val="0.1888210072827982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0324655"/>
        <c:crosses val="max"/>
        <c:crossBetween val="between"/>
        <c:majorUnit val="2"/>
      </c:valAx>
      <c:catAx>
        <c:axId val="1820324655"/>
        <c:scaling>
          <c:orientation val="minMax"/>
        </c:scaling>
        <c:delete val="1"/>
        <c:axPos val="b"/>
        <c:numFmt formatCode="General" sourceLinked="1"/>
        <c:majorTickMark val="out"/>
        <c:minorTickMark val="none"/>
        <c:tickLblPos val="nextTo"/>
        <c:crossAx val="1379438895"/>
        <c:crosses val="autoZero"/>
        <c:auto val="1"/>
        <c:lblAlgn val="ctr"/>
        <c:lblOffset val="100"/>
        <c:noMultiLvlLbl val="0"/>
      </c:catAx>
      <c:spPr>
        <a:noFill/>
        <a:ln>
          <a:noFill/>
        </a:ln>
        <a:effectLst/>
      </c:spPr>
    </c:plotArea>
    <c:legend>
      <c:legendPos val="b"/>
      <c:layout>
        <c:manualLayout>
          <c:xMode val="edge"/>
          <c:yMode val="edge"/>
          <c:x val="0.11943005713475467"/>
          <c:y val="0.76309009471056877"/>
          <c:w val="0.83089899705108861"/>
          <c:h val="0.2346345404113686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analysis!$G$17</c:f>
              <c:strCache>
                <c:ptCount val="1"/>
                <c:pt idx="0">
                  <c:v>No. of full time equivalents employed at end of FY</c:v>
                </c:pt>
              </c:strCache>
            </c:strRef>
          </c:tx>
          <c:spPr>
            <a:solidFill>
              <a:srgbClr val="273582"/>
            </a:solidFill>
            <a:ln>
              <a:noFill/>
            </a:ln>
            <a:effectLst/>
          </c:spPr>
          <c:invertIfNegative val="0"/>
          <c:cat>
            <c:strRef>
              <c:f>analysis!$H$16:$N$16</c:f>
              <c:strCache>
                <c:ptCount val="7"/>
                <c:pt idx="0">
                  <c:v>2016/17</c:v>
                </c:pt>
                <c:pt idx="1">
                  <c:v>2017/18</c:v>
                </c:pt>
                <c:pt idx="2">
                  <c:v>2018/19</c:v>
                </c:pt>
                <c:pt idx="3">
                  <c:v>2019/20</c:v>
                </c:pt>
                <c:pt idx="4">
                  <c:v>2020/21</c:v>
                </c:pt>
                <c:pt idx="5">
                  <c:v>2021/22</c:v>
                </c:pt>
                <c:pt idx="6">
                  <c:v>2022/23</c:v>
                </c:pt>
              </c:strCache>
            </c:strRef>
          </c:cat>
          <c:val>
            <c:numRef>
              <c:f>analysis!$H$17:$N$17</c:f>
              <c:numCache>
                <c:formatCode>General</c:formatCode>
                <c:ptCount val="7"/>
                <c:pt idx="0">
                  <c:v>0</c:v>
                </c:pt>
                <c:pt idx="1">
                  <c:v>0</c:v>
                </c:pt>
                <c:pt idx="2">
                  <c:v>0</c:v>
                </c:pt>
              </c:numCache>
            </c:numRef>
          </c:val>
          <c:extLst>
            <c:ext xmlns:c16="http://schemas.microsoft.com/office/drawing/2014/chart" uri="{C3380CC4-5D6E-409C-BE32-E72D297353CC}">
              <c16:uniqueId val="{00000000-88C6-49D4-BAA3-550DA66B3F82}"/>
            </c:ext>
          </c:extLst>
        </c:ser>
        <c:ser>
          <c:idx val="3"/>
          <c:order val="2"/>
          <c:tx>
            <c:strRef>
              <c:f>analysis!$G$20</c:f>
              <c:strCache>
                <c:ptCount val="1"/>
                <c:pt idx="0">
                  <c:v>Estimate of how many months organisation's reserves could sustain organisation's work and services at end of FY</c:v>
                </c:pt>
              </c:strCache>
            </c:strRef>
          </c:tx>
          <c:spPr>
            <a:solidFill>
              <a:srgbClr val="3FA7DF"/>
            </a:solidFill>
            <a:ln>
              <a:noFill/>
            </a:ln>
            <a:effectLst/>
          </c:spPr>
          <c:invertIfNegative val="0"/>
          <c:cat>
            <c:strRef>
              <c:f>analysis!$H$16:$N$16</c:f>
              <c:strCache>
                <c:ptCount val="7"/>
                <c:pt idx="0">
                  <c:v>2016/17</c:v>
                </c:pt>
                <c:pt idx="1">
                  <c:v>2017/18</c:v>
                </c:pt>
                <c:pt idx="2">
                  <c:v>2018/19</c:v>
                </c:pt>
                <c:pt idx="3">
                  <c:v>2019/20</c:v>
                </c:pt>
                <c:pt idx="4">
                  <c:v>2020/21</c:v>
                </c:pt>
                <c:pt idx="5">
                  <c:v>2021/22</c:v>
                </c:pt>
                <c:pt idx="6">
                  <c:v>2022/23</c:v>
                </c:pt>
              </c:strCache>
            </c:strRef>
          </c:cat>
          <c:val>
            <c:numRef>
              <c:f>analysis!$H$20:$N$20</c:f>
              <c:numCache>
                <c:formatCode>_-* #,##0_-;\-* #,##0_-;_-* "-"??_-;_-@_-</c:formatCode>
                <c:ptCount val="7"/>
                <c:pt idx="0">
                  <c:v>6</c:v>
                </c:pt>
                <c:pt idx="1">
                  <c:v>3</c:v>
                </c:pt>
                <c:pt idx="2">
                  <c:v>6</c:v>
                </c:pt>
                <c:pt idx="3">
                  <c:v>5</c:v>
                </c:pt>
                <c:pt idx="4">
                  <c:v>6</c:v>
                </c:pt>
                <c:pt idx="5">
                  <c:v>6</c:v>
                </c:pt>
                <c:pt idx="6">
                  <c:v>6</c:v>
                </c:pt>
              </c:numCache>
            </c:numRef>
          </c:val>
          <c:extLst>
            <c:ext xmlns:c16="http://schemas.microsoft.com/office/drawing/2014/chart" uri="{C3380CC4-5D6E-409C-BE32-E72D297353CC}">
              <c16:uniqueId val="{00000001-88C6-49D4-BAA3-550DA66B3F82}"/>
            </c:ext>
          </c:extLst>
        </c:ser>
        <c:dLbls>
          <c:showLegendKey val="0"/>
          <c:showVal val="0"/>
          <c:showCatName val="0"/>
          <c:showSerName val="0"/>
          <c:showPercent val="0"/>
          <c:showBubbleSize val="0"/>
        </c:dLbls>
        <c:gapWidth val="219"/>
        <c:axId val="2055078960"/>
        <c:axId val="1379439391"/>
      </c:barChart>
      <c:lineChart>
        <c:grouping val="standard"/>
        <c:varyColors val="0"/>
        <c:ser>
          <c:idx val="1"/>
          <c:order val="1"/>
          <c:tx>
            <c:strRef>
              <c:f>analysis!$G$18</c:f>
              <c:strCache>
                <c:ptCount val="1"/>
                <c:pt idx="0">
                  <c:v>Total income for this FY</c:v>
                </c:pt>
              </c:strCache>
            </c:strRef>
          </c:tx>
          <c:spPr>
            <a:ln w="28575" cap="rnd">
              <a:solidFill>
                <a:srgbClr val="F7A72A"/>
              </a:solidFill>
              <a:round/>
            </a:ln>
            <a:effectLst/>
          </c:spPr>
          <c:marker>
            <c:symbol val="none"/>
          </c:marker>
          <c:cat>
            <c:strRef>
              <c:f>analysis!$H$16:$N$16</c:f>
              <c:strCache>
                <c:ptCount val="7"/>
                <c:pt idx="0">
                  <c:v>2016/17</c:v>
                </c:pt>
                <c:pt idx="1">
                  <c:v>2017/18</c:v>
                </c:pt>
                <c:pt idx="2">
                  <c:v>2018/19</c:v>
                </c:pt>
                <c:pt idx="3">
                  <c:v>2019/20</c:v>
                </c:pt>
                <c:pt idx="4">
                  <c:v>2020/21</c:v>
                </c:pt>
                <c:pt idx="5">
                  <c:v>2021/22</c:v>
                </c:pt>
                <c:pt idx="6">
                  <c:v>2022/23</c:v>
                </c:pt>
              </c:strCache>
            </c:strRef>
          </c:cat>
          <c:val>
            <c:numRef>
              <c:f>analysis!$H$18:$N$18</c:f>
              <c:numCache>
                <c:formatCode>"£"#,##0_);[Red]\("£"#,##0\)</c:formatCode>
                <c:ptCount val="7"/>
                <c:pt idx="0">
                  <c:v>27000</c:v>
                </c:pt>
                <c:pt idx="1">
                  <c:v>7000</c:v>
                </c:pt>
                <c:pt idx="2">
                  <c:v>50000</c:v>
                </c:pt>
                <c:pt idx="3">
                  <c:v>50000</c:v>
                </c:pt>
                <c:pt idx="4">
                  <c:v>100000</c:v>
                </c:pt>
                <c:pt idx="5">
                  <c:v>50000</c:v>
                </c:pt>
                <c:pt idx="6">
                  <c:v>100000</c:v>
                </c:pt>
              </c:numCache>
            </c:numRef>
          </c:val>
          <c:smooth val="0"/>
          <c:extLst>
            <c:ext xmlns:c16="http://schemas.microsoft.com/office/drawing/2014/chart" uri="{C3380CC4-5D6E-409C-BE32-E72D297353CC}">
              <c16:uniqueId val="{00000002-88C6-49D4-BAA3-550DA66B3F82}"/>
            </c:ext>
          </c:extLst>
        </c:ser>
        <c:dLbls>
          <c:showLegendKey val="0"/>
          <c:showVal val="0"/>
          <c:showCatName val="0"/>
          <c:showSerName val="0"/>
          <c:showPercent val="0"/>
          <c:showBubbleSize val="0"/>
        </c:dLbls>
        <c:marker val="1"/>
        <c:smooth val="0"/>
        <c:axId val="1759299103"/>
        <c:axId val="1379442367"/>
      </c:lineChart>
      <c:catAx>
        <c:axId val="1759299103"/>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800" dirty="0">
                    <a:latin typeface="Arial" panose="020B0604020202020204" pitchFamily="34" charset="0"/>
                    <a:cs typeface="Arial" panose="020B0604020202020204" pitchFamily="34" charset="0"/>
                  </a:rPr>
                  <a:t>Financial year</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9442367"/>
        <c:crosses val="autoZero"/>
        <c:auto val="1"/>
        <c:lblAlgn val="ctr"/>
        <c:lblOffset val="100"/>
        <c:noMultiLvlLbl val="0"/>
      </c:catAx>
      <c:valAx>
        <c:axId val="1379442367"/>
        <c:scaling>
          <c:orientation val="minMax"/>
          <c:max val="10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800" dirty="0">
                    <a:latin typeface="Arial" panose="020B0604020202020204" pitchFamily="34" charset="0"/>
                    <a:cs typeface="Arial" panose="020B0604020202020204" pitchFamily="34" charset="0"/>
                  </a:rPr>
                  <a:t>Income/Net assets</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9299103"/>
        <c:crosses val="autoZero"/>
        <c:crossBetween val="between"/>
        <c:majorUnit val="10000"/>
      </c:valAx>
      <c:valAx>
        <c:axId val="1379439391"/>
        <c:scaling>
          <c:orientation val="minMax"/>
        </c:scaling>
        <c:delete val="0"/>
        <c:axPos val="r"/>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800" dirty="0">
                    <a:latin typeface="Arial" panose="020B0604020202020204" pitchFamily="34" charset="0"/>
                    <a:cs typeface="Arial" panose="020B0604020202020204" pitchFamily="34" charset="0"/>
                  </a:rPr>
                  <a:t>Months of reserves</a:t>
                </a:r>
                <a:r>
                  <a:rPr lang="en-GB" sz="800" baseline="30000" dirty="0">
                    <a:latin typeface="Arial" panose="020B0604020202020204" pitchFamily="34" charset="0"/>
                    <a:cs typeface="Arial" panose="020B0604020202020204" pitchFamily="34" charset="0"/>
                  </a:rPr>
                  <a:t>7,8</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5078960"/>
        <c:crosses val="max"/>
        <c:crossBetween val="between"/>
      </c:valAx>
      <c:catAx>
        <c:axId val="2055078960"/>
        <c:scaling>
          <c:orientation val="minMax"/>
        </c:scaling>
        <c:delete val="1"/>
        <c:axPos val="b"/>
        <c:numFmt formatCode="General" sourceLinked="1"/>
        <c:majorTickMark val="out"/>
        <c:minorTickMark val="none"/>
        <c:tickLblPos val="nextTo"/>
        <c:crossAx val="1379439391"/>
        <c:crosses val="autoZero"/>
        <c:auto val="1"/>
        <c:lblAlgn val="ctr"/>
        <c:lblOffset val="100"/>
        <c:noMultiLvlLbl val="0"/>
      </c:catAx>
      <c:spPr>
        <a:solidFill>
          <a:schemeClr val="bg1"/>
        </a:solidFill>
        <a:ln>
          <a:noFill/>
        </a:ln>
        <a:effectLst/>
      </c:spPr>
    </c:plotArea>
    <c:legend>
      <c:legendPos val="b"/>
      <c:legendEntry>
        <c:idx val="0"/>
        <c:delete val="1"/>
      </c:legendEntry>
      <c:layout>
        <c:manualLayout>
          <c:xMode val="edge"/>
          <c:yMode val="edge"/>
          <c:x val="5.4938195871292325E-2"/>
          <c:y val="0.84977281173046493"/>
          <c:w val="0.89012340275389568"/>
          <c:h val="0.1494301069535766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50" dirty="0"/>
              <a:t>Proportion of VCSEs of different sizes</a:t>
            </a:r>
            <a:r>
              <a:rPr lang="en-GB" sz="1050" b="0" i="0" u="none" strike="noStrike" kern="1200" spc="0" baseline="30000" dirty="0">
                <a:solidFill>
                  <a:prstClr val="black">
                    <a:lumMod val="65000"/>
                    <a:lumOff val="35000"/>
                  </a:prstClr>
                </a:solidFill>
                <a:latin typeface="Arial" panose="020B0604020202020204" pitchFamily="34" charset="0"/>
                <a:cs typeface="Arial" panose="020B0604020202020204" pitchFamily="34" charset="0"/>
              </a:rPr>
              <a:t>11</a:t>
            </a:r>
            <a:r>
              <a:rPr lang="en-GB" sz="1050" dirty="0"/>
              <a:t> England-wide,</a:t>
            </a:r>
            <a:r>
              <a:rPr lang="en-GB" sz="1050" baseline="0" dirty="0"/>
              <a:t> in the Growth Fund cohort, and Financial Resilience case study sample</a:t>
            </a:r>
            <a:endParaRPr lang="en-GB" sz="105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percentStacked"/>
        <c:varyColors val="0"/>
        <c:ser>
          <c:idx val="1"/>
          <c:order val="1"/>
          <c:tx>
            <c:strRef>
              <c:f>'data-0Hi7r'!$B$4</c:f>
              <c:strCache>
                <c:ptCount val="1"/>
                <c:pt idx="0">
                  <c:v>Micro</c:v>
                </c:pt>
              </c:strCache>
            </c:strRef>
          </c:tx>
          <c:spPr>
            <a:solidFill>
              <a:srgbClr val="273582"/>
            </a:solidFill>
            <a:ln>
              <a:noFill/>
            </a:ln>
            <a:effectLst/>
          </c:spPr>
          <c:invertIfNegative val="0"/>
          <c:cat>
            <c:strRef>
              <c:f>('data-0Hi7r'!$C$2,'data-0Hi7r'!$E$2,'data-0Hi7r'!$G$2)</c:f>
              <c:strCache>
                <c:ptCount val="3"/>
                <c:pt idx="0">
                  <c:v>England-wide</c:v>
                </c:pt>
                <c:pt idx="1">
                  <c:v>Growth Fund</c:v>
                </c:pt>
                <c:pt idx="2">
                  <c:v>Financial resilience case studies</c:v>
                </c:pt>
              </c:strCache>
            </c:strRef>
          </c:cat>
          <c:val>
            <c:numRef>
              <c:f>('data-0Hi7r'!$C$4,'data-0Hi7r'!$E$4,'data-0Hi7r'!$G$4)</c:f>
              <c:numCache>
                <c:formatCode>0%</c:formatCode>
                <c:ptCount val="3"/>
                <c:pt idx="0">
                  <c:v>0.47</c:v>
                </c:pt>
                <c:pt idx="1">
                  <c:v>0.11</c:v>
                </c:pt>
                <c:pt idx="2">
                  <c:v>0.05</c:v>
                </c:pt>
              </c:numCache>
            </c:numRef>
          </c:val>
          <c:extLst>
            <c:ext xmlns:c16="http://schemas.microsoft.com/office/drawing/2014/chart" uri="{C3380CC4-5D6E-409C-BE32-E72D297353CC}">
              <c16:uniqueId val="{00000000-938A-453B-B2CD-AD338500B08C}"/>
            </c:ext>
          </c:extLst>
        </c:ser>
        <c:ser>
          <c:idx val="2"/>
          <c:order val="2"/>
          <c:tx>
            <c:strRef>
              <c:f>'data-0Hi7r'!$B$5</c:f>
              <c:strCache>
                <c:ptCount val="1"/>
                <c:pt idx="0">
                  <c:v>Small</c:v>
                </c:pt>
              </c:strCache>
            </c:strRef>
          </c:tx>
          <c:spPr>
            <a:solidFill>
              <a:srgbClr val="A24090"/>
            </a:solidFill>
            <a:ln>
              <a:noFill/>
            </a:ln>
            <a:effectLst/>
          </c:spPr>
          <c:invertIfNegative val="0"/>
          <c:cat>
            <c:strRef>
              <c:f>('data-0Hi7r'!$C$2,'data-0Hi7r'!$E$2,'data-0Hi7r'!$G$2)</c:f>
              <c:strCache>
                <c:ptCount val="3"/>
                <c:pt idx="0">
                  <c:v>England-wide</c:v>
                </c:pt>
                <c:pt idx="1">
                  <c:v>Growth Fund</c:v>
                </c:pt>
                <c:pt idx="2">
                  <c:v>Financial resilience case studies</c:v>
                </c:pt>
              </c:strCache>
            </c:strRef>
          </c:cat>
          <c:val>
            <c:numRef>
              <c:f>('data-0Hi7r'!$C$5,'data-0Hi7r'!$E$5,'data-0Hi7r'!$G$5)</c:f>
              <c:numCache>
                <c:formatCode>0%</c:formatCode>
                <c:ptCount val="3"/>
                <c:pt idx="0">
                  <c:v>0.33</c:v>
                </c:pt>
                <c:pt idx="1">
                  <c:v>0.25</c:v>
                </c:pt>
                <c:pt idx="2">
                  <c:v>0.35</c:v>
                </c:pt>
              </c:numCache>
            </c:numRef>
          </c:val>
          <c:extLst>
            <c:ext xmlns:c16="http://schemas.microsoft.com/office/drawing/2014/chart" uri="{C3380CC4-5D6E-409C-BE32-E72D297353CC}">
              <c16:uniqueId val="{00000001-938A-453B-B2CD-AD338500B08C}"/>
            </c:ext>
          </c:extLst>
        </c:ser>
        <c:ser>
          <c:idx val="3"/>
          <c:order val="3"/>
          <c:tx>
            <c:strRef>
              <c:f>'data-0Hi7r'!$B$6</c:f>
              <c:strCache>
                <c:ptCount val="1"/>
                <c:pt idx="0">
                  <c:v>Medium</c:v>
                </c:pt>
              </c:strCache>
            </c:strRef>
          </c:tx>
          <c:spPr>
            <a:solidFill>
              <a:srgbClr val="3FA7DF"/>
            </a:solidFill>
            <a:ln>
              <a:noFill/>
            </a:ln>
            <a:effectLst/>
          </c:spPr>
          <c:invertIfNegative val="0"/>
          <c:cat>
            <c:strRef>
              <c:f>('data-0Hi7r'!$C$2,'data-0Hi7r'!$E$2,'data-0Hi7r'!$G$2)</c:f>
              <c:strCache>
                <c:ptCount val="3"/>
                <c:pt idx="0">
                  <c:v>England-wide</c:v>
                </c:pt>
                <c:pt idx="1">
                  <c:v>Growth Fund</c:v>
                </c:pt>
                <c:pt idx="2">
                  <c:v>Financial resilience case studies</c:v>
                </c:pt>
              </c:strCache>
            </c:strRef>
          </c:cat>
          <c:val>
            <c:numRef>
              <c:f>('data-0Hi7r'!$C$6,'data-0Hi7r'!$E$6,'data-0Hi7r'!$G$6)</c:f>
              <c:numCache>
                <c:formatCode>0%</c:formatCode>
                <c:ptCount val="3"/>
                <c:pt idx="0">
                  <c:v>0.16</c:v>
                </c:pt>
                <c:pt idx="1">
                  <c:v>0.52</c:v>
                </c:pt>
                <c:pt idx="2">
                  <c:v>0.6</c:v>
                </c:pt>
              </c:numCache>
            </c:numRef>
          </c:val>
          <c:extLst>
            <c:ext xmlns:c16="http://schemas.microsoft.com/office/drawing/2014/chart" uri="{C3380CC4-5D6E-409C-BE32-E72D297353CC}">
              <c16:uniqueId val="{00000002-938A-453B-B2CD-AD338500B08C}"/>
            </c:ext>
          </c:extLst>
        </c:ser>
        <c:ser>
          <c:idx val="4"/>
          <c:order val="4"/>
          <c:tx>
            <c:strRef>
              <c:f>'data-0Hi7r'!$B$7</c:f>
              <c:strCache>
                <c:ptCount val="1"/>
                <c:pt idx="0">
                  <c:v>Large</c:v>
                </c:pt>
              </c:strCache>
            </c:strRef>
          </c:tx>
          <c:spPr>
            <a:solidFill>
              <a:srgbClr val="006EB8"/>
            </a:solidFill>
            <a:ln>
              <a:noFill/>
            </a:ln>
            <a:effectLst/>
          </c:spPr>
          <c:invertIfNegative val="0"/>
          <c:cat>
            <c:strRef>
              <c:f>('data-0Hi7r'!$C$2,'data-0Hi7r'!$E$2,'data-0Hi7r'!$G$2)</c:f>
              <c:strCache>
                <c:ptCount val="3"/>
                <c:pt idx="0">
                  <c:v>England-wide</c:v>
                </c:pt>
                <c:pt idx="1">
                  <c:v>Growth Fund</c:v>
                </c:pt>
                <c:pt idx="2">
                  <c:v>Financial resilience case studies</c:v>
                </c:pt>
              </c:strCache>
            </c:strRef>
          </c:cat>
          <c:val>
            <c:numRef>
              <c:f>('data-0Hi7r'!$C$7,'data-0Hi7r'!$E$7,'data-0Hi7r'!$G$7)</c:f>
              <c:numCache>
                <c:formatCode>0%</c:formatCode>
                <c:ptCount val="3"/>
                <c:pt idx="0">
                  <c:v>0.04</c:v>
                </c:pt>
                <c:pt idx="1">
                  <c:v>0.12</c:v>
                </c:pt>
                <c:pt idx="2">
                  <c:v>0</c:v>
                </c:pt>
              </c:numCache>
            </c:numRef>
          </c:val>
          <c:extLst>
            <c:ext xmlns:c16="http://schemas.microsoft.com/office/drawing/2014/chart" uri="{C3380CC4-5D6E-409C-BE32-E72D297353CC}">
              <c16:uniqueId val="{00000003-938A-453B-B2CD-AD338500B08C}"/>
            </c:ext>
          </c:extLst>
        </c:ser>
        <c:dLbls>
          <c:showLegendKey val="0"/>
          <c:showVal val="0"/>
          <c:showCatName val="0"/>
          <c:showSerName val="0"/>
          <c:showPercent val="0"/>
          <c:showBubbleSize val="0"/>
        </c:dLbls>
        <c:gapWidth val="150"/>
        <c:overlap val="100"/>
        <c:axId val="983490479"/>
        <c:axId val="976686863"/>
        <c:extLst>
          <c:ext xmlns:c15="http://schemas.microsoft.com/office/drawing/2012/chart" uri="{02D57815-91ED-43cb-92C2-25804820EDAC}">
            <c15:filteredBarSeries>
              <c15:ser>
                <c:idx val="0"/>
                <c:order val="0"/>
                <c:tx>
                  <c:strRef>
                    <c:extLst>
                      <c:ext uri="{02D57815-91ED-43cb-92C2-25804820EDAC}">
                        <c15:formulaRef>
                          <c15:sqref>'data-0Hi7r'!$B$3</c15:sqref>
                        </c15:formulaRef>
                      </c:ext>
                    </c:extLst>
                    <c:strCache>
                      <c:ptCount val="1"/>
                      <c:pt idx="0">
                        <c:v>Name</c:v>
                      </c:pt>
                    </c:strCache>
                  </c:strRef>
                </c:tx>
                <c:spPr>
                  <a:solidFill>
                    <a:schemeClr val="accent1"/>
                  </a:solidFill>
                  <a:ln>
                    <a:noFill/>
                  </a:ln>
                  <a:effectLst/>
                </c:spPr>
                <c:invertIfNegative val="0"/>
                <c:cat>
                  <c:strRef>
                    <c:extLst>
                      <c:ext uri="{02D57815-91ED-43cb-92C2-25804820EDAC}">
                        <c15:formulaRef>
                          <c15:sqref>('data-0Hi7r'!$C$2,'data-0Hi7r'!$E$2,'data-0Hi7r'!$G$2)</c15:sqref>
                        </c15:formulaRef>
                      </c:ext>
                    </c:extLst>
                    <c:strCache>
                      <c:ptCount val="3"/>
                      <c:pt idx="0">
                        <c:v>England-wide</c:v>
                      </c:pt>
                      <c:pt idx="1">
                        <c:v>Growth Fund</c:v>
                      </c:pt>
                      <c:pt idx="2">
                        <c:v>Financial resilience case studies</c:v>
                      </c:pt>
                    </c:strCache>
                  </c:strRef>
                </c:cat>
                <c:val>
                  <c:numRef>
                    <c:extLst>
                      <c:ext uri="{02D57815-91ED-43cb-92C2-25804820EDAC}">
                        <c15:formulaRef>
                          <c15:sqref>('data-0Hi7r'!$C$3,'data-0Hi7r'!$E$3,'data-0Hi7r'!$G$3)</c15:sqref>
                        </c15:formulaRef>
                      </c:ext>
                    </c:extLst>
                    <c:numCache>
                      <c:formatCode>General</c:formatCode>
                      <c:ptCount val="3"/>
                      <c:pt idx="0">
                        <c:v>0</c:v>
                      </c:pt>
                      <c:pt idx="1">
                        <c:v>0</c:v>
                      </c:pt>
                      <c:pt idx="2">
                        <c:v>0</c:v>
                      </c:pt>
                    </c:numCache>
                  </c:numRef>
                </c:val>
                <c:extLst>
                  <c:ext xmlns:c16="http://schemas.microsoft.com/office/drawing/2014/chart" uri="{C3380CC4-5D6E-409C-BE32-E72D297353CC}">
                    <c16:uniqueId val="{00000004-938A-453B-B2CD-AD338500B08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'data-0Hi7r'!$B$8</c15:sqref>
                        </c15:formulaRef>
                      </c:ext>
                    </c:extLst>
                    <c:strCache>
                      <c:ptCount val="1"/>
                      <c:pt idx="0">
                        <c:v>Major</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('data-0Hi7r'!$C$2,'data-0Hi7r'!$E$2,'data-0Hi7r'!$G$2)</c15:sqref>
                        </c15:formulaRef>
                      </c:ext>
                    </c:extLst>
                    <c:strCache>
                      <c:ptCount val="3"/>
                      <c:pt idx="0">
                        <c:v>England-wide</c:v>
                      </c:pt>
                      <c:pt idx="1">
                        <c:v>Growth Fund</c:v>
                      </c:pt>
                      <c:pt idx="2">
                        <c:v>Financial resilience case studies</c:v>
                      </c:pt>
                    </c:strCache>
                  </c:strRef>
                </c:cat>
                <c:val>
                  <c:numRef>
                    <c:extLst xmlns:c15="http://schemas.microsoft.com/office/drawing/2012/chart">
                      <c:ext xmlns:c15="http://schemas.microsoft.com/office/drawing/2012/chart" uri="{02D57815-91ED-43cb-92C2-25804820EDAC}">
                        <c15:formulaRef>
                          <c15:sqref>('data-0Hi7r'!$C$8,'data-0Hi7r'!$E$8,'data-0Hi7r'!$G$8)</c15:sqref>
                        </c15:formulaRef>
                      </c:ext>
                    </c:extLst>
                    <c:numCache>
                      <c:formatCode>0%</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05-938A-453B-B2CD-AD338500B08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'data-0Hi7r'!$B$9</c15:sqref>
                        </c15:formulaRef>
                      </c:ext>
                    </c:extLst>
                    <c:strCache>
                      <c:ptCount val="1"/>
                      <c:pt idx="0">
                        <c:v>Super-major</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('data-0Hi7r'!$C$2,'data-0Hi7r'!$E$2,'data-0Hi7r'!$G$2)</c15:sqref>
                        </c15:formulaRef>
                      </c:ext>
                    </c:extLst>
                    <c:strCache>
                      <c:ptCount val="3"/>
                      <c:pt idx="0">
                        <c:v>England-wide</c:v>
                      </c:pt>
                      <c:pt idx="1">
                        <c:v>Growth Fund</c:v>
                      </c:pt>
                      <c:pt idx="2">
                        <c:v>Financial resilience case studies</c:v>
                      </c:pt>
                    </c:strCache>
                  </c:strRef>
                </c:cat>
                <c:val>
                  <c:numRef>
                    <c:extLst xmlns:c15="http://schemas.microsoft.com/office/drawing/2012/chart">
                      <c:ext xmlns:c15="http://schemas.microsoft.com/office/drawing/2012/chart" uri="{02D57815-91ED-43cb-92C2-25804820EDAC}">
                        <c15:formulaRef>
                          <c15:sqref>('data-0Hi7r'!$C$9,'data-0Hi7r'!$E$9,'data-0Hi7r'!$G$9)</c15:sqref>
                        </c15:formulaRef>
                      </c:ext>
                    </c:extLst>
                    <c:numCache>
                      <c:formatCode>0%</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06-938A-453B-B2CD-AD338500B08C}"/>
                  </c:ext>
                </c:extLst>
              </c15:ser>
            </c15:filteredBarSeries>
          </c:ext>
        </c:extLst>
      </c:barChart>
      <c:catAx>
        <c:axId val="98349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6686863"/>
        <c:crosses val="autoZero"/>
        <c:auto val="1"/>
        <c:lblAlgn val="ctr"/>
        <c:lblOffset val="100"/>
        <c:noMultiLvlLbl val="0"/>
      </c:catAx>
      <c:valAx>
        <c:axId val="97668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8349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18726-93CE-453C-B6C2-3AF8A5173F7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40ACC6F-9617-4E4A-A111-371CB6354D21}">
      <dgm:prSet custT="1"/>
      <dgm:spPr/>
      <dgm:t>
        <a:bodyPr/>
        <a:lstStyle/>
        <a:p>
          <a:pPr>
            <a:lnSpc>
              <a:spcPct val="100000"/>
            </a:lnSpc>
            <a:defRPr cap="all"/>
          </a:pPr>
          <a:r>
            <a:rPr lang="en-GB" sz="1050" cap="none" dirty="0">
              <a:latin typeface="Arial" panose="020B0604020202020204" pitchFamily="34" charset="0"/>
              <a:cs typeface="Arial" panose="020B0604020202020204" pitchFamily="34" charset="0"/>
            </a:rPr>
            <a:t>1</a:t>
          </a:r>
        </a:p>
        <a:p>
          <a:pPr>
            <a:lnSpc>
              <a:spcPct val="100000"/>
            </a:lnSpc>
            <a:defRPr cap="all"/>
          </a:pPr>
          <a:r>
            <a:rPr lang="en-GB" sz="1050" b="1" cap="none" dirty="0">
              <a:latin typeface="Arial" panose="020B0604020202020204" pitchFamily="34" charset="0"/>
              <a:cs typeface="Arial" panose="020B0604020202020204" pitchFamily="34" charset="0"/>
            </a:rPr>
            <a:t>What does resilience mean and look like </a:t>
          </a:r>
          <a:r>
            <a:rPr lang="en-GB" sz="1050" cap="none" dirty="0">
              <a:latin typeface="Arial" panose="020B0604020202020204" pitchFamily="34" charset="0"/>
              <a:cs typeface="Arial" panose="020B0604020202020204" pitchFamily="34" charset="0"/>
            </a:rPr>
            <a:t>for VCSEs through PESTLE</a:t>
          </a:r>
          <a:r>
            <a:rPr lang="en-GB" sz="1050" cap="none" baseline="30000" dirty="0">
              <a:latin typeface="Arial" panose="020B0604020202020204" pitchFamily="34" charset="0"/>
              <a:cs typeface="Arial" panose="020B0604020202020204" pitchFamily="34" charset="0"/>
            </a:rPr>
            <a:t>1</a:t>
          </a:r>
          <a:r>
            <a:rPr lang="en-GB" sz="1050" cap="none" dirty="0">
              <a:latin typeface="Arial" panose="020B0604020202020204" pitchFamily="34" charset="0"/>
              <a:cs typeface="Arial" panose="020B0604020202020204" pitchFamily="34" charset="0"/>
            </a:rPr>
            <a:t> periods of stability, change, shock and recovery – and what is needed to help them span those periods resiliently?</a:t>
          </a:r>
          <a:endParaRPr lang="en-US" sz="1050" cap="none" dirty="0">
            <a:latin typeface="Arial" panose="020B0604020202020204" pitchFamily="34" charset="0"/>
            <a:cs typeface="Arial" panose="020B0604020202020204" pitchFamily="34" charset="0"/>
          </a:endParaRPr>
        </a:p>
      </dgm:t>
    </dgm:pt>
    <dgm:pt modelId="{1885A980-EB78-4117-8D53-B4F7C8AE9D47}" type="parTrans" cxnId="{F4E19002-AD14-482C-857E-8759E65236D7}">
      <dgm:prSet/>
      <dgm:spPr/>
      <dgm:t>
        <a:bodyPr/>
        <a:lstStyle/>
        <a:p>
          <a:endParaRPr lang="en-US" sz="2000" dirty="0">
            <a:latin typeface="Arial" panose="020B0604020202020204" pitchFamily="34" charset="0"/>
            <a:cs typeface="Arial" panose="020B0604020202020204" pitchFamily="34" charset="0"/>
          </a:endParaRPr>
        </a:p>
      </dgm:t>
    </dgm:pt>
    <dgm:pt modelId="{2DA6C6FB-237F-4E30-98FD-7C95ED9D5CD7}" type="sibTrans" cxnId="{F4E19002-AD14-482C-857E-8759E65236D7}">
      <dgm:prSet/>
      <dgm:spPr/>
      <dgm:t>
        <a:bodyPr/>
        <a:lstStyle/>
        <a:p>
          <a:endParaRPr lang="en-US" sz="2000" dirty="0">
            <a:latin typeface="Arial" panose="020B0604020202020204" pitchFamily="34" charset="0"/>
            <a:cs typeface="Arial" panose="020B0604020202020204" pitchFamily="34" charset="0"/>
          </a:endParaRPr>
        </a:p>
      </dgm:t>
    </dgm:pt>
    <dgm:pt modelId="{936337F6-06CB-47CE-A19F-FDFE7634C6C6}">
      <dgm:prSet custT="1"/>
      <dgm:spPr/>
      <dgm:t>
        <a:bodyPr/>
        <a:lstStyle/>
        <a:p>
          <a:pPr>
            <a:lnSpc>
              <a:spcPct val="100000"/>
            </a:lnSpc>
            <a:defRPr cap="all"/>
          </a:pPr>
          <a:r>
            <a:rPr lang="en-GB" sz="1050" cap="none" dirty="0">
              <a:latin typeface="Arial" panose="020B0604020202020204" pitchFamily="34" charset="0"/>
              <a:cs typeface="Arial" panose="020B0604020202020204" pitchFamily="34" charset="0"/>
            </a:rPr>
            <a:t>2</a:t>
          </a:r>
        </a:p>
        <a:p>
          <a:pPr>
            <a:lnSpc>
              <a:spcPct val="100000"/>
            </a:lnSpc>
            <a:defRPr cap="all"/>
          </a:pPr>
          <a:r>
            <a:rPr lang="en-GB" sz="1050" cap="none" dirty="0">
              <a:latin typeface="Arial" panose="020B0604020202020204" pitchFamily="34" charset="0"/>
              <a:cs typeface="Arial" panose="020B0604020202020204" pitchFamily="34" charset="0"/>
            </a:rPr>
            <a:t>How do (or could) VCSEs’ use of enterprising </a:t>
          </a:r>
          <a:r>
            <a:rPr lang="en-GB" sz="1050" b="1" cap="none" dirty="0">
              <a:latin typeface="Arial" panose="020B0604020202020204" pitchFamily="34" charset="0"/>
              <a:cs typeface="Arial" panose="020B0604020202020204" pitchFamily="34" charset="0"/>
            </a:rPr>
            <a:t>business models</a:t>
          </a:r>
          <a:r>
            <a:rPr lang="en-GB" sz="1050" cap="none" dirty="0">
              <a:latin typeface="Arial" panose="020B0604020202020204" pitchFamily="34" charset="0"/>
              <a:cs typeface="Arial" panose="020B0604020202020204" pitchFamily="34" charset="0"/>
            </a:rPr>
            <a:t> and sources of income help to build long-term resilience?</a:t>
          </a:r>
          <a:endParaRPr lang="en-US" sz="1050" cap="none" dirty="0">
            <a:latin typeface="Arial" panose="020B0604020202020204" pitchFamily="34" charset="0"/>
            <a:cs typeface="Arial" panose="020B0604020202020204" pitchFamily="34" charset="0"/>
          </a:endParaRPr>
        </a:p>
      </dgm:t>
    </dgm:pt>
    <dgm:pt modelId="{E511A422-EC44-42E4-A9D2-0EA0C483519B}" type="parTrans" cxnId="{0812193B-B61D-480E-B1F4-CC6E81EDDD22}">
      <dgm:prSet/>
      <dgm:spPr/>
      <dgm:t>
        <a:bodyPr/>
        <a:lstStyle/>
        <a:p>
          <a:endParaRPr lang="en-US" sz="2000" dirty="0">
            <a:latin typeface="Arial" panose="020B0604020202020204" pitchFamily="34" charset="0"/>
            <a:cs typeface="Arial" panose="020B0604020202020204" pitchFamily="34" charset="0"/>
          </a:endParaRPr>
        </a:p>
      </dgm:t>
    </dgm:pt>
    <dgm:pt modelId="{1FE4DC95-E18B-4833-8C5A-904FE3035802}" type="sibTrans" cxnId="{0812193B-B61D-480E-B1F4-CC6E81EDDD22}">
      <dgm:prSet/>
      <dgm:spPr/>
      <dgm:t>
        <a:bodyPr/>
        <a:lstStyle/>
        <a:p>
          <a:endParaRPr lang="en-US" sz="2000" dirty="0">
            <a:latin typeface="Arial" panose="020B0604020202020204" pitchFamily="34" charset="0"/>
            <a:cs typeface="Arial" panose="020B0604020202020204" pitchFamily="34" charset="0"/>
          </a:endParaRPr>
        </a:p>
      </dgm:t>
    </dgm:pt>
    <dgm:pt modelId="{7AAA43C0-54ED-4F2A-A907-908027F071D8}">
      <dgm:prSet custT="1"/>
      <dgm:spPr/>
      <dgm:t>
        <a:bodyPr/>
        <a:lstStyle/>
        <a:p>
          <a:pPr>
            <a:lnSpc>
              <a:spcPct val="100000"/>
            </a:lnSpc>
            <a:defRPr cap="all"/>
          </a:pPr>
          <a:r>
            <a:rPr lang="en-GB" sz="1050" cap="none" dirty="0">
              <a:latin typeface="Arial" panose="020B0604020202020204" pitchFamily="34" charset="0"/>
              <a:cs typeface="Arial" panose="020B0604020202020204" pitchFamily="34" charset="0"/>
            </a:rPr>
            <a:t>3</a:t>
          </a:r>
        </a:p>
        <a:p>
          <a:pPr>
            <a:lnSpc>
              <a:spcPct val="100000"/>
            </a:lnSpc>
            <a:defRPr cap="all"/>
          </a:pPr>
          <a:r>
            <a:rPr lang="en-GB" sz="1050" b="0" cap="none" dirty="0">
              <a:latin typeface="Arial" panose="020B0604020202020204" pitchFamily="34" charset="0"/>
              <a:cs typeface="Arial" panose="020B0604020202020204" pitchFamily="34" charset="0"/>
            </a:rPr>
            <a:t>How should </a:t>
          </a:r>
          <a:r>
            <a:rPr lang="en-GB" sz="1050" b="1" cap="none" dirty="0">
              <a:latin typeface="Arial" panose="020B0604020202020204" pitchFamily="34" charset="0"/>
              <a:cs typeface="Arial" panose="020B0604020202020204" pitchFamily="34" charset="0"/>
            </a:rPr>
            <a:t>social investment be designed </a:t>
          </a:r>
          <a:r>
            <a:rPr lang="en-GB" sz="1050" cap="none" dirty="0">
              <a:latin typeface="Arial" panose="020B0604020202020204" pitchFamily="34" charset="0"/>
              <a:cs typeface="Arial" panose="020B0604020202020204" pitchFamily="34" charset="0"/>
            </a:rPr>
            <a:t>to help micro, small and medium VCSEs maximise resilience while minimising exposure to risk?</a:t>
          </a:r>
          <a:endParaRPr lang="en-US" sz="1050" cap="none" dirty="0">
            <a:latin typeface="Arial" panose="020B0604020202020204" pitchFamily="34" charset="0"/>
            <a:cs typeface="Arial" panose="020B0604020202020204" pitchFamily="34" charset="0"/>
          </a:endParaRPr>
        </a:p>
      </dgm:t>
    </dgm:pt>
    <dgm:pt modelId="{F93AA02F-5EE8-41CF-8CDB-1605DD4F5C06}" type="parTrans" cxnId="{8345EDD2-CC56-4D00-A25E-4ACB5668B9E0}">
      <dgm:prSet/>
      <dgm:spPr/>
      <dgm:t>
        <a:bodyPr/>
        <a:lstStyle/>
        <a:p>
          <a:endParaRPr lang="en-US" sz="2000" dirty="0">
            <a:latin typeface="Arial" panose="020B0604020202020204" pitchFamily="34" charset="0"/>
            <a:cs typeface="Arial" panose="020B0604020202020204" pitchFamily="34" charset="0"/>
          </a:endParaRPr>
        </a:p>
      </dgm:t>
    </dgm:pt>
    <dgm:pt modelId="{4DAB41AD-0113-4510-A91E-3491BDEF6785}" type="sibTrans" cxnId="{8345EDD2-CC56-4D00-A25E-4ACB5668B9E0}">
      <dgm:prSet/>
      <dgm:spPr/>
      <dgm:t>
        <a:bodyPr/>
        <a:lstStyle/>
        <a:p>
          <a:endParaRPr lang="en-US" sz="2000" dirty="0">
            <a:latin typeface="Arial" panose="020B0604020202020204" pitchFamily="34" charset="0"/>
            <a:cs typeface="Arial" panose="020B0604020202020204" pitchFamily="34" charset="0"/>
          </a:endParaRPr>
        </a:p>
      </dgm:t>
    </dgm:pt>
    <dgm:pt modelId="{ECED6DAD-32AC-4F9E-AD90-75575D59B61E}">
      <dgm:prSet custT="1"/>
      <dgm:spPr/>
      <dgm:t>
        <a:bodyPr/>
        <a:lstStyle/>
        <a:p>
          <a:pPr>
            <a:lnSpc>
              <a:spcPct val="100000"/>
            </a:lnSpc>
            <a:defRPr cap="all"/>
          </a:pPr>
          <a:r>
            <a:rPr lang="en-GB" sz="1050" cap="none" dirty="0">
              <a:latin typeface="Arial" panose="020B0604020202020204" pitchFamily="34" charset="0"/>
              <a:cs typeface="Arial" panose="020B0604020202020204" pitchFamily="34" charset="0"/>
            </a:rPr>
            <a:t>4</a:t>
          </a:r>
          <a:br>
            <a:rPr lang="en-GB" sz="1050" cap="none" dirty="0">
              <a:latin typeface="Arial" panose="020B0604020202020204" pitchFamily="34" charset="0"/>
              <a:cs typeface="Arial" panose="020B0604020202020204" pitchFamily="34" charset="0"/>
            </a:rPr>
          </a:br>
          <a:r>
            <a:rPr lang="en-GB" sz="1050" cap="none" dirty="0">
              <a:latin typeface="Arial" panose="020B0604020202020204" pitchFamily="34" charset="0"/>
              <a:cs typeface="Arial" panose="020B0604020202020204" pitchFamily="34" charset="0"/>
            </a:rPr>
            <a:t>What </a:t>
          </a:r>
          <a:r>
            <a:rPr lang="en-GB" sz="1050" b="1" cap="none" dirty="0">
              <a:latin typeface="Arial" panose="020B0604020202020204" pitchFamily="34" charset="0"/>
              <a:cs typeface="Arial" panose="020B0604020202020204" pitchFamily="34" charset="0"/>
            </a:rPr>
            <a:t>implications</a:t>
          </a:r>
          <a:r>
            <a:rPr lang="en-GB" sz="1050" cap="none" dirty="0">
              <a:latin typeface="Arial" panose="020B0604020202020204" pitchFamily="34" charset="0"/>
              <a:cs typeface="Arial" panose="020B0604020202020204" pitchFamily="34" charset="0"/>
            </a:rPr>
            <a:t> do the findings from the research have for government, donors, social lenders and VCSEs?</a:t>
          </a:r>
          <a:endParaRPr lang="en-US" sz="1050" cap="none" dirty="0">
            <a:latin typeface="Arial" panose="020B0604020202020204" pitchFamily="34" charset="0"/>
            <a:cs typeface="Arial" panose="020B0604020202020204" pitchFamily="34" charset="0"/>
          </a:endParaRPr>
        </a:p>
      </dgm:t>
    </dgm:pt>
    <dgm:pt modelId="{FDFBC95A-7C14-47BA-AE14-C2ED6C45B20E}" type="parTrans" cxnId="{71D4D074-5FA9-4351-A46B-3AA384A6978F}">
      <dgm:prSet/>
      <dgm:spPr/>
      <dgm:t>
        <a:bodyPr/>
        <a:lstStyle/>
        <a:p>
          <a:endParaRPr lang="en-US" sz="2000" dirty="0">
            <a:latin typeface="Arial" panose="020B0604020202020204" pitchFamily="34" charset="0"/>
            <a:cs typeface="Arial" panose="020B0604020202020204" pitchFamily="34" charset="0"/>
          </a:endParaRPr>
        </a:p>
      </dgm:t>
    </dgm:pt>
    <dgm:pt modelId="{E924895C-408B-4C85-8644-C75C63E6CC85}" type="sibTrans" cxnId="{71D4D074-5FA9-4351-A46B-3AA384A6978F}">
      <dgm:prSet/>
      <dgm:spPr/>
      <dgm:t>
        <a:bodyPr/>
        <a:lstStyle/>
        <a:p>
          <a:endParaRPr lang="en-US" sz="2000" dirty="0">
            <a:latin typeface="Arial" panose="020B0604020202020204" pitchFamily="34" charset="0"/>
            <a:cs typeface="Arial" panose="020B0604020202020204" pitchFamily="34" charset="0"/>
          </a:endParaRPr>
        </a:p>
      </dgm:t>
    </dgm:pt>
    <dgm:pt modelId="{507213F6-574F-4276-BFE0-47342607F855}" type="pres">
      <dgm:prSet presAssocID="{7DA18726-93CE-453C-B6C2-3AF8A5173F73}" presName="root" presStyleCnt="0">
        <dgm:presLayoutVars>
          <dgm:dir/>
          <dgm:resizeHandles val="exact"/>
        </dgm:presLayoutVars>
      </dgm:prSet>
      <dgm:spPr/>
    </dgm:pt>
    <dgm:pt modelId="{1630D3E7-E6B7-4913-9FB4-515BC523A101}" type="pres">
      <dgm:prSet presAssocID="{340ACC6F-9617-4E4A-A111-371CB6354D21}" presName="compNode" presStyleCnt="0"/>
      <dgm:spPr/>
    </dgm:pt>
    <dgm:pt modelId="{D099AA9B-6E53-4F97-9078-01F439167B8D}" type="pres">
      <dgm:prSet presAssocID="{340ACC6F-9617-4E4A-A111-371CB6354D21}" presName="iconBgRect" presStyleLbl="bgShp" presStyleIdx="0" presStyleCnt="4"/>
      <dgm:spPr/>
    </dgm:pt>
    <dgm:pt modelId="{F0125EE7-B0CF-47ED-A138-B344509CC34F}" type="pres">
      <dgm:prSet presAssocID="{340ACC6F-9617-4E4A-A111-371CB6354D21}"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inning Plates with solid fill"/>
        </a:ext>
      </dgm:extLst>
    </dgm:pt>
    <dgm:pt modelId="{8C3A3735-DF9C-4F37-A1A2-B54BF7526B95}" type="pres">
      <dgm:prSet presAssocID="{340ACC6F-9617-4E4A-A111-371CB6354D21}" presName="spaceRect" presStyleCnt="0"/>
      <dgm:spPr/>
    </dgm:pt>
    <dgm:pt modelId="{10429AF3-CD76-4427-A6DE-A19E16E63123}" type="pres">
      <dgm:prSet presAssocID="{340ACC6F-9617-4E4A-A111-371CB6354D21}" presName="textRect" presStyleLbl="revTx" presStyleIdx="0" presStyleCnt="4">
        <dgm:presLayoutVars>
          <dgm:chMax val="1"/>
          <dgm:chPref val="1"/>
        </dgm:presLayoutVars>
      </dgm:prSet>
      <dgm:spPr/>
    </dgm:pt>
    <dgm:pt modelId="{247140A2-27EC-4DBF-B87F-17ED709EBAF2}" type="pres">
      <dgm:prSet presAssocID="{2DA6C6FB-237F-4E30-98FD-7C95ED9D5CD7}" presName="sibTrans" presStyleCnt="0"/>
      <dgm:spPr/>
    </dgm:pt>
    <dgm:pt modelId="{983C2C47-8597-4978-81D0-1B329122B792}" type="pres">
      <dgm:prSet presAssocID="{936337F6-06CB-47CE-A19F-FDFE7634C6C6}" presName="compNode" presStyleCnt="0"/>
      <dgm:spPr/>
    </dgm:pt>
    <dgm:pt modelId="{75624A56-7488-46EA-BD5F-EC708F87BF29}" type="pres">
      <dgm:prSet presAssocID="{936337F6-06CB-47CE-A19F-FDFE7634C6C6}" presName="iconBgRect" presStyleLbl="bgShp" presStyleIdx="1" presStyleCnt="4"/>
      <dgm:spPr>
        <a:solidFill>
          <a:schemeClr val="accent3">
            <a:lumMod val="60000"/>
            <a:lumOff val="40000"/>
          </a:schemeClr>
        </a:solidFill>
      </dgm:spPr>
    </dgm:pt>
    <dgm:pt modelId="{7F60A1A2-4C88-4ABD-B50E-098A6C9604C2}" type="pres">
      <dgm:prSet presAssocID="{936337F6-06CB-47CE-A19F-FDFE7634C6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974F00FC-3992-47C8-B0AD-0C34C2E058CF}" type="pres">
      <dgm:prSet presAssocID="{936337F6-06CB-47CE-A19F-FDFE7634C6C6}" presName="spaceRect" presStyleCnt="0"/>
      <dgm:spPr/>
    </dgm:pt>
    <dgm:pt modelId="{97C9B6D1-47F8-4A6A-BA82-9F3019984496}" type="pres">
      <dgm:prSet presAssocID="{936337F6-06CB-47CE-A19F-FDFE7634C6C6}" presName="textRect" presStyleLbl="revTx" presStyleIdx="1" presStyleCnt="4">
        <dgm:presLayoutVars>
          <dgm:chMax val="1"/>
          <dgm:chPref val="1"/>
        </dgm:presLayoutVars>
      </dgm:prSet>
      <dgm:spPr/>
    </dgm:pt>
    <dgm:pt modelId="{90058D54-7D57-43BE-89E6-836AA1E0DE13}" type="pres">
      <dgm:prSet presAssocID="{1FE4DC95-E18B-4833-8C5A-904FE3035802}" presName="sibTrans" presStyleCnt="0"/>
      <dgm:spPr/>
    </dgm:pt>
    <dgm:pt modelId="{D0F7547B-2E44-466D-B799-C45779AE3027}" type="pres">
      <dgm:prSet presAssocID="{7AAA43C0-54ED-4F2A-A907-908027F071D8}" presName="compNode" presStyleCnt="0"/>
      <dgm:spPr/>
    </dgm:pt>
    <dgm:pt modelId="{C7EB82EE-6CB8-4208-A9F8-CCB1B64C27A3}" type="pres">
      <dgm:prSet presAssocID="{7AAA43C0-54ED-4F2A-A907-908027F071D8}" presName="iconBgRect" presStyleLbl="bgShp" presStyleIdx="2" presStyleCnt="4"/>
      <dgm:spPr>
        <a:solidFill>
          <a:schemeClr val="accent4">
            <a:lumMod val="40000"/>
            <a:lumOff val="60000"/>
          </a:schemeClr>
        </a:solidFill>
      </dgm:spPr>
    </dgm:pt>
    <dgm:pt modelId="{01968536-4FC4-4FA5-B237-BED0E4350311}" type="pres">
      <dgm:prSet presAssocID="{7AAA43C0-54ED-4F2A-A907-908027F071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E78B8216-1D05-4CA2-8719-C6CC3E5F52FF}" type="pres">
      <dgm:prSet presAssocID="{7AAA43C0-54ED-4F2A-A907-908027F071D8}" presName="spaceRect" presStyleCnt="0"/>
      <dgm:spPr/>
    </dgm:pt>
    <dgm:pt modelId="{0978C4EF-D4BA-4C78-9F40-3A8B439CE401}" type="pres">
      <dgm:prSet presAssocID="{7AAA43C0-54ED-4F2A-A907-908027F071D8}" presName="textRect" presStyleLbl="revTx" presStyleIdx="2" presStyleCnt="4">
        <dgm:presLayoutVars>
          <dgm:chMax val="1"/>
          <dgm:chPref val="1"/>
        </dgm:presLayoutVars>
      </dgm:prSet>
      <dgm:spPr/>
    </dgm:pt>
    <dgm:pt modelId="{4C3BB8B4-4944-455B-ADD8-EE4989DBB1F8}" type="pres">
      <dgm:prSet presAssocID="{4DAB41AD-0113-4510-A91E-3491BDEF6785}" presName="sibTrans" presStyleCnt="0"/>
      <dgm:spPr/>
    </dgm:pt>
    <dgm:pt modelId="{8EBAE314-9110-4165-8214-35779F591F02}" type="pres">
      <dgm:prSet presAssocID="{ECED6DAD-32AC-4F9E-AD90-75575D59B61E}" presName="compNode" presStyleCnt="0"/>
      <dgm:spPr/>
    </dgm:pt>
    <dgm:pt modelId="{E73AAC96-A713-4525-85F0-EF98D78D1ECA}" type="pres">
      <dgm:prSet presAssocID="{ECED6DAD-32AC-4F9E-AD90-75575D59B61E}" presName="iconBgRect" presStyleLbl="bgShp" presStyleIdx="3" presStyleCnt="4"/>
      <dgm:spPr/>
    </dgm:pt>
    <dgm:pt modelId="{1BB7D7DF-E8DD-4BC0-891C-16C8C8DB2151}" type="pres">
      <dgm:prSet presAssocID="{ECED6DAD-32AC-4F9E-AD90-75575D59B6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ins with solid fill"/>
        </a:ext>
      </dgm:extLst>
    </dgm:pt>
    <dgm:pt modelId="{C72DCD6C-3797-4ABA-A856-CBC97E0FD739}" type="pres">
      <dgm:prSet presAssocID="{ECED6DAD-32AC-4F9E-AD90-75575D59B61E}" presName="spaceRect" presStyleCnt="0"/>
      <dgm:spPr/>
    </dgm:pt>
    <dgm:pt modelId="{EF891C34-5B3F-412C-8160-C9F53D11D708}" type="pres">
      <dgm:prSet presAssocID="{ECED6DAD-32AC-4F9E-AD90-75575D59B61E}" presName="textRect" presStyleLbl="revTx" presStyleIdx="3" presStyleCnt="4">
        <dgm:presLayoutVars>
          <dgm:chMax val="1"/>
          <dgm:chPref val="1"/>
        </dgm:presLayoutVars>
      </dgm:prSet>
      <dgm:spPr/>
    </dgm:pt>
  </dgm:ptLst>
  <dgm:cxnLst>
    <dgm:cxn modelId="{F4E19002-AD14-482C-857E-8759E65236D7}" srcId="{7DA18726-93CE-453C-B6C2-3AF8A5173F73}" destId="{340ACC6F-9617-4E4A-A111-371CB6354D21}" srcOrd="0" destOrd="0" parTransId="{1885A980-EB78-4117-8D53-B4F7C8AE9D47}" sibTransId="{2DA6C6FB-237F-4E30-98FD-7C95ED9D5CD7}"/>
    <dgm:cxn modelId="{3A442D37-AC8C-47B9-955B-6C70E6D0AD46}" type="presOf" srcId="{936337F6-06CB-47CE-A19F-FDFE7634C6C6}" destId="{97C9B6D1-47F8-4A6A-BA82-9F3019984496}" srcOrd="0" destOrd="0" presId="urn:microsoft.com/office/officeart/2018/5/layout/IconCircleLabelList"/>
    <dgm:cxn modelId="{0812193B-B61D-480E-B1F4-CC6E81EDDD22}" srcId="{7DA18726-93CE-453C-B6C2-3AF8A5173F73}" destId="{936337F6-06CB-47CE-A19F-FDFE7634C6C6}" srcOrd="1" destOrd="0" parTransId="{E511A422-EC44-42E4-A9D2-0EA0C483519B}" sibTransId="{1FE4DC95-E18B-4833-8C5A-904FE3035802}"/>
    <dgm:cxn modelId="{5BB84941-F5EA-4F73-8079-066D0B2DCCAB}" type="presOf" srcId="{ECED6DAD-32AC-4F9E-AD90-75575D59B61E}" destId="{EF891C34-5B3F-412C-8160-C9F53D11D708}" srcOrd="0" destOrd="0" presId="urn:microsoft.com/office/officeart/2018/5/layout/IconCircleLabelList"/>
    <dgm:cxn modelId="{71D4D074-5FA9-4351-A46B-3AA384A6978F}" srcId="{7DA18726-93CE-453C-B6C2-3AF8A5173F73}" destId="{ECED6DAD-32AC-4F9E-AD90-75575D59B61E}" srcOrd="3" destOrd="0" parTransId="{FDFBC95A-7C14-47BA-AE14-C2ED6C45B20E}" sibTransId="{E924895C-408B-4C85-8644-C75C63E6CC85}"/>
    <dgm:cxn modelId="{D800CC94-F9D7-4E7B-93AD-26F3A6F8B4A4}" type="presOf" srcId="{7DA18726-93CE-453C-B6C2-3AF8A5173F73}" destId="{507213F6-574F-4276-BFE0-47342607F855}" srcOrd="0" destOrd="0" presId="urn:microsoft.com/office/officeart/2018/5/layout/IconCircleLabelList"/>
    <dgm:cxn modelId="{2B4A2E96-F88F-456F-B358-C2F54DED9B0E}" type="presOf" srcId="{340ACC6F-9617-4E4A-A111-371CB6354D21}" destId="{10429AF3-CD76-4427-A6DE-A19E16E63123}" srcOrd="0" destOrd="0" presId="urn:microsoft.com/office/officeart/2018/5/layout/IconCircleLabelList"/>
    <dgm:cxn modelId="{7FFF2799-FD02-4B1D-8986-2098657D6DD2}" type="presOf" srcId="{7AAA43C0-54ED-4F2A-A907-908027F071D8}" destId="{0978C4EF-D4BA-4C78-9F40-3A8B439CE401}" srcOrd="0" destOrd="0" presId="urn:microsoft.com/office/officeart/2018/5/layout/IconCircleLabelList"/>
    <dgm:cxn modelId="{8345EDD2-CC56-4D00-A25E-4ACB5668B9E0}" srcId="{7DA18726-93CE-453C-B6C2-3AF8A5173F73}" destId="{7AAA43C0-54ED-4F2A-A907-908027F071D8}" srcOrd="2" destOrd="0" parTransId="{F93AA02F-5EE8-41CF-8CDB-1605DD4F5C06}" sibTransId="{4DAB41AD-0113-4510-A91E-3491BDEF6785}"/>
    <dgm:cxn modelId="{7305F7BA-5F61-4BE1-B7E7-D751EE5D787C}" type="presParOf" srcId="{507213F6-574F-4276-BFE0-47342607F855}" destId="{1630D3E7-E6B7-4913-9FB4-515BC523A101}" srcOrd="0" destOrd="0" presId="urn:microsoft.com/office/officeart/2018/5/layout/IconCircleLabelList"/>
    <dgm:cxn modelId="{844F00A8-4BA5-44B5-A3A1-304791BBC1C9}" type="presParOf" srcId="{1630D3E7-E6B7-4913-9FB4-515BC523A101}" destId="{D099AA9B-6E53-4F97-9078-01F439167B8D}" srcOrd="0" destOrd="0" presId="urn:microsoft.com/office/officeart/2018/5/layout/IconCircleLabelList"/>
    <dgm:cxn modelId="{B8976B7C-49A7-4EF9-9380-0F3076DCC2C3}" type="presParOf" srcId="{1630D3E7-E6B7-4913-9FB4-515BC523A101}" destId="{F0125EE7-B0CF-47ED-A138-B344509CC34F}" srcOrd="1" destOrd="0" presId="urn:microsoft.com/office/officeart/2018/5/layout/IconCircleLabelList"/>
    <dgm:cxn modelId="{85542D94-FF6F-4AD2-A817-6F8695895667}" type="presParOf" srcId="{1630D3E7-E6B7-4913-9FB4-515BC523A101}" destId="{8C3A3735-DF9C-4F37-A1A2-B54BF7526B95}" srcOrd="2" destOrd="0" presId="urn:microsoft.com/office/officeart/2018/5/layout/IconCircleLabelList"/>
    <dgm:cxn modelId="{0199CBC6-ECE9-4FE6-A402-9B5AB59E33D0}" type="presParOf" srcId="{1630D3E7-E6B7-4913-9FB4-515BC523A101}" destId="{10429AF3-CD76-4427-A6DE-A19E16E63123}" srcOrd="3" destOrd="0" presId="urn:microsoft.com/office/officeart/2018/5/layout/IconCircleLabelList"/>
    <dgm:cxn modelId="{417506C5-F6F8-4A41-A0E2-F89DA8A28592}" type="presParOf" srcId="{507213F6-574F-4276-BFE0-47342607F855}" destId="{247140A2-27EC-4DBF-B87F-17ED709EBAF2}" srcOrd="1" destOrd="0" presId="urn:microsoft.com/office/officeart/2018/5/layout/IconCircleLabelList"/>
    <dgm:cxn modelId="{E424CF45-DE95-4736-877B-436F48091F98}" type="presParOf" srcId="{507213F6-574F-4276-BFE0-47342607F855}" destId="{983C2C47-8597-4978-81D0-1B329122B792}" srcOrd="2" destOrd="0" presId="urn:microsoft.com/office/officeart/2018/5/layout/IconCircleLabelList"/>
    <dgm:cxn modelId="{252179A7-286D-4B0F-A29A-06E0F548E9A6}" type="presParOf" srcId="{983C2C47-8597-4978-81D0-1B329122B792}" destId="{75624A56-7488-46EA-BD5F-EC708F87BF29}" srcOrd="0" destOrd="0" presId="urn:microsoft.com/office/officeart/2018/5/layout/IconCircleLabelList"/>
    <dgm:cxn modelId="{EB78096E-EEF2-46C3-B0C5-CC30746DCCC2}" type="presParOf" srcId="{983C2C47-8597-4978-81D0-1B329122B792}" destId="{7F60A1A2-4C88-4ABD-B50E-098A6C9604C2}" srcOrd="1" destOrd="0" presId="urn:microsoft.com/office/officeart/2018/5/layout/IconCircleLabelList"/>
    <dgm:cxn modelId="{6712C8DA-2324-427A-AAE3-C4BCC1BB375B}" type="presParOf" srcId="{983C2C47-8597-4978-81D0-1B329122B792}" destId="{974F00FC-3992-47C8-B0AD-0C34C2E058CF}" srcOrd="2" destOrd="0" presId="urn:microsoft.com/office/officeart/2018/5/layout/IconCircleLabelList"/>
    <dgm:cxn modelId="{451C5B89-1FA6-43BC-ABA0-06F3FAE6CC51}" type="presParOf" srcId="{983C2C47-8597-4978-81D0-1B329122B792}" destId="{97C9B6D1-47F8-4A6A-BA82-9F3019984496}" srcOrd="3" destOrd="0" presId="urn:microsoft.com/office/officeart/2018/5/layout/IconCircleLabelList"/>
    <dgm:cxn modelId="{C6C9E38F-4276-4E84-8955-78B6AD7F953C}" type="presParOf" srcId="{507213F6-574F-4276-BFE0-47342607F855}" destId="{90058D54-7D57-43BE-89E6-836AA1E0DE13}" srcOrd="3" destOrd="0" presId="urn:microsoft.com/office/officeart/2018/5/layout/IconCircleLabelList"/>
    <dgm:cxn modelId="{47D5FA9D-17BC-4194-B347-2A17C4585013}" type="presParOf" srcId="{507213F6-574F-4276-BFE0-47342607F855}" destId="{D0F7547B-2E44-466D-B799-C45779AE3027}" srcOrd="4" destOrd="0" presId="urn:microsoft.com/office/officeart/2018/5/layout/IconCircleLabelList"/>
    <dgm:cxn modelId="{534820E4-F973-4584-8C51-326AB5DE434F}" type="presParOf" srcId="{D0F7547B-2E44-466D-B799-C45779AE3027}" destId="{C7EB82EE-6CB8-4208-A9F8-CCB1B64C27A3}" srcOrd="0" destOrd="0" presId="urn:microsoft.com/office/officeart/2018/5/layout/IconCircleLabelList"/>
    <dgm:cxn modelId="{17EB5EDA-4BF6-4228-8043-890174FEB05F}" type="presParOf" srcId="{D0F7547B-2E44-466D-B799-C45779AE3027}" destId="{01968536-4FC4-4FA5-B237-BED0E4350311}" srcOrd="1" destOrd="0" presId="urn:microsoft.com/office/officeart/2018/5/layout/IconCircleLabelList"/>
    <dgm:cxn modelId="{9ED8EFD6-EF40-4311-B6E6-C611F567ABD4}" type="presParOf" srcId="{D0F7547B-2E44-466D-B799-C45779AE3027}" destId="{E78B8216-1D05-4CA2-8719-C6CC3E5F52FF}" srcOrd="2" destOrd="0" presId="urn:microsoft.com/office/officeart/2018/5/layout/IconCircleLabelList"/>
    <dgm:cxn modelId="{0081FE93-3385-41FC-BC65-97FC224B057A}" type="presParOf" srcId="{D0F7547B-2E44-466D-B799-C45779AE3027}" destId="{0978C4EF-D4BA-4C78-9F40-3A8B439CE401}" srcOrd="3" destOrd="0" presId="urn:microsoft.com/office/officeart/2018/5/layout/IconCircleLabelList"/>
    <dgm:cxn modelId="{9C0C7E65-DE97-4139-9955-736246C11C3A}" type="presParOf" srcId="{507213F6-574F-4276-BFE0-47342607F855}" destId="{4C3BB8B4-4944-455B-ADD8-EE4989DBB1F8}" srcOrd="5" destOrd="0" presId="urn:microsoft.com/office/officeart/2018/5/layout/IconCircleLabelList"/>
    <dgm:cxn modelId="{46AA9294-7589-4CEA-9DEC-1C4E44573316}" type="presParOf" srcId="{507213F6-574F-4276-BFE0-47342607F855}" destId="{8EBAE314-9110-4165-8214-35779F591F02}" srcOrd="6" destOrd="0" presId="urn:microsoft.com/office/officeart/2018/5/layout/IconCircleLabelList"/>
    <dgm:cxn modelId="{F4CE008A-53E7-4F70-B45B-D7F8A5A61CE6}" type="presParOf" srcId="{8EBAE314-9110-4165-8214-35779F591F02}" destId="{E73AAC96-A713-4525-85F0-EF98D78D1ECA}" srcOrd="0" destOrd="0" presId="urn:microsoft.com/office/officeart/2018/5/layout/IconCircleLabelList"/>
    <dgm:cxn modelId="{067D5011-D388-4D93-AD92-0F9F7976423F}" type="presParOf" srcId="{8EBAE314-9110-4165-8214-35779F591F02}" destId="{1BB7D7DF-E8DD-4BC0-891C-16C8C8DB2151}" srcOrd="1" destOrd="0" presId="urn:microsoft.com/office/officeart/2018/5/layout/IconCircleLabelList"/>
    <dgm:cxn modelId="{7A130670-542C-4882-B420-CCB715CC30F2}" type="presParOf" srcId="{8EBAE314-9110-4165-8214-35779F591F02}" destId="{C72DCD6C-3797-4ABA-A856-CBC97E0FD739}" srcOrd="2" destOrd="0" presId="urn:microsoft.com/office/officeart/2018/5/layout/IconCircleLabelList"/>
    <dgm:cxn modelId="{25433B4C-52A1-43DC-AA68-3C26BD1EEA28}" type="presParOf" srcId="{8EBAE314-9110-4165-8214-35779F591F02}" destId="{EF891C34-5B3F-412C-8160-C9F53D11D70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4DD26-54C8-453B-809D-4046CEAD0787}" type="doc">
      <dgm:prSet loTypeId="urn:microsoft.com/office/officeart/2005/8/layout/hList7" loCatId="list" qsTypeId="urn:microsoft.com/office/officeart/2005/8/quickstyle/simple1" qsCatId="simple" csTypeId="urn:microsoft.com/office/officeart/2005/8/colors/accent1_2" csCatId="accent1" phldr="1"/>
      <dgm:spPr/>
    </dgm:pt>
    <dgm:pt modelId="{BACD9664-2D26-4DAC-B206-F7C572B56F16}">
      <dgm:prSet phldrT="[Text]" custT="1"/>
      <dgm:spPr/>
      <dgm:t>
        <a:bodyPr/>
        <a:lstStyle/>
        <a:p>
          <a:r>
            <a:rPr lang="en-GB" sz="1200" b="1">
              <a:latin typeface="Arial" panose="020B0604020202020204" pitchFamily="34" charset="0"/>
              <a:cs typeface="Arial" panose="020B0604020202020204" pitchFamily="34" charset="0"/>
            </a:rPr>
            <a:t>Absorb</a:t>
          </a:r>
          <a:r>
            <a:rPr lang="en-GB" sz="1200">
              <a:latin typeface="Arial" panose="020B0604020202020204" pitchFamily="34" charset="0"/>
              <a:cs typeface="Arial" panose="020B0604020202020204" pitchFamily="34" charset="0"/>
            </a:rPr>
            <a:t>ative coping capacity</a:t>
          </a: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 capacity or abilities of a VCSE to be able to </a:t>
          </a:r>
          <a:r>
            <a:rPr lang="en-GB" sz="1200" b="1">
              <a:latin typeface="Arial" panose="020B0604020202020204" pitchFamily="34" charset="0"/>
              <a:cs typeface="Arial" panose="020B0604020202020204" pitchFamily="34" charset="0"/>
            </a:rPr>
            <a:t>cope, moderate or buffer </a:t>
          </a:r>
          <a:r>
            <a:rPr lang="en-GB" sz="1200">
              <a:latin typeface="Arial" panose="020B0604020202020204" pitchFamily="34" charset="0"/>
              <a:cs typeface="Arial" panose="020B0604020202020204" pitchFamily="34" charset="0"/>
            </a:rPr>
            <a:t>the impact of shocks</a:t>
          </a:r>
        </a:p>
      </dgm:t>
    </dgm:pt>
    <dgm:pt modelId="{FA5270E7-B5ED-4A13-B50D-30AC083155C1}" type="parTrans" cxnId="{598D9B47-5C40-4F9F-8E9A-FB217A946DB3}">
      <dgm:prSet/>
      <dgm:spPr/>
      <dgm:t>
        <a:bodyPr/>
        <a:lstStyle/>
        <a:p>
          <a:endParaRPr lang="en-GB"/>
        </a:p>
      </dgm:t>
    </dgm:pt>
    <dgm:pt modelId="{DF368113-7A9E-447D-AE5F-AC8CC4BD93F0}" type="sibTrans" cxnId="{598D9B47-5C40-4F9F-8E9A-FB217A946DB3}">
      <dgm:prSet/>
      <dgm:spPr/>
      <dgm:t>
        <a:bodyPr/>
        <a:lstStyle/>
        <a:p>
          <a:endParaRPr lang="en-GB"/>
        </a:p>
      </dgm:t>
    </dgm:pt>
    <dgm:pt modelId="{F54FBF8F-466B-4935-9A45-67E9F8333D42}">
      <dgm:prSet phldrT="[Text]" custT="1"/>
      <dgm:spPr/>
      <dgm:t>
        <a:bodyPr/>
        <a:lstStyle/>
        <a:p>
          <a:r>
            <a:rPr lang="en-GB" sz="1200" b="1">
              <a:latin typeface="Arial" panose="020B0604020202020204" pitchFamily="34" charset="0"/>
              <a:cs typeface="Arial" panose="020B0604020202020204" pitchFamily="34" charset="0"/>
            </a:rPr>
            <a:t>Transform</a:t>
          </a:r>
          <a:r>
            <a:rPr lang="en-GB" sz="1200">
              <a:latin typeface="Arial" panose="020B0604020202020204" pitchFamily="34" charset="0"/>
              <a:cs typeface="Arial" panose="020B0604020202020204" pitchFamily="34" charset="0"/>
            </a:rPr>
            <a:t>ative capacity</a:t>
          </a: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 capacity or abilities of a VCSE to undertake </a:t>
          </a:r>
          <a:r>
            <a:rPr lang="en-GB" sz="1200" b="1">
              <a:latin typeface="Arial" panose="020B0604020202020204" pitchFamily="34" charset="0"/>
              <a:cs typeface="Arial" panose="020B0604020202020204" pitchFamily="34" charset="0"/>
            </a:rPr>
            <a:t>widespread and lasting change</a:t>
          </a:r>
        </a:p>
      </dgm:t>
    </dgm:pt>
    <dgm:pt modelId="{242A56FF-7516-43EE-8AAB-C3E0DFC2CD3B}" type="parTrans" cxnId="{5B4D176B-4D4C-460F-9743-B6F08AB9C0B8}">
      <dgm:prSet/>
      <dgm:spPr/>
      <dgm:t>
        <a:bodyPr/>
        <a:lstStyle/>
        <a:p>
          <a:endParaRPr lang="en-GB"/>
        </a:p>
      </dgm:t>
    </dgm:pt>
    <dgm:pt modelId="{C59E9508-8A42-405D-B041-EB1BC8697416}" type="sibTrans" cxnId="{5B4D176B-4D4C-460F-9743-B6F08AB9C0B8}">
      <dgm:prSet/>
      <dgm:spPr/>
      <dgm:t>
        <a:bodyPr/>
        <a:lstStyle/>
        <a:p>
          <a:endParaRPr lang="en-GB"/>
        </a:p>
      </dgm:t>
    </dgm:pt>
    <dgm:pt modelId="{B5937D9D-5B7F-49E0-BDF2-1734F4DBE950}">
      <dgm:prSet phldrT="[Text]" custT="1"/>
      <dgm:spPr/>
      <dgm:t>
        <a:bodyPr/>
        <a:lstStyle/>
        <a:p>
          <a:r>
            <a:rPr lang="en-GB" sz="1200" b="1">
              <a:latin typeface="Arial" panose="020B0604020202020204" pitchFamily="34" charset="0"/>
              <a:cs typeface="Arial" panose="020B0604020202020204" pitchFamily="34" charset="0"/>
            </a:rPr>
            <a:t>Adapt</a:t>
          </a:r>
          <a:r>
            <a:rPr lang="en-GB" sz="1200">
              <a:latin typeface="Arial" panose="020B0604020202020204" pitchFamily="34" charset="0"/>
              <a:cs typeface="Arial" panose="020B0604020202020204" pitchFamily="34" charset="0"/>
            </a:rPr>
            <a:t>ive capacity</a:t>
          </a: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 capacity or abilities of a VCSE to make </a:t>
          </a:r>
          <a:r>
            <a:rPr lang="en-GB" sz="1200" b="1">
              <a:latin typeface="Arial" panose="020B0604020202020204" pitchFamily="34" charset="0"/>
              <a:cs typeface="Arial" panose="020B0604020202020204" pitchFamily="34" charset="0"/>
            </a:rPr>
            <a:t>adjustments </a:t>
          </a:r>
          <a:r>
            <a:rPr lang="en-GB" sz="1200">
              <a:latin typeface="Arial" panose="020B0604020202020204" pitchFamily="34" charset="0"/>
              <a:cs typeface="Arial" panose="020B0604020202020204" pitchFamily="34" charset="0"/>
            </a:rPr>
            <a:t>in response to change</a:t>
          </a:r>
        </a:p>
      </dgm:t>
    </dgm:pt>
    <dgm:pt modelId="{81821303-0530-4C89-81C2-08A9B6A57C65}" type="sibTrans" cxnId="{D6C13038-A79F-498C-A737-1FF7B82E0937}">
      <dgm:prSet/>
      <dgm:spPr/>
      <dgm:t>
        <a:bodyPr/>
        <a:lstStyle/>
        <a:p>
          <a:endParaRPr lang="en-GB"/>
        </a:p>
      </dgm:t>
    </dgm:pt>
    <dgm:pt modelId="{288D46A3-38FA-48CE-8FEB-6B995DCCACD0}" type="parTrans" cxnId="{D6C13038-A79F-498C-A737-1FF7B82E0937}">
      <dgm:prSet/>
      <dgm:spPr/>
      <dgm:t>
        <a:bodyPr/>
        <a:lstStyle/>
        <a:p>
          <a:endParaRPr lang="en-GB"/>
        </a:p>
      </dgm:t>
    </dgm:pt>
    <dgm:pt modelId="{8147A507-C60E-4F53-BC67-8326795B36F0}" type="pres">
      <dgm:prSet presAssocID="{DFD4DD26-54C8-453B-809D-4046CEAD0787}" presName="Name0" presStyleCnt="0">
        <dgm:presLayoutVars>
          <dgm:dir/>
          <dgm:resizeHandles val="exact"/>
        </dgm:presLayoutVars>
      </dgm:prSet>
      <dgm:spPr/>
    </dgm:pt>
    <dgm:pt modelId="{AD8390F0-82C2-4ED5-92E4-B79E62C999D1}" type="pres">
      <dgm:prSet presAssocID="{DFD4DD26-54C8-453B-809D-4046CEAD0787}" presName="fgShape" presStyleLbl="fgShp" presStyleIdx="0" presStyleCnt="1" custScaleY="142839" custLinFactY="-100000" custLinFactNeighborY="-141756"/>
      <dgm:spPr/>
    </dgm:pt>
    <dgm:pt modelId="{C3AD48E0-7B05-4509-8139-D80412592993}" type="pres">
      <dgm:prSet presAssocID="{DFD4DD26-54C8-453B-809D-4046CEAD0787}" presName="linComp" presStyleCnt="0"/>
      <dgm:spPr/>
    </dgm:pt>
    <dgm:pt modelId="{F9D72C50-A794-419C-BFED-29795CCC6B9B}" type="pres">
      <dgm:prSet presAssocID="{BACD9664-2D26-4DAC-B206-F7C572B56F16}" presName="compNode" presStyleCnt="0"/>
      <dgm:spPr/>
    </dgm:pt>
    <dgm:pt modelId="{65D07392-70F4-4DCF-B621-5AF4CBBADAAD}" type="pres">
      <dgm:prSet presAssocID="{BACD9664-2D26-4DAC-B206-F7C572B56F16}" presName="bkgdShape" presStyleLbl="node1" presStyleIdx="0" presStyleCnt="3"/>
      <dgm:spPr/>
    </dgm:pt>
    <dgm:pt modelId="{01974912-C78C-4FF5-87C0-8B765830A70F}" type="pres">
      <dgm:prSet presAssocID="{BACD9664-2D26-4DAC-B206-F7C572B56F16}" presName="nodeTx" presStyleLbl="node1" presStyleIdx="0" presStyleCnt="3">
        <dgm:presLayoutVars>
          <dgm:bulletEnabled val="1"/>
        </dgm:presLayoutVars>
      </dgm:prSet>
      <dgm:spPr/>
    </dgm:pt>
    <dgm:pt modelId="{50126553-C8E8-4D3C-9DF0-6C4081672514}" type="pres">
      <dgm:prSet presAssocID="{BACD9664-2D26-4DAC-B206-F7C572B56F16}" presName="invisiNode" presStyleLbl="node1" presStyleIdx="0" presStyleCnt="3"/>
      <dgm:spPr/>
    </dgm:pt>
    <dgm:pt modelId="{8DCE92E8-F00C-462C-B562-83310F8E77F0}" type="pres">
      <dgm:prSet presAssocID="{BACD9664-2D26-4DAC-B206-F7C572B56F16}" presName="imagNode" presStyleLbl="fgImgPlace1" presStyleIdx="0" presStyleCnt="3" custScaleX="69753" custScaleY="69753" custLinFactNeighborX="-1426" custLinFactNeighborY="-22831"/>
      <dgm:spPr>
        <a:solidFill>
          <a:schemeClr val="bg1"/>
        </a:solidFill>
      </dgm:spPr>
    </dgm:pt>
    <dgm:pt modelId="{F5DF9BA0-862F-4986-A28C-7B248569FA8E}" type="pres">
      <dgm:prSet presAssocID="{DF368113-7A9E-447D-AE5F-AC8CC4BD93F0}" presName="sibTrans" presStyleLbl="sibTrans2D1" presStyleIdx="0" presStyleCnt="0"/>
      <dgm:spPr/>
    </dgm:pt>
    <dgm:pt modelId="{A2B28F5F-EBEE-4101-B0D3-5FC605D3A0BD}" type="pres">
      <dgm:prSet presAssocID="{B5937D9D-5B7F-49E0-BDF2-1734F4DBE950}" presName="compNode" presStyleCnt="0"/>
      <dgm:spPr/>
    </dgm:pt>
    <dgm:pt modelId="{75710085-863C-4535-BEEE-B3503B01DA47}" type="pres">
      <dgm:prSet presAssocID="{B5937D9D-5B7F-49E0-BDF2-1734F4DBE950}" presName="bkgdShape" presStyleLbl="node1" presStyleIdx="1" presStyleCnt="3" custLinFactNeighborY="-824"/>
      <dgm:spPr/>
    </dgm:pt>
    <dgm:pt modelId="{F9F9ACC4-895D-4816-83C9-F6E85CABC328}" type="pres">
      <dgm:prSet presAssocID="{B5937D9D-5B7F-49E0-BDF2-1734F4DBE950}" presName="nodeTx" presStyleLbl="node1" presStyleIdx="1" presStyleCnt="3">
        <dgm:presLayoutVars>
          <dgm:bulletEnabled val="1"/>
        </dgm:presLayoutVars>
      </dgm:prSet>
      <dgm:spPr/>
    </dgm:pt>
    <dgm:pt modelId="{BF625590-59D1-4FDD-A698-02ACD65BE606}" type="pres">
      <dgm:prSet presAssocID="{B5937D9D-5B7F-49E0-BDF2-1734F4DBE950}" presName="invisiNode" presStyleLbl="node1" presStyleIdx="1" presStyleCnt="3"/>
      <dgm:spPr/>
    </dgm:pt>
    <dgm:pt modelId="{B5C5DF96-6FE2-4C39-B40B-765BFB5EA179}" type="pres">
      <dgm:prSet presAssocID="{B5937D9D-5B7F-49E0-BDF2-1734F4DBE950}" presName="imagNode" presStyleLbl="fgImgPlace1" presStyleIdx="1" presStyleCnt="3" custScaleX="65794" custScaleY="65794" custLinFactNeighborX="0" custLinFactNeighborY="-23754"/>
      <dgm:spPr>
        <a:solidFill>
          <a:schemeClr val="bg1"/>
        </a:solidFill>
        <a:scene3d>
          <a:camera prst="orthographicFront"/>
          <a:lightRig rig="threePt" dir="t"/>
        </a:scene3d>
        <a:sp3d extrusionH="76200">
          <a:extrusionClr>
            <a:schemeClr val="bg1"/>
          </a:extrusionClr>
        </a:sp3d>
      </dgm:spPr>
      <dgm:extLst>
        <a:ext uri="{E40237B7-FDA0-4F09-8148-C483321AD2D9}">
          <dgm14:cNvPr xmlns:dgm14="http://schemas.microsoft.com/office/drawing/2010/diagram" id="0" name="" descr="Settings with solid fill"/>
        </a:ext>
      </dgm:extLst>
    </dgm:pt>
    <dgm:pt modelId="{C75CF76B-3769-46DF-995F-72976F9DD852}" type="pres">
      <dgm:prSet presAssocID="{81821303-0530-4C89-81C2-08A9B6A57C65}" presName="sibTrans" presStyleLbl="sibTrans2D1" presStyleIdx="0" presStyleCnt="0"/>
      <dgm:spPr/>
    </dgm:pt>
    <dgm:pt modelId="{20CE3397-2CB8-42A4-9AF9-7C5FB718D3E5}" type="pres">
      <dgm:prSet presAssocID="{F54FBF8F-466B-4935-9A45-67E9F8333D42}" presName="compNode" presStyleCnt="0"/>
      <dgm:spPr/>
    </dgm:pt>
    <dgm:pt modelId="{50DC7DF8-3A67-4FF4-823C-5EF62CED9F6A}" type="pres">
      <dgm:prSet presAssocID="{F54FBF8F-466B-4935-9A45-67E9F8333D42}" presName="bkgdShape" presStyleLbl="node1" presStyleIdx="2" presStyleCnt="3"/>
      <dgm:spPr/>
    </dgm:pt>
    <dgm:pt modelId="{3977BE73-BE07-466D-B60C-A502D8B396B8}" type="pres">
      <dgm:prSet presAssocID="{F54FBF8F-466B-4935-9A45-67E9F8333D42}" presName="nodeTx" presStyleLbl="node1" presStyleIdx="2" presStyleCnt="3">
        <dgm:presLayoutVars>
          <dgm:bulletEnabled val="1"/>
        </dgm:presLayoutVars>
      </dgm:prSet>
      <dgm:spPr/>
    </dgm:pt>
    <dgm:pt modelId="{C0AE8DFB-3AED-4D25-9240-9ADFA418826C}" type="pres">
      <dgm:prSet presAssocID="{F54FBF8F-466B-4935-9A45-67E9F8333D42}" presName="invisiNode" presStyleLbl="node1" presStyleIdx="2" presStyleCnt="3"/>
      <dgm:spPr/>
    </dgm:pt>
    <dgm:pt modelId="{7C8A5B6A-AEC8-424C-8DA1-4CE20CF1C9EC}" type="pres">
      <dgm:prSet presAssocID="{F54FBF8F-466B-4935-9A45-67E9F8333D42}" presName="imagNode" presStyleLbl="fgImgPlace1" presStyleIdx="2" presStyleCnt="3" custScaleX="62972" custScaleY="62972" custLinFactNeighborX="1126" custLinFactNeighborY="-26221"/>
      <dgm:spPr>
        <a:solidFill>
          <a:schemeClr val="bg1"/>
        </a:solidFill>
      </dgm:spPr>
    </dgm:pt>
  </dgm:ptLst>
  <dgm:cxnLst>
    <dgm:cxn modelId="{D6C13038-A79F-498C-A737-1FF7B82E0937}" srcId="{DFD4DD26-54C8-453B-809D-4046CEAD0787}" destId="{B5937D9D-5B7F-49E0-BDF2-1734F4DBE950}" srcOrd="1" destOrd="0" parTransId="{288D46A3-38FA-48CE-8FEB-6B995DCCACD0}" sibTransId="{81821303-0530-4C89-81C2-08A9B6A57C65}"/>
    <dgm:cxn modelId="{04CA073E-D53D-4D6D-B199-2994A3E91CEE}" type="presOf" srcId="{DF368113-7A9E-447D-AE5F-AC8CC4BD93F0}" destId="{F5DF9BA0-862F-4986-A28C-7B248569FA8E}" srcOrd="0" destOrd="0" presId="urn:microsoft.com/office/officeart/2005/8/layout/hList7"/>
    <dgm:cxn modelId="{41425D5D-BB03-44BB-BBF6-1828BE85E13E}" type="presOf" srcId="{DFD4DD26-54C8-453B-809D-4046CEAD0787}" destId="{8147A507-C60E-4F53-BC67-8326795B36F0}" srcOrd="0" destOrd="0" presId="urn:microsoft.com/office/officeart/2005/8/layout/hList7"/>
    <dgm:cxn modelId="{09BCD564-F532-4D14-8A9E-362895CFA940}" type="presOf" srcId="{F54FBF8F-466B-4935-9A45-67E9F8333D42}" destId="{50DC7DF8-3A67-4FF4-823C-5EF62CED9F6A}" srcOrd="0" destOrd="0" presId="urn:microsoft.com/office/officeart/2005/8/layout/hList7"/>
    <dgm:cxn modelId="{598D9B47-5C40-4F9F-8E9A-FB217A946DB3}" srcId="{DFD4DD26-54C8-453B-809D-4046CEAD0787}" destId="{BACD9664-2D26-4DAC-B206-F7C572B56F16}" srcOrd="0" destOrd="0" parTransId="{FA5270E7-B5ED-4A13-B50D-30AC083155C1}" sibTransId="{DF368113-7A9E-447D-AE5F-AC8CC4BD93F0}"/>
    <dgm:cxn modelId="{5B4D176B-4D4C-460F-9743-B6F08AB9C0B8}" srcId="{DFD4DD26-54C8-453B-809D-4046CEAD0787}" destId="{F54FBF8F-466B-4935-9A45-67E9F8333D42}" srcOrd="2" destOrd="0" parTransId="{242A56FF-7516-43EE-8AAB-C3E0DFC2CD3B}" sibTransId="{C59E9508-8A42-405D-B041-EB1BC8697416}"/>
    <dgm:cxn modelId="{E248A08E-B4A0-44F9-B458-AFE2010CC313}" type="presOf" srcId="{B5937D9D-5B7F-49E0-BDF2-1734F4DBE950}" destId="{F9F9ACC4-895D-4816-83C9-F6E85CABC328}" srcOrd="1" destOrd="0" presId="urn:microsoft.com/office/officeart/2005/8/layout/hList7"/>
    <dgm:cxn modelId="{B7534892-684E-41CE-941F-0E460DCB7B33}" type="presOf" srcId="{BACD9664-2D26-4DAC-B206-F7C572B56F16}" destId="{65D07392-70F4-4DCF-B621-5AF4CBBADAAD}" srcOrd="0" destOrd="0" presId="urn:microsoft.com/office/officeart/2005/8/layout/hList7"/>
    <dgm:cxn modelId="{74A7B59B-A768-475B-AB64-8C4F4661D622}" type="presOf" srcId="{F54FBF8F-466B-4935-9A45-67E9F8333D42}" destId="{3977BE73-BE07-466D-B60C-A502D8B396B8}" srcOrd="1" destOrd="0" presId="urn:microsoft.com/office/officeart/2005/8/layout/hList7"/>
    <dgm:cxn modelId="{3B31A0BA-EB3A-4185-9F1A-32703087E75C}" type="presOf" srcId="{81821303-0530-4C89-81C2-08A9B6A57C65}" destId="{C75CF76B-3769-46DF-995F-72976F9DD852}" srcOrd="0" destOrd="0" presId="urn:microsoft.com/office/officeart/2005/8/layout/hList7"/>
    <dgm:cxn modelId="{BDEE7AD4-821C-4850-BB9A-DF56E36A3EDC}" type="presOf" srcId="{B5937D9D-5B7F-49E0-BDF2-1734F4DBE950}" destId="{75710085-863C-4535-BEEE-B3503B01DA47}" srcOrd="0" destOrd="0" presId="urn:microsoft.com/office/officeart/2005/8/layout/hList7"/>
    <dgm:cxn modelId="{8E180BDA-68A7-46EE-8A8F-CE01A1E28C06}" type="presOf" srcId="{BACD9664-2D26-4DAC-B206-F7C572B56F16}" destId="{01974912-C78C-4FF5-87C0-8B765830A70F}" srcOrd="1" destOrd="0" presId="urn:microsoft.com/office/officeart/2005/8/layout/hList7"/>
    <dgm:cxn modelId="{41C3C22B-DD42-462F-BAFA-92CD2488B472}" type="presParOf" srcId="{8147A507-C60E-4F53-BC67-8326795B36F0}" destId="{AD8390F0-82C2-4ED5-92E4-B79E62C999D1}" srcOrd="0" destOrd="0" presId="urn:microsoft.com/office/officeart/2005/8/layout/hList7"/>
    <dgm:cxn modelId="{3E2C6A93-9A9F-47C2-868C-7610170D2F5E}" type="presParOf" srcId="{8147A507-C60E-4F53-BC67-8326795B36F0}" destId="{C3AD48E0-7B05-4509-8139-D80412592993}" srcOrd="1" destOrd="0" presId="urn:microsoft.com/office/officeart/2005/8/layout/hList7"/>
    <dgm:cxn modelId="{8836ABF8-39D9-4C1B-BB9E-30E8D3D78545}" type="presParOf" srcId="{C3AD48E0-7B05-4509-8139-D80412592993}" destId="{F9D72C50-A794-419C-BFED-29795CCC6B9B}" srcOrd="0" destOrd="0" presId="urn:microsoft.com/office/officeart/2005/8/layout/hList7"/>
    <dgm:cxn modelId="{7E162801-EBBC-4671-93AC-BE5D5BB774CF}" type="presParOf" srcId="{F9D72C50-A794-419C-BFED-29795CCC6B9B}" destId="{65D07392-70F4-4DCF-B621-5AF4CBBADAAD}" srcOrd="0" destOrd="0" presId="urn:microsoft.com/office/officeart/2005/8/layout/hList7"/>
    <dgm:cxn modelId="{FA34E3CA-5265-466A-A55D-CE71AECDD8D0}" type="presParOf" srcId="{F9D72C50-A794-419C-BFED-29795CCC6B9B}" destId="{01974912-C78C-4FF5-87C0-8B765830A70F}" srcOrd="1" destOrd="0" presId="urn:microsoft.com/office/officeart/2005/8/layout/hList7"/>
    <dgm:cxn modelId="{EC69022E-5518-4FA6-9978-9EC2421761CA}" type="presParOf" srcId="{F9D72C50-A794-419C-BFED-29795CCC6B9B}" destId="{50126553-C8E8-4D3C-9DF0-6C4081672514}" srcOrd="2" destOrd="0" presId="urn:microsoft.com/office/officeart/2005/8/layout/hList7"/>
    <dgm:cxn modelId="{87CADE47-A792-4023-9592-052725438FD2}" type="presParOf" srcId="{F9D72C50-A794-419C-BFED-29795CCC6B9B}" destId="{8DCE92E8-F00C-462C-B562-83310F8E77F0}" srcOrd="3" destOrd="0" presId="urn:microsoft.com/office/officeart/2005/8/layout/hList7"/>
    <dgm:cxn modelId="{28EF120C-9434-4454-B133-114F263D05B7}" type="presParOf" srcId="{C3AD48E0-7B05-4509-8139-D80412592993}" destId="{F5DF9BA0-862F-4986-A28C-7B248569FA8E}" srcOrd="1" destOrd="0" presId="urn:microsoft.com/office/officeart/2005/8/layout/hList7"/>
    <dgm:cxn modelId="{0F571DA9-E028-434A-9748-EB9CAC4A523A}" type="presParOf" srcId="{C3AD48E0-7B05-4509-8139-D80412592993}" destId="{A2B28F5F-EBEE-4101-B0D3-5FC605D3A0BD}" srcOrd="2" destOrd="0" presId="urn:microsoft.com/office/officeart/2005/8/layout/hList7"/>
    <dgm:cxn modelId="{E41D640B-925F-4C7C-8174-3C98B8559DAD}" type="presParOf" srcId="{A2B28F5F-EBEE-4101-B0D3-5FC605D3A0BD}" destId="{75710085-863C-4535-BEEE-B3503B01DA47}" srcOrd="0" destOrd="0" presId="urn:microsoft.com/office/officeart/2005/8/layout/hList7"/>
    <dgm:cxn modelId="{7C348E6B-92E9-4CB6-A58B-ACF6C5BA6BAB}" type="presParOf" srcId="{A2B28F5F-EBEE-4101-B0D3-5FC605D3A0BD}" destId="{F9F9ACC4-895D-4816-83C9-F6E85CABC328}" srcOrd="1" destOrd="0" presId="urn:microsoft.com/office/officeart/2005/8/layout/hList7"/>
    <dgm:cxn modelId="{927DA315-1ED0-44A6-843B-8D677DC438F4}" type="presParOf" srcId="{A2B28F5F-EBEE-4101-B0D3-5FC605D3A0BD}" destId="{BF625590-59D1-4FDD-A698-02ACD65BE606}" srcOrd="2" destOrd="0" presId="urn:microsoft.com/office/officeart/2005/8/layout/hList7"/>
    <dgm:cxn modelId="{D909E847-FB57-4AB4-8B51-2FCF59A26A65}" type="presParOf" srcId="{A2B28F5F-EBEE-4101-B0D3-5FC605D3A0BD}" destId="{B5C5DF96-6FE2-4C39-B40B-765BFB5EA179}" srcOrd="3" destOrd="0" presId="urn:microsoft.com/office/officeart/2005/8/layout/hList7"/>
    <dgm:cxn modelId="{97951051-D5D0-4FE2-8589-3E221D1F138B}" type="presParOf" srcId="{C3AD48E0-7B05-4509-8139-D80412592993}" destId="{C75CF76B-3769-46DF-995F-72976F9DD852}" srcOrd="3" destOrd="0" presId="urn:microsoft.com/office/officeart/2005/8/layout/hList7"/>
    <dgm:cxn modelId="{09D92630-C0DE-44E5-BCEA-EE4AC7CC1A50}" type="presParOf" srcId="{C3AD48E0-7B05-4509-8139-D80412592993}" destId="{20CE3397-2CB8-42A4-9AF9-7C5FB718D3E5}" srcOrd="4" destOrd="0" presId="urn:microsoft.com/office/officeart/2005/8/layout/hList7"/>
    <dgm:cxn modelId="{2DAA09FD-D978-45C1-B784-0D1C60F154F5}" type="presParOf" srcId="{20CE3397-2CB8-42A4-9AF9-7C5FB718D3E5}" destId="{50DC7DF8-3A67-4FF4-823C-5EF62CED9F6A}" srcOrd="0" destOrd="0" presId="urn:microsoft.com/office/officeart/2005/8/layout/hList7"/>
    <dgm:cxn modelId="{66444795-F2F2-4780-9C05-6B61038A06D1}" type="presParOf" srcId="{20CE3397-2CB8-42A4-9AF9-7C5FB718D3E5}" destId="{3977BE73-BE07-466D-B60C-A502D8B396B8}" srcOrd="1" destOrd="0" presId="urn:microsoft.com/office/officeart/2005/8/layout/hList7"/>
    <dgm:cxn modelId="{96104C17-AAD9-4447-AD67-9389C591B202}" type="presParOf" srcId="{20CE3397-2CB8-42A4-9AF9-7C5FB718D3E5}" destId="{C0AE8DFB-3AED-4D25-9240-9ADFA418826C}" srcOrd="2" destOrd="0" presId="urn:microsoft.com/office/officeart/2005/8/layout/hList7"/>
    <dgm:cxn modelId="{52CC0043-0079-4D01-A1EA-2D5A7A9A3DFC}" type="presParOf" srcId="{20CE3397-2CB8-42A4-9AF9-7C5FB718D3E5}" destId="{7C8A5B6A-AEC8-424C-8DA1-4CE20CF1C9E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9AA9B-6E53-4F97-9078-01F439167B8D}">
      <dsp:nvSpPr>
        <dsp:cNvPr id="0" name=""/>
        <dsp:cNvSpPr/>
      </dsp:nvSpPr>
      <dsp:spPr>
        <a:xfrm>
          <a:off x="483409" y="54189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125EE7-B0CF-47ED-A138-B344509CC34F}">
      <dsp:nvSpPr>
        <dsp:cNvPr id="0" name=""/>
        <dsp:cNvSpPr/>
      </dsp:nvSpPr>
      <dsp:spPr>
        <a:xfrm>
          <a:off x="717409" y="775898"/>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29AF3-CD76-4427-A6DE-A19E16E63123}">
      <dsp:nvSpPr>
        <dsp:cNvPr id="0" name=""/>
        <dsp:cNvSpPr/>
      </dsp:nvSpPr>
      <dsp:spPr>
        <a:xfrm>
          <a:off x="132409" y="1981898"/>
          <a:ext cx="180000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kern="1200" cap="none" dirty="0">
              <a:latin typeface="Arial" panose="020B0604020202020204" pitchFamily="34" charset="0"/>
              <a:cs typeface="Arial" panose="020B0604020202020204" pitchFamily="34" charset="0"/>
            </a:rPr>
            <a:t>1</a:t>
          </a:r>
        </a:p>
        <a:p>
          <a:pPr marL="0" lvl="0" indent="0" algn="ctr" defTabSz="466725">
            <a:lnSpc>
              <a:spcPct val="100000"/>
            </a:lnSpc>
            <a:spcBef>
              <a:spcPct val="0"/>
            </a:spcBef>
            <a:spcAft>
              <a:spcPct val="35000"/>
            </a:spcAft>
            <a:buNone/>
            <a:defRPr cap="all"/>
          </a:pPr>
          <a:r>
            <a:rPr lang="en-GB" sz="1050" b="1" kern="1200" cap="none" dirty="0">
              <a:latin typeface="Arial" panose="020B0604020202020204" pitchFamily="34" charset="0"/>
              <a:cs typeface="Arial" panose="020B0604020202020204" pitchFamily="34" charset="0"/>
            </a:rPr>
            <a:t>What does resilience mean and look like </a:t>
          </a:r>
          <a:r>
            <a:rPr lang="en-GB" sz="1050" kern="1200" cap="none" dirty="0">
              <a:latin typeface="Arial" panose="020B0604020202020204" pitchFamily="34" charset="0"/>
              <a:cs typeface="Arial" panose="020B0604020202020204" pitchFamily="34" charset="0"/>
            </a:rPr>
            <a:t>for VCSEs through PESTLE</a:t>
          </a:r>
          <a:r>
            <a:rPr lang="en-GB" sz="1050" kern="1200" cap="none" baseline="30000" dirty="0">
              <a:latin typeface="Arial" panose="020B0604020202020204" pitchFamily="34" charset="0"/>
              <a:cs typeface="Arial" panose="020B0604020202020204" pitchFamily="34" charset="0"/>
            </a:rPr>
            <a:t>1</a:t>
          </a:r>
          <a:r>
            <a:rPr lang="en-GB" sz="1050" kern="1200" cap="none" dirty="0">
              <a:latin typeface="Arial" panose="020B0604020202020204" pitchFamily="34" charset="0"/>
              <a:cs typeface="Arial" panose="020B0604020202020204" pitchFamily="34" charset="0"/>
            </a:rPr>
            <a:t> periods of stability, change, shock and recovery – and what is needed to help them span those periods resiliently?</a:t>
          </a:r>
          <a:endParaRPr lang="en-US" sz="1050" kern="1200" cap="none" dirty="0">
            <a:latin typeface="Arial" panose="020B0604020202020204" pitchFamily="34" charset="0"/>
            <a:cs typeface="Arial" panose="020B0604020202020204" pitchFamily="34" charset="0"/>
          </a:endParaRPr>
        </a:p>
      </dsp:txBody>
      <dsp:txXfrm>
        <a:off x="132409" y="1981898"/>
        <a:ext cx="1800000" cy="1282500"/>
      </dsp:txXfrm>
    </dsp:sp>
    <dsp:sp modelId="{75624A56-7488-46EA-BD5F-EC708F87BF29}">
      <dsp:nvSpPr>
        <dsp:cNvPr id="0" name=""/>
        <dsp:cNvSpPr/>
      </dsp:nvSpPr>
      <dsp:spPr>
        <a:xfrm>
          <a:off x="2598409" y="541898"/>
          <a:ext cx="1098000" cy="1098000"/>
        </a:xfrm>
        <a:prstGeom prst="ellipse">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7F60A1A2-4C88-4ABD-B50E-098A6C9604C2}">
      <dsp:nvSpPr>
        <dsp:cNvPr id="0" name=""/>
        <dsp:cNvSpPr/>
      </dsp:nvSpPr>
      <dsp:spPr>
        <a:xfrm>
          <a:off x="2832409" y="77589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9B6D1-47F8-4A6A-BA82-9F3019984496}">
      <dsp:nvSpPr>
        <dsp:cNvPr id="0" name=""/>
        <dsp:cNvSpPr/>
      </dsp:nvSpPr>
      <dsp:spPr>
        <a:xfrm>
          <a:off x="2247409" y="1981898"/>
          <a:ext cx="180000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kern="1200" cap="none" dirty="0">
              <a:latin typeface="Arial" panose="020B0604020202020204" pitchFamily="34" charset="0"/>
              <a:cs typeface="Arial" panose="020B0604020202020204" pitchFamily="34" charset="0"/>
            </a:rPr>
            <a:t>2</a:t>
          </a:r>
        </a:p>
        <a:p>
          <a:pPr marL="0" lvl="0" indent="0" algn="ctr" defTabSz="466725">
            <a:lnSpc>
              <a:spcPct val="100000"/>
            </a:lnSpc>
            <a:spcBef>
              <a:spcPct val="0"/>
            </a:spcBef>
            <a:spcAft>
              <a:spcPct val="35000"/>
            </a:spcAft>
            <a:buNone/>
            <a:defRPr cap="all"/>
          </a:pPr>
          <a:r>
            <a:rPr lang="en-GB" sz="1050" kern="1200" cap="none" dirty="0">
              <a:latin typeface="Arial" panose="020B0604020202020204" pitchFamily="34" charset="0"/>
              <a:cs typeface="Arial" panose="020B0604020202020204" pitchFamily="34" charset="0"/>
            </a:rPr>
            <a:t>How do (or could) VCSEs’ use of enterprising </a:t>
          </a:r>
          <a:r>
            <a:rPr lang="en-GB" sz="1050" b="1" kern="1200" cap="none" dirty="0">
              <a:latin typeface="Arial" panose="020B0604020202020204" pitchFamily="34" charset="0"/>
              <a:cs typeface="Arial" panose="020B0604020202020204" pitchFamily="34" charset="0"/>
            </a:rPr>
            <a:t>business models</a:t>
          </a:r>
          <a:r>
            <a:rPr lang="en-GB" sz="1050" kern="1200" cap="none" dirty="0">
              <a:latin typeface="Arial" panose="020B0604020202020204" pitchFamily="34" charset="0"/>
              <a:cs typeface="Arial" panose="020B0604020202020204" pitchFamily="34" charset="0"/>
            </a:rPr>
            <a:t> and sources of income help to build long-term resilience?</a:t>
          </a:r>
          <a:endParaRPr lang="en-US" sz="1050" kern="1200" cap="none" dirty="0">
            <a:latin typeface="Arial" panose="020B0604020202020204" pitchFamily="34" charset="0"/>
            <a:cs typeface="Arial" panose="020B0604020202020204" pitchFamily="34" charset="0"/>
          </a:endParaRPr>
        </a:p>
      </dsp:txBody>
      <dsp:txXfrm>
        <a:off x="2247409" y="1981898"/>
        <a:ext cx="1800000" cy="1282500"/>
      </dsp:txXfrm>
    </dsp:sp>
    <dsp:sp modelId="{C7EB82EE-6CB8-4208-A9F8-CCB1B64C27A3}">
      <dsp:nvSpPr>
        <dsp:cNvPr id="0" name=""/>
        <dsp:cNvSpPr/>
      </dsp:nvSpPr>
      <dsp:spPr>
        <a:xfrm>
          <a:off x="4713409" y="54189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01968536-4FC4-4FA5-B237-BED0E4350311}">
      <dsp:nvSpPr>
        <dsp:cNvPr id="0" name=""/>
        <dsp:cNvSpPr/>
      </dsp:nvSpPr>
      <dsp:spPr>
        <a:xfrm>
          <a:off x="4947409" y="77589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8C4EF-D4BA-4C78-9F40-3A8B439CE401}">
      <dsp:nvSpPr>
        <dsp:cNvPr id="0" name=""/>
        <dsp:cNvSpPr/>
      </dsp:nvSpPr>
      <dsp:spPr>
        <a:xfrm>
          <a:off x="4362409" y="1981898"/>
          <a:ext cx="180000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kern="1200" cap="none" dirty="0">
              <a:latin typeface="Arial" panose="020B0604020202020204" pitchFamily="34" charset="0"/>
              <a:cs typeface="Arial" panose="020B0604020202020204" pitchFamily="34" charset="0"/>
            </a:rPr>
            <a:t>3</a:t>
          </a:r>
        </a:p>
        <a:p>
          <a:pPr marL="0" lvl="0" indent="0" algn="ctr" defTabSz="466725">
            <a:lnSpc>
              <a:spcPct val="100000"/>
            </a:lnSpc>
            <a:spcBef>
              <a:spcPct val="0"/>
            </a:spcBef>
            <a:spcAft>
              <a:spcPct val="35000"/>
            </a:spcAft>
            <a:buNone/>
            <a:defRPr cap="all"/>
          </a:pPr>
          <a:r>
            <a:rPr lang="en-GB" sz="1050" b="0" kern="1200" cap="none" dirty="0">
              <a:latin typeface="Arial" panose="020B0604020202020204" pitchFamily="34" charset="0"/>
              <a:cs typeface="Arial" panose="020B0604020202020204" pitchFamily="34" charset="0"/>
            </a:rPr>
            <a:t>How should </a:t>
          </a:r>
          <a:r>
            <a:rPr lang="en-GB" sz="1050" b="1" kern="1200" cap="none" dirty="0">
              <a:latin typeface="Arial" panose="020B0604020202020204" pitchFamily="34" charset="0"/>
              <a:cs typeface="Arial" panose="020B0604020202020204" pitchFamily="34" charset="0"/>
            </a:rPr>
            <a:t>social investment be designed </a:t>
          </a:r>
          <a:r>
            <a:rPr lang="en-GB" sz="1050" kern="1200" cap="none" dirty="0">
              <a:latin typeface="Arial" panose="020B0604020202020204" pitchFamily="34" charset="0"/>
              <a:cs typeface="Arial" panose="020B0604020202020204" pitchFamily="34" charset="0"/>
            </a:rPr>
            <a:t>to help micro, small and medium VCSEs maximise resilience while minimising exposure to risk?</a:t>
          </a:r>
          <a:endParaRPr lang="en-US" sz="1050" kern="1200" cap="none" dirty="0">
            <a:latin typeface="Arial" panose="020B0604020202020204" pitchFamily="34" charset="0"/>
            <a:cs typeface="Arial" panose="020B0604020202020204" pitchFamily="34" charset="0"/>
          </a:endParaRPr>
        </a:p>
      </dsp:txBody>
      <dsp:txXfrm>
        <a:off x="4362409" y="1981898"/>
        <a:ext cx="1800000" cy="1282500"/>
      </dsp:txXfrm>
    </dsp:sp>
    <dsp:sp modelId="{E73AAC96-A713-4525-85F0-EF98D78D1ECA}">
      <dsp:nvSpPr>
        <dsp:cNvPr id="0" name=""/>
        <dsp:cNvSpPr/>
      </dsp:nvSpPr>
      <dsp:spPr>
        <a:xfrm>
          <a:off x="6828409" y="54189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7D7DF-E8DD-4BC0-891C-16C8C8DB2151}">
      <dsp:nvSpPr>
        <dsp:cNvPr id="0" name=""/>
        <dsp:cNvSpPr/>
      </dsp:nvSpPr>
      <dsp:spPr>
        <a:xfrm>
          <a:off x="7062409" y="77589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91C34-5B3F-412C-8160-C9F53D11D708}">
      <dsp:nvSpPr>
        <dsp:cNvPr id="0" name=""/>
        <dsp:cNvSpPr/>
      </dsp:nvSpPr>
      <dsp:spPr>
        <a:xfrm>
          <a:off x="6477409" y="1981898"/>
          <a:ext cx="180000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kern="1200" cap="none" dirty="0">
              <a:latin typeface="Arial" panose="020B0604020202020204" pitchFamily="34" charset="0"/>
              <a:cs typeface="Arial" panose="020B0604020202020204" pitchFamily="34" charset="0"/>
            </a:rPr>
            <a:t>4</a:t>
          </a:r>
          <a:br>
            <a:rPr lang="en-GB" sz="1050" kern="1200" cap="none" dirty="0">
              <a:latin typeface="Arial" panose="020B0604020202020204" pitchFamily="34" charset="0"/>
              <a:cs typeface="Arial" panose="020B0604020202020204" pitchFamily="34" charset="0"/>
            </a:rPr>
          </a:br>
          <a:r>
            <a:rPr lang="en-GB" sz="1050" kern="1200" cap="none" dirty="0">
              <a:latin typeface="Arial" panose="020B0604020202020204" pitchFamily="34" charset="0"/>
              <a:cs typeface="Arial" panose="020B0604020202020204" pitchFamily="34" charset="0"/>
            </a:rPr>
            <a:t>What </a:t>
          </a:r>
          <a:r>
            <a:rPr lang="en-GB" sz="1050" b="1" kern="1200" cap="none" dirty="0">
              <a:latin typeface="Arial" panose="020B0604020202020204" pitchFamily="34" charset="0"/>
              <a:cs typeface="Arial" panose="020B0604020202020204" pitchFamily="34" charset="0"/>
            </a:rPr>
            <a:t>implications</a:t>
          </a:r>
          <a:r>
            <a:rPr lang="en-GB" sz="1050" kern="1200" cap="none" dirty="0">
              <a:latin typeface="Arial" panose="020B0604020202020204" pitchFamily="34" charset="0"/>
              <a:cs typeface="Arial" panose="020B0604020202020204" pitchFamily="34" charset="0"/>
            </a:rPr>
            <a:t> do the findings from the research have for government, donors, social lenders and VCSEs?</a:t>
          </a:r>
          <a:endParaRPr lang="en-US" sz="1050" kern="1200" cap="none" dirty="0">
            <a:latin typeface="Arial" panose="020B0604020202020204" pitchFamily="34" charset="0"/>
            <a:cs typeface="Arial" panose="020B0604020202020204" pitchFamily="34" charset="0"/>
          </a:endParaRPr>
        </a:p>
      </dsp:txBody>
      <dsp:txXfrm>
        <a:off x="6477409" y="1981898"/>
        <a:ext cx="1800000" cy="128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07392-70F4-4DCF-B621-5AF4CBBADAAD}">
      <dsp:nvSpPr>
        <dsp:cNvPr id="0" name=""/>
        <dsp:cNvSpPr/>
      </dsp:nvSpPr>
      <dsp:spPr>
        <a:xfrm>
          <a:off x="1279" y="0"/>
          <a:ext cx="1991320" cy="2824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a:latin typeface="Arial" panose="020B0604020202020204" pitchFamily="34" charset="0"/>
              <a:cs typeface="Arial" panose="020B0604020202020204" pitchFamily="34" charset="0"/>
            </a:rPr>
            <a:t>Absorb</a:t>
          </a:r>
          <a:r>
            <a:rPr lang="en-GB" sz="1200" kern="1200">
              <a:latin typeface="Arial" panose="020B0604020202020204" pitchFamily="34" charset="0"/>
              <a:cs typeface="Arial" panose="020B0604020202020204" pitchFamily="34" charset="0"/>
            </a:rPr>
            <a:t>ative coping capacity</a:t>
          </a: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The capacity or abilities of a VCSE to be able to </a:t>
          </a:r>
          <a:r>
            <a:rPr lang="en-GB" sz="1200" b="1" kern="1200">
              <a:latin typeface="Arial" panose="020B0604020202020204" pitchFamily="34" charset="0"/>
              <a:cs typeface="Arial" panose="020B0604020202020204" pitchFamily="34" charset="0"/>
            </a:rPr>
            <a:t>cope, moderate or buffer </a:t>
          </a:r>
          <a:r>
            <a:rPr lang="en-GB" sz="1200" kern="1200">
              <a:latin typeface="Arial" panose="020B0604020202020204" pitchFamily="34" charset="0"/>
              <a:cs typeface="Arial" panose="020B0604020202020204" pitchFamily="34" charset="0"/>
            </a:rPr>
            <a:t>the impact of shocks</a:t>
          </a:r>
        </a:p>
      </dsp:txBody>
      <dsp:txXfrm>
        <a:off x="1279" y="1129820"/>
        <a:ext cx="1991320" cy="1129820"/>
      </dsp:txXfrm>
    </dsp:sp>
    <dsp:sp modelId="{8DCE92E8-F00C-462C-B562-83310F8E77F0}">
      <dsp:nvSpPr>
        <dsp:cNvPr id="0" name=""/>
        <dsp:cNvSpPr/>
      </dsp:nvSpPr>
      <dsp:spPr>
        <a:xfrm>
          <a:off x="655487" y="96978"/>
          <a:ext cx="656079" cy="656079"/>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710085-863C-4535-BEEE-B3503B01DA47}">
      <dsp:nvSpPr>
        <dsp:cNvPr id="0" name=""/>
        <dsp:cNvSpPr/>
      </dsp:nvSpPr>
      <dsp:spPr>
        <a:xfrm>
          <a:off x="2052339" y="0"/>
          <a:ext cx="1991320" cy="2824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a:latin typeface="Arial" panose="020B0604020202020204" pitchFamily="34" charset="0"/>
              <a:cs typeface="Arial" panose="020B0604020202020204" pitchFamily="34" charset="0"/>
            </a:rPr>
            <a:t>Adapt</a:t>
          </a:r>
          <a:r>
            <a:rPr lang="en-GB" sz="1200" kern="1200">
              <a:latin typeface="Arial" panose="020B0604020202020204" pitchFamily="34" charset="0"/>
              <a:cs typeface="Arial" panose="020B0604020202020204" pitchFamily="34" charset="0"/>
            </a:rPr>
            <a:t>ive capacity</a:t>
          </a: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The capacity or abilities of a VCSE to make </a:t>
          </a:r>
          <a:r>
            <a:rPr lang="en-GB" sz="1200" b="1" kern="1200">
              <a:latin typeface="Arial" panose="020B0604020202020204" pitchFamily="34" charset="0"/>
              <a:cs typeface="Arial" panose="020B0604020202020204" pitchFamily="34" charset="0"/>
            </a:rPr>
            <a:t>adjustments </a:t>
          </a:r>
          <a:r>
            <a:rPr lang="en-GB" sz="1200" kern="1200">
              <a:latin typeface="Arial" panose="020B0604020202020204" pitchFamily="34" charset="0"/>
              <a:cs typeface="Arial" panose="020B0604020202020204" pitchFamily="34" charset="0"/>
            </a:rPr>
            <a:t>in response to change</a:t>
          </a:r>
        </a:p>
      </dsp:txBody>
      <dsp:txXfrm>
        <a:off x="2052339" y="1129820"/>
        <a:ext cx="1991320" cy="1129820"/>
      </dsp:txXfrm>
    </dsp:sp>
    <dsp:sp modelId="{B5C5DF96-6FE2-4C39-B40B-765BFB5EA179}">
      <dsp:nvSpPr>
        <dsp:cNvPr id="0" name=""/>
        <dsp:cNvSpPr/>
      </dsp:nvSpPr>
      <dsp:spPr>
        <a:xfrm>
          <a:off x="2738578" y="106915"/>
          <a:ext cx="618842" cy="618842"/>
        </a:xfrm>
        <a:prstGeom prst="ellipse">
          <a:avLst/>
        </a:prstGeom>
        <a:solidFill>
          <a:schemeClr val="bg1"/>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dsp:style>
    </dsp:sp>
    <dsp:sp modelId="{50DC7DF8-3A67-4FF4-823C-5EF62CED9F6A}">
      <dsp:nvSpPr>
        <dsp:cNvPr id="0" name=""/>
        <dsp:cNvSpPr/>
      </dsp:nvSpPr>
      <dsp:spPr>
        <a:xfrm>
          <a:off x="4103399" y="0"/>
          <a:ext cx="1991320" cy="2824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a:latin typeface="Arial" panose="020B0604020202020204" pitchFamily="34" charset="0"/>
              <a:cs typeface="Arial" panose="020B0604020202020204" pitchFamily="34" charset="0"/>
            </a:rPr>
            <a:t>Transform</a:t>
          </a:r>
          <a:r>
            <a:rPr lang="en-GB" sz="1200" kern="1200">
              <a:latin typeface="Arial" panose="020B0604020202020204" pitchFamily="34" charset="0"/>
              <a:cs typeface="Arial" panose="020B0604020202020204" pitchFamily="34" charset="0"/>
            </a:rPr>
            <a:t>ative capacity</a:t>
          </a: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The capacity or abilities of a VCSE to undertake </a:t>
          </a:r>
          <a:r>
            <a:rPr lang="en-GB" sz="1200" b="1" kern="1200">
              <a:latin typeface="Arial" panose="020B0604020202020204" pitchFamily="34" charset="0"/>
              <a:cs typeface="Arial" panose="020B0604020202020204" pitchFamily="34" charset="0"/>
            </a:rPr>
            <a:t>widespread and lasting change</a:t>
          </a:r>
        </a:p>
      </dsp:txBody>
      <dsp:txXfrm>
        <a:off x="4103399" y="1129820"/>
        <a:ext cx="1991320" cy="1129820"/>
      </dsp:txXfrm>
    </dsp:sp>
    <dsp:sp modelId="{7C8A5B6A-AEC8-424C-8DA1-4CE20CF1C9EC}">
      <dsp:nvSpPr>
        <dsp:cNvPr id="0" name=""/>
        <dsp:cNvSpPr/>
      </dsp:nvSpPr>
      <dsp:spPr>
        <a:xfrm>
          <a:off x="4813501" y="96982"/>
          <a:ext cx="592299" cy="592299"/>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390F0-82C2-4ED5-92E4-B79E62C999D1}">
      <dsp:nvSpPr>
        <dsp:cNvPr id="0" name=""/>
        <dsp:cNvSpPr/>
      </dsp:nvSpPr>
      <dsp:spPr>
        <a:xfrm>
          <a:off x="243839" y="1144612"/>
          <a:ext cx="5608320" cy="60518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09E5A0-033E-4828-878F-7F8E7038FFB9}" type="datetimeFigureOut">
              <a:rPr lang="en-GB" smtClean="0"/>
              <a:t>20/05/2024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0F6FD-F7AA-4877-9B45-30365D8B972C}" type="slidenum">
              <a:rPr lang="en-GB" smtClean="0"/>
              <a:t>‹#›</a:t>
            </a:fld>
            <a:endParaRPr lang="en-GB"/>
          </a:p>
        </p:txBody>
      </p:sp>
    </p:spTree>
    <p:extLst>
      <p:ext uri="{BB962C8B-B14F-4D97-AF65-F5344CB8AC3E}">
        <p14:creationId xmlns:p14="http://schemas.microsoft.com/office/powerpoint/2010/main" val="13169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BF510-2B15-4469-B3E9-BBC7F1325BE2}" type="datetimeFigureOut">
              <a:rPr lang="en-GB" smtClean="0"/>
              <a:t>20/05/2024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5E986-C8E5-49A2-93B8-EA67D8C22081}" type="slidenum">
              <a:rPr lang="en-GB" smtClean="0"/>
              <a:t>‹#›</a:t>
            </a:fld>
            <a:endParaRPr lang="en-GB"/>
          </a:p>
        </p:txBody>
      </p:sp>
    </p:spTree>
    <p:extLst>
      <p:ext uri="{BB962C8B-B14F-4D97-AF65-F5344CB8AC3E}">
        <p14:creationId xmlns:p14="http://schemas.microsoft.com/office/powerpoint/2010/main" val="284828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13550" cy="3833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A15654F-EA15-4C0C-96BA-7F0BA760E11E}" type="slidenum">
              <a:rPr lang="en-GB" smtClean="0"/>
              <a:pPr>
                <a:defRPr/>
              </a:pPr>
              <a:t>1</a:t>
            </a:fld>
            <a:endParaRPr lang="en-GB"/>
          </a:p>
        </p:txBody>
      </p:sp>
    </p:spTree>
    <p:extLst>
      <p:ext uri="{BB962C8B-B14F-4D97-AF65-F5344CB8AC3E}">
        <p14:creationId xmlns:p14="http://schemas.microsoft.com/office/powerpoint/2010/main" val="359888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10</a:t>
            </a:fld>
            <a:endParaRPr lang="en-GB"/>
          </a:p>
        </p:txBody>
      </p:sp>
    </p:spTree>
    <p:extLst>
      <p:ext uri="{BB962C8B-B14F-4D97-AF65-F5344CB8AC3E}">
        <p14:creationId xmlns:p14="http://schemas.microsoft.com/office/powerpoint/2010/main" val="10852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71F8C-87CD-D9CF-F090-76C708BFB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6FA19-DDF0-65BE-6812-BD8133301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68351-05A0-7FD5-0997-4DCF3A37BF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75F0CF-9000-AE3B-EE2A-DA297D008D8C}"/>
              </a:ext>
            </a:extLst>
          </p:cNvPr>
          <p:cNvSpPr>
            <a:spLocks noGrp="1"/>
          </p:cNvSpPr>
          <p:nvPr>
            <p:ph type="sldNum" sz="quarter" idx="5"/>
          </p:nvPr>
        </p:nvSpPr>
        <p:spPr/>
        <p:txBody>
          <a:bodyPr/>
          <a:lstStyle/>
          <a:p>
            <a:fld id="{5D75E986-C8E5-49A2-93B8-EA67D8C22081}" type="slidenum">
              <a:rPr lang="en-GB" smtClean="0"/>
              <a:t>11</a:t>
            </a:fld>
            <a:endParaRPr lang="en-GB"/>
          </a:p>
        </p:txBody>
      </p:sp>
    </p:spTree>
    <p:extLst>
      <p:ext uri="{BB962C8B-B14F-4D97-AF65-F5344CB8AC3E}">
        <p14:creationId xmlns:p14="http://schemas.microsoft.com/office/powerpoint/2010/main" val="281979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119D1-BABF-D3A3-5656-C633C36AF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5ED6D-E750-33C3-CA25-580FDD4B5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636DA-13E4-8F72-840A-ECBBB5CC5903}"/>
              </a:ext>
            </a:extLst>
          </p:cNvPr>
          <p:cNvSpPr>
            <a:spLocks noGrp="1"/>
          </p:cNvSpPr>
          <p:nvPr>
            <p:ph type="body" idx="1"/>
          </p:nvPr>
        </p:nvSpPr>
        <p:spPr/>
        <p:txBody>
          <a:bodyPr/>
          <a:lstStyle/>
          <a:p>
            <a:endParaRPr lang="en-GB" sz="900" dirty="0"/>
          </a:p>
        </p:txBody>
      </p:sp>
      <p:sp>
        <p:nvSpPr>
          <p:cNvPr id="4" name="Slide Number Placeholder 3">
            <a:extLst>
              <a:ext uri="{FF2B5EF4-FFF2-40B4-BE49-F238E27FC236}">
                <a16:creationId xmlns:a16="http://schemas.microsoft.com/office/drawing/2014/main" id="{074C28D6-84DC-5F3D-1DE4-7C97A6608EEA}"/>
              </a:ext>
            </a:extLst>
          </p:cNvPr>
          <p:cNvSpPr>
            <a:spLocks noGrp="1"/>
          </p:cNvSpPr>
          <p:nvPr>
            <p:ph type="sldNum" sz="quarter" idx="5"/>
          </p:nvPr>
        </p:nvSpPr>
        <p:spPr/>
        <p:txBody>
          <a:bodyPr/>
          <a:lstStyle/>
          <a:p>
            <a:fld id="{5D75E986-C8E5-49A2-93B8-EA67D8C22081}" type="slidenum">
              <a:rPr lang="en-GB" smtClean="0"/>
              <a:t>12</a:t>
            </a:fld>
            <a:endParaRPr lang="en-GB"/>
          </a:p>
        </p:txBody>
      </p:sp>
    </p:spTree>
    <p:extLst>
      <p:ext uri="{BB962C8B-B14F-4D97-AF65-F5344CB8AC3E}">
        <p14:creationId xmlns:p14="http://schemas.microsoft.com/office/powerpoint/2010/main" val="330021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5EFF-9EB8-02EC-EDD6-878E8C17F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EC454-A435-4AEF-E9D3-55DD54D76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BEF48-288B-848D-6559-282BBF56ED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180C910-32F1-2B95-8110-6CBF8B70102A}"/>
              </a:ext>
            </a:extLst>
          </p:cNvPr>
          <p:cNvSpPr>
            <a:spLocks noGrp="1"/>
          </p:cNvSpPr>
          <p:nvPr>
            <p:ph type="sldNum" sz="quarter" idx="5"/>
          </p:nvPr>
        </p:nvSpPr>
        <p:spPr/>
        <p:txBody>
          <a:bodyPr/>
          <a:lstStyle/>
          <a:p>
            <a:fld id="{5D75E986-C8E5-49A2-93B8-EA67D8C22081}" type="slidenum">
              <a:rPr lang="en-GB" smtClean="0"/>
              <a:t>13</a:t>
            </a:fld>
            <a:endParaRPr lang="en-GB"/>
          </a:p>
        </p:txBody>
      </p:sp>
    </p:spTree>
    <p:extLst>
      <p:ext uri="{BB962C8B-B14F-4D97-AF65-F5344CB8AC3E}">
        <p14:creationId xmlns:p14="http://schemas.microsoft.com/office/powerpoint/2010/main" val="284390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BA07-7562-6C87-A4F4-48685871A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468F0-73B0-4FA3-C722-D877F23F3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7DF35-8119-8251-E237-AE694FE0979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6D2F83-2F99-4243-D576-0918D0227BDB}"/>
              </a:ext>
            </a:extLst>
          </p:cNvPr>
          <p:cNvSpPr>
            <a:spLocks noGrp="1"/>
          </p:cNvSpPr>
          <p:nvPr>
            <p:ph type="sldNum" sz="quarter" idx="5"/>
          </p:nvPr>
        </p:nvSpPr>
        <p:spPr/>
        <p:txBody>
          <a:bodyPr/>
          <a:lstStyle/>
          <a:p>
            <a:fld id="{5D75E986-C8E5-49A2-93B8-EA67D8C22081}" type="slidenum">
              <a:rPr lang="en-GB" smtClean="0"/>
              <a:t>14</a:t>
            </a:fld>
            <a:endParaRPr lang="en-GB"/>
          </a:p>
        </p:txBody>
      </p:sp>
    </p:spTree>
    <p:extLst>
      <p:ext uri="{BB962C8B-B14F-4D97-AF65-F5344CB8AC3E}">
        <p14:creationId xmlns:p14="http://schemas.microsoft.com/office/powerpoint/2010/main" val="2606066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B4141-AA84-2857-4ACF-AC5992445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11422-E126-2D5A-7722-57BDB3ECB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3E2FD-2C6B-81A8-F5FF-EE462C8750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D0EE84-931A-42D7-07E8-3A60A76CBF43}"/>
              </a:ext>
            </a:extLst>
          </p:cNvPr>
          <p:cNvSpPr>
            <a:spLocks noGrp="1"/>
          </p:cNvSpPr>
          <p:nvPr>
            <p:ph type="sldNum" sz="quarter" idx="5"/>
          </p:nvPr>
        </p:nvSpPr>
        <p:spPr/>
        <p:txBody>
          <a:bodyPr/>
          <a:lstStyle/>
          <a:p>
            <a:fld id="{5D75E986-C8E5-49A2-93B8-EA67D8C22081}" type="slidenum">
              <a:rPr lang="en-GB" smtClean="0"/>
              <a:t>15</a:t>
            </a:fld>
            <a:endParaRPr lang="en-GB"/>
          </a:p>
        </p:txBody>
      </p:sp>
    </p:spTree>
    <p:extLst>
      <p:ext uri="{BB962C8B-B14F-4D97-AF65-F5344CB8AC3E}">
        <p14:creationId xmlns:p14="http://schemas.microsoft.com/office/powerpoint/2010/main" val="3200774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81312-B495-05D6-F42A-65FC4B047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093F2-5A50-2477-6F46-8D4125248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68497-7A14-B2D9-15D4-03BF31053A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A34F15-B0C9-1BE3-4568-44A5BA7AFF53}"/>
              </a:ext>
            </a:extLst>
          </p:cNvPr>
          <p:cNvSpPr>
            <a:spLocks noGrp="1"/>
          </p:cNvSpPr>
          <p:nvPr>
            <p:ph type="sldNum" sz="quarter" idx="5"/>
          </p:nvPr>
        </p:nvSpPr>
        <p:spPr/>
        <p:txBody>
          <a:bodyPr/>
          <a:lstStyle/>
          <a:p>
            <a:fld id="{5D75E986-C8E5-49A2-93B8-EA67D8C22081}" type="slidenum">
              <a:rPr lang="en-GB" smtClean="0"/>
              <a:t>16</a:t>
            </a:fld>
            <a:endParaRPr lang="en-GB"/>
          </a:p>
        </p:txBody>
      </p:sp>
    </p:spTree>
    <p:extLst>
      <p:ext uri="{BB962C8B-B14F-4D97-AF65-F5344CB8AC3E}">
        <p14:creationId xmlns:p14="http://schemas.microsoft.com/office/powerpoint/2010/main" val="505434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7DB6-8FE4-8684-E2F2-8030CE88D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974A9-2542-1ACE-0A1F-D8C2DE4CF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6BB44-EFD0-FFBC-B9ED-F996BBA2C43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12D8B1-1B6C-3A95-E1F6-015676DBC5B1}"/>
              </a:ext>
            </a:extLst>
          </p:cNvPr>
          <p:cNvSpPr>
            <a:spLocks noGrp="1"/>
          </p:cNvSpPr>
          <p:nvPr>
            <p:ph type="sldNum" sz="quarter" idx="5"/>
          </p:nvPr>
        </p:nvSpPr>
        <p:spPr/>
        <p:txBody>
          <a:bodyPr/>
          <a:lstStyle/>
          <a:p>
            <a:fld id="{5D75E986-C8E5-49A2-93B8-EA67D8C22081}" type="slidenum">
              <a:rPr lang="en-GB" smtClean="0"/>
              <a:t>17</a:t>
            </a:fld>
            <a:endParaRPr lang="en-GB"/>
          </a:p>
        </p:txBody>
      </p:sp>
    </p:spTree>
    <p:extLst>
      <p:ext uri="{BB962C8B-B14F-4D97-AF65-F5344CB8AC3E}">
        <p14:creationId xmlns:p14="http://schemas.microsoft.com/office/powerpoint/2010/main" val="213686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18</a:t>
            </a:fld>
            <a:endParaRPr lang="en-GB"/>
          </a:p>
        </p:txBody>
      </p:sp>
    </p:spTree>
    <p:extLst>
      <p:ext uri="{BB962C8B-B14F-4D97-AF65-F5344CB8AC3E}">
        <p14:creationId xmlns:p14="http://schemas.microsoft.com/office/powerpoint/2010/main" val="157493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8EE1D-C977-2D0C-A7EB-1B4C67248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15D2C-E51C-EC2F-F32B-CFD8A3483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E16C1-7B2C-3049-E29C-DCDBE3C2FC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253EA6-2CF8-32BD-3008-60F603321B47}"/>
              </a:ext>
            </a:extLst>
          </p:cNvPr>
          <p:cNvSpPr>
            <a:spLocks noGrp="1"/>
          </p:cNvSpPr>
          <p:nvPr>
            <p:ph type="sldNum" sz="quarter" idx="5"/>
          </p:nvPr>
        </p:nvSpPr>
        <p:spPr/>
        <p:txBody>
          <a:bodyPr/>
          <a:lstStyle/>
          <a:p>
            <a:fld id="{5D75E986-C8E5-49A2-93B8-EA67D8C22081}" type="slidenum">
              <a:rPr lang="en-GB" smtClean="0"/>
              <a:t>19</a:t>
            </a:fld>
            <a:endParaRPr lang="en-GB"/>
          </a:p>
        </p:txBody>
      </p:sp>
    </p:spTree>
    <p:extLst>
      <p:ext uri="{BB962C8B-B14F-4D97-AF65-F5344CB8AC3E}">
        <p14:creationId xmlns:p14="http://schemas.microsoft.com/office/powerpoint/2010/main" val="247387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75E986-C8E5-49A2-93B8-EA67D8C22081}" type="slidenum">
              <a:rPr lang="en-GB" smtClean="0"/>
              <a:t>2</a:t>
            </a:fld>
            <a:endParaRPr lang="en-GB"/>
          </a:p>
        </p:txBody>
      </p:sp>
    </p:spTree>
    <p:extLst>
      <p:ext uri="{BB962C8B-B14F-4D97-AF65-F5344CB8AC3E}">
        <p14:creationId xmlns:p14="http://schemas.microsoft.com/office/powerpoint/2010/main" val="427466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6639C-7292-9B30-6D45-51DAD8FBF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8BE9C-49DA-6184-086C-EE4B946A4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2ACE2-BAF8-7D2F-DC0E-187A22631C4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0482CF-EA5D-DA27-4CC9-45E6B83132E4}"/>
              </a:ext>
            </a:extLst>
          </p:cNvPr>
          <p:cNvSpPr>
            <a:spLocks noGrp="1"/>
          </p:cNvSpPr>
          <p:nvPr>
            <p:ph type="sldNum" sz="quarter" idx="5"/>
          </p:nvPr>
        </p:nvSpPr>
        <p:spPr/>
        <p:txBody>
          <a:bodyPr/>
          <a:lstStyle/>
          <a:p>
            <a:fld id="{5D75E986-C8E5-49A2-93B8-EA67D8C22081}" type="slidenum">
              <a:rPr lang="en-GB" smtClean="0"/>
              <a:t>20</a:t>
            </a:fld>
            <a:endParaRPr lang="en-GB"/>
          </a:p>
        </p:txBody>
      </p:sp>
    </p:spTree>
    <p:extLst>
      <p:ext uri="{BB962C8B-B14F-4D97-AF65-F5344CB8AC3E}">
        <p14:creationId xmlns:p14="http://schemas.microsoft.com/office/powerpoint/2010/main" val="2438509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21</a:t>
            </a:fld>
            <a:endParaRPr lang="en-GB"/>
          </a:p>
        </p:txBody>
      </p:sp>
    </p:spTree>
    <p:extLst>
      <p:ext uri="{BB962C8B-B14F-4D97-AF65-F5344CB8AC3E}">
        <p14:creationId xmlns:p14="http://schemas.microsoft.com/office/powerpoint/2010/main" val="750065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22</a:t>
            </a:fld>
            <a:endParaRPr lang="en-GB"/>
          </a:p>
        </p:txBody>
      </p:sp>
    </p:spTree>
    <p:extLst>
      <p:ext uri="{BB962C8B-B14F-4D97-AF65-F5344CB8AC3E}">
        <p14:creationId xmlns:p14="http://schemas.microsoft.com/office/powerpoint/2010/main" val="196039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5DA3C-3A8B-6315-24A1-D70BE0331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D71CB-80A6-68A8-066C-E62E503B4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679F6-9B4F-B1A6-8E2A-69D11DDE8F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063127-CFF7-6C16-587B-7A942F1C8C76}"/>
              </a:ext>
            </a:extLst>
          </p:cNvPr>
          <p:cNvSpPr>
            <a:spLocks noGrp="1"/>
          </p:cNvSpPr>
          <p:nvPr>
            <p:ph type="sldNum" sz="quarter" idx="5"/>
          </p:nvPr>
        </p:nvSpPr>
        <p:spPr/>
        <p:txBody>
          <a:bodyPr/>
          <a:lstStyle/>
          <a:p>
            <a:fld id="{5D75E986-C8E5-49A2-93B8-EA67D8C22081}" type="slidenum">
              <a:rPr lang="en-GB" smtClean="0"/>
              <a:t>23</a:t>
            </a:fld>
            <a:endParaRPr lang="en-GB"/>
          </a:p>
        </p:txBody>
      </p:sp>
    </p:spTree>
    <p:extLst>
      <p:ext uri="{BB962C8B-B14F-4D97-AF65-F5344CB8AC3E}">
        <p14:creationId xmlns:p14="http://schemas.microsoft.com/office/powerpoint/2010/main" val="2308733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5D75E986-C8E5-49A2-93B8-EA67D8C22081}" type="slidenum">
              <a:rPr lang="en-GB" smtClean="0"/>
              <a:t>24</a:t>
            </a:fld>
            <a:endParaRPr lang="en-GB"/>
          </a:p>
        </p:txBody>
      </p:sp>
    </p:spTree>
    <p:extLst>
      <p:ext uri="{BB962C8B-B14F-4D97-AF65-F5344CB8AC3E}">
        <p14:creationId xmlns:p14="http://schemas.microsoft.com/office/powerpoint/2010/main" val="865600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25C46-BF1A-FEA5-16B2-35C631CC9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BDC7A-0953-4334-40B1-4CE261AA9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0550B-C3A4-69CF-9077-53E2167AFF53}"/>
              </a:ext>
            </a:extLst>
          </p:cNvPr>
          <p:cNvSpPr>
            <a:spLocks noGrp="1"/>
          </p:cNvSpPr>
          <p:nvPr>
            <p:ph type="body" idx="1"/>
          </p:nvPr>
        </p:nvSpPr>
        <p:spPr/>
        <p:txBody>
          <a:bodyPr/>
          <a:lstStyle/>
          <a:p>
            <a:endParaRPr lang="en-GB" b="0" dirty="0"/>
          </a:p>
        </p:txBody>
      </p:sp>
      <p:sp>
        <p:nvSpPr>
          <p:cNvPr id="4" name="Slide Number Placeholder 3">
            <a:extLst>
              <a:ext uri="{FF2B5EF4-FFF2-40B4-BE49-F238E27FC236}">
                <a16:creationId xmlns:a16="http://schemas.microsoft.com/office/drawing/2014/main" id="{67CE71DB-85D6-439B-BF7A-24C4F200C29C}"/>
              </a:ext>
            </a:extLst>
          </p:cNvPr>
          <p:cNvSpPr>
            <a:spLocks noGrp="1"/>
          </p:cNvSpPr>
          <p:nvPr>
            <p:ph type="sldNum" sz="quarter" idx="5"/>
          </p:nvPr>
        </p:nvSpPr>
        <p:spPr/>
        <p:txBody>
          <a:bodyPr/>
          <a:lstStyle/>
          <a:p>
            <a:fld id="{5D75E986-C8E5-49A2-93B8-EA67D8C22081}" type="slidenum">
              <a:rPr lang="en-GB" smtClean="0"/>
              <a:t>25</a:t>
            </a:fld>
            <a:endParaRPr lang="en-GB"/>
          </a:p>
        </p:txBody>
      </p:sp>
    </p:spTree>
    <p:extLst>
      <p:ext uri="{BB962C8B-B14F-4D97-AF65-F5344CB8AC3E}">
        <p14:creationId xmlns:p14="http://schemas.microsoft.com/office/powerpoint/2010/main" val="1195636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03F6-2B5B-77DA-AE3D-ADF9F7B7F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E3D1C-4CB5-70CB-18B6-5B90A441B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10570-4FB7-FC4B-7151-759F938317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E2356E-96CA-CBDC-38C3-C29AAC450F79}"/>
              </a:ext>
            </a:extLst>
          </p:cNvPr>
          <p:cNvSpPr>
            <a:spLocks noGrp="1"/>
          </p:cNvSpPr>
          <p:nvPr>
            <p:ph type="sldNum" sz="quarter" idx="5"/>
          </p:nvPr>
        </p:nvSpPr>
        <p:spPr/>
        <p:txBody>
          <a:bodyPr/>
          <a:lstStyle/>
          <a:p>
            <a:fld id="{5D75E986-C8E5-49A2-93B8-EA67D8C22081}" type="slidenum">
              <a:rPr lang="en-GB" smtClean="0"/>
              <a:t>26</a:t>
            </a:fld>
            <a:endParaRPr lang="en-GB"/>
          </a:p>
        </p:txBody>
      </p:sp>
    </p:spTree>
    <p:extLst>
      <p:ext uri="{BB962C8B-B14F-4D97-AF65-F5344CB8AC3E}">
        <p14:creationId xmlns:p14="http://schemas.microsoft.com/office/powerpoint/2010/main" val="3530444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D75E986-C8E5-49A2-93B8-EA67D8C22081}" type="slidenum">
              <a:rPr lang="en-GB" smtClean="0"/>
              <a:t>27</a:t>
            </a:fld>
            <a:endParaRPr lang="en-GB"/>
          </a:p>
        </p:txBody>
      </p:sp>
      <p:sp>
        <p:nvSpPr>
          <p:cNvPr id="6" name="Notes Placeholder 5">
            <a:extLst>
              <a:ext uri="{FF2B5EF4-FFF2-40B4-BE49-F238E27FC236}">
                <a16:creationId xmlns:a16="http://schemas.microsoft.com/office/drawing/2014/main" id="{D11EC1B8-EFF1-0CD7-52E6-841496FE687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65978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B1E8F-3F84-3A66-5E8A-EF894AAE7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B504A-1299-D867-66EB-E7435F3E461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F34E4DE-67B5-2529-740B-94F982AD001F}"/>
              </a:ext>
            </a:extLst>
          </p:cNvPr>
          <p:cNvSpPr>
            <a:spLocks noGrp="1"/>
          </p:cNvSpPr>
          <p:nvPr>
            <p:ph type="sldNum" sz="quarter" idx="5"/>
          </p:nvPr>
        </p:nvSpPr>
        <p:spPr/>
        <p:txBody>
          <a:bodyPr/>
          <a:lstStyle/>
          <a:p>
            <a:fld id="{5D75E986-C8E5-49A2-93B8-EA67D8C22081}" type="slidenum">
              <a:rPr lang="en-GB" smtClean="0"/>
              <a:t>28</a:t>
            </a:fld>
            <a:endParaRPr lang="en-GB"/>
          </a:p>
        </p:txBody>
      </p:sp>
      <p:sp>
        <p:nvSpPr>
          <p:cNvPr id="6" name="Notes Placeholder 5">
            <a:extLst>
              <a:ext uri="{FF2B5EF4-FFF2-40B4-BE49-F238E27FC236}">
                <a16:creationId xmlns:a16="http://schemas.microsoft.com/office/drawing/2014/main" id="{9D3C2361-E338-A645-3791-E4002072DDB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05248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D75E986-C8E5-49A2-93B8-EA67D8C22081}" type="slidenum">
              <a:rPr lang="en-GB" smtClean="0"/>
              <a:t>29</a:t>
            </a:fld>
            <a:endParaRPr lang="en-GB"/>
          </a:p>
        </p:txBody>
      </p:sp>
      <p:sp>
        <p:nvSpPr>
          <p:cNvPr id="6" name="Notes Placeholder 5">
            <a:extLst>
              <a:ext uri="{FF2B5EF4-FFF2-40B4-BE49-F238E27FC236}">
                <a16:creationId xmlns:a16="http://schemas.microsoft.com/office/drawing/2014/main" id="{42E03BBC-8C66-BB12-7D12-0F0B4E10F6F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5451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75E986-C8E5-49A2-93B8-EA67D8C22081}" type="slidenum">
              <a:rPr lang="en-GB" smtClean="0"/>
              <a:t>3</a:t>
            </a:fld>
            <a:endParaRPr lang="en-GB"/>
          </a:p>
        </p:txBody>
      </p:sp>
    </p:spTree>
    <p:extLst>
      <p:ext uri="{BB962C8B-B14F-4D97-AF65-F5344CB8AC3E}">
        <p14:creationId xmlns:p14="http://schemas.microsoft.com/office/powerpoint/2010/main" val="1015373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30</a:t>
            </a:fld>
            <a:endParaRPr lang="en-GB"/>
          </a:p>
        </p:txBody>
      </p:sp>
    </p:spTree>
    <p:extLst>
      <p:ext uri="{BB962C8B-B14F-4D97-AF65-F5344CB8AC3E}">
        <p14:creationId xmlns:p14="http://schemas.microsoft.com/office/powerpoint/2010/main" val="1696769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75E986-C8E5-49A2-93B8-EA67D8C22081}" type="slidenum">
              <a:rPr lang="en-GB" smtClean="0"/>
              <a:t>31</a:t>
            </a:fld>
            <a:endParaRPr lang="en-GB"/>
          </a:p>
        </p:txBody>
      </p:sp>
    </p:spTree>
    <p:extLst>
      <p:ext uri="{BB962C8B-B14F-4D97-AF65-F5344CB8AC3E}">
        <p14:creationId xmlns:p14="http://schemas.microsoft.com/office/powerpoint/2010/main" val="34377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75E986-C8E5-49A2-93B8-EA67D8C22081}" type="slidenum">
              <a:rPr lang="en-GB" smtClean="0"/>
              <a:t>32</a:t>
            </a:fld>
            <a:endParaRPr lang="en-GB"/>
          </a:p>
        </p:txBody>
      </p:sp>
    </p:spTree>
    <p:extLst>
      <p:ext uri="{BB962C8B-B14F-4D97-AF65-F5344CB8AC3E}">
        <p14:creationId xmlns:p14="http://schemas.microsoft.com/office/powerpoint/2010/main" val="720737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33</a:t>
            </a:fld>
            <a:endParaRPr lang="en-GB"/>
          </a:p>
        </p:txBody>
      </p:sp>
    </p:spTree>
    <p:extLst>
      <p:ext uri="{BB962C8B-B14F-4D97-AF65-F5344CB8AC3E}">
        <p14:creationId xmlns:p14="http://schemas.microsoft.com/office/powerpoint/2010/main" val="2703809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57A25-FB75-03C3-0D3D-3B31E98D4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22040-5C24-8A62-B7E8-24E02E0A1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B0AF4-969B-C318-C039-7D721356D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B1F7F5-3468-C5FA-E4CB-1425FDDF5085}"/>
              </a:ext>
            </a:extLst>
          </p:cNvPr>
          <p:cNvSpPr>
            <a:spLocks noGrp="1"/>
          </p:cNvSpPr>
          <p:nvPr>
            <p:ph type="sldNum" sz="quarter" idx="5"/>
          </p:nvPr>
        </p:nvSpPr>
        <p:spPr/>
        <p:txBody>
          <a:bodyPr/>
          <a:lstStyle/>
          <a:p>
            <a:fld id="{5D75E986-C8E5-49A2-93B8-EA67D8C22081}" type="slidenum">
              <a:rPr lang="en-GB" smtClean="0"/>
              <a:t>34</a:t>
            </a:fld>
            <a:endParaRPr lang="en-GB"/>
          </a:p>
        </p:txBody>
      </p:sp>
    </p:spTree>
    <p:extLst>
      <p:ext uri="{BB962C8B-B14F-4D97-AF65-F5344CB8AC3E}">
        <p14:creationId xmlns:p14="http://schemas.microsoft.com/office/powerpoint/2010/main" val="1743308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75E986-C8E5-49A2-93B8-EA67D8C22081}" type="slidenum">
              <a:rPr lang="en-GB" smtClean="0"/>
              <a:t>35</a:t>
            </a:fld>
            <a:endParaRPr lang="en-GB"/>
          </a:p>
        </p:txBody>
      </p:sp>
    </p:spTree>
    <p:extLst>
      <p:ext uri="{BB962C8B-B14F-4D97-AF65-F5344CB8AC3E}">
        <p14:creationId xmlns:p14="http://schemas.microsoft.com/office/powerpoint/2010/main" val="2457526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0A65-4E1A-0596-C157-15128A157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118C-2D9C-F925-3BC7-E6510EB38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F7126-4644-9C94-DFE4-9376725733E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6A198B-2D37-FCA6-02E3-A6A9992EAB4A}"/>
              </a:ext>
            </a:extLst>
          </p:cNvPr>
          <p:cNvSpPr>
            <a:spLocks noGrp="1"/>
          </p:cNvSpPr>
          <p:nvPr>
            <p:ph type="sldNum" sz="quarter" idx="5"/>
          </p:nvPr>
        </p:nvSpPr>
        <p:spPr/>
        <p:txBody>
          <a:bodyPr/>
          <a:lstStyle/>
          <a:p>
            <a:fld id="{5D75E986-C8E5-49A2-93B8-EA67D8C22081}" type="slidenum">
              <a:rPr lang="en-GB" smtClean="0"/>
              <a:t>36</a:t>
            </a:fld>
            <a:endParaRPr lang="en-GB"/>
          </a:p>
        </p:txBody>
      </p:sp>
    </p:spTree>
    <p:extLst>
      <p:ext uri="{BB962C8B-B14F-4D97-AF65-F5344CB8AC3E}">
        <p14:creationId xmlns:p14="http://schemas.microsoft.com/office/powerpoint/2010/main" val="2881389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D8B7-97B2-567D-46C3-A44749E0E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CECB5-D88B-8FC2-C7D5-E4E79FA2B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CED1D-20CD-1514-CE98-279F65C5B23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FE37BD6-402F-47D4-A5E1-B26E70DF961F}"/>
              </a:ext>
            </a:extLst>
          </p:cNvPr>
          <p:cNvSpPr>
            <a:spLocks noGrp="1"/>
          </p:cNvSpPr>
          <p:nvPr>
            <p:ph type="sldNum" sz="quarter" idx="5"/>
          </p:nvPr>
        </p:nvSpPr>
        <p:spPr/>
        <p:txBody>
          <a:bodyPr/>
          <a:lstStyle/>
          <a:p>
            <a:fld id="{5D75E986-C8E5-49A2-93B8-EA67D8C22081}" type="slidenum">
              <a:rPr lang="en-GB" smtClean="0"/>
              <a:t>37</a:t>
            </a:fld>
            <a:endParaRPr lang="en-GB"/>
          </a:p>
        </p:txBody>
      </p:sp>
    </p:spTree>
    <p:extLst>
      <p:ext uri="{BB962C8B-B14F-4D97-AF65-F5344CB8AC3E}">
        <p14:creationId xmlns:p14="http://schemas.microsoft.com/office/powerpoint/2010/main" val="328699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38</a:t>
            </a:fld>
            <a:endParaRPr lang="en-GB"/>
          </a:p>
        </p:txBody>
      </p:sp>
    </p:spTree>
    <p:extLst>
      <p:ext uri="{BB962C8B-B14F-4D97-AF65-F5344CB8AC3E}">
        <p14:creationId xmlns:p14="http://schemas.microsoft.com/office/powerpoint/2010/main" val="3352535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75E986-C8E5-49A2-93B8-EA67D8C22081}" type="slidenum">
              <a:rPr lang="en-GB" smtClean="0"/>
              <a:t>39</a:t>
            </a:fld>
            <a:endParaRPr lang="en-GB"/>
          </a:p>
        </p:txBody>
      </p:sp>
    </p:spTree>
    <p:extLst>
      <p:ext uri="{BB962C8B-B14F-4D97-AF65-F5344CB8AC3E}">
        <p14:creationId xmlns:p14="http://schemas.microsoft.com/office/powerpoint/2010/main" val="91690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4</a:t>
            </a:fld>
            <a:endParaRPr lang="en-GB"/>
          </a:p>
        </p:txBody>
      </p:sp>
    </p:spTree>
    <p:extLst>
      <p:ext uri="{BB962C8B-B14F-4D97-AF65-F5344CB8AC3E}">
        <p14:creationId xmlns:p14="http://schemas.microsoft.com/office/powerpoint/2010/main" val="2980188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90E58-D9B4-842D-14A0-875D05F8A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A4701-D351-0C39-8CC2-11BE24D8F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80B1E-346F-E789-0C1E-486DE6D746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00E036-5EF4-2057-1130-0109F777AC99}"/>
              </a:ext>
            </a:extLst>
          </p:cNvPr>
          <p:cNvSpPr>
            <a:spLocks noGrp="1"/>
          </p:cNvSpPr>
          <p:nvPr>
            <p:ph type="sldNum" sz="quarter" idx="5"/>
          </p:nvPr>
        </p:nvSpPr>
        <p:spPr/>
        <p:txBody>
          <a:bodyPr/>
          <a:lstStyle/>
          <a:p>
            <a:fld id="{5D75E986-C8E5-49A2-93B8-EA67D8C22081}" type="slidenum">
              <a:rPr lang="en-GB" smtClean="0"/>
              <a:t>40</a:t>
            </a:fld>
            <a:endParaRPr lang="en-GB"/>
          </a:p>
        </p:txBody>
      </p:sp>
    </p:spTree>
    <p:extLst>
      <p:ext uri="{BB962C8B-B14F-4D97-AF65-F5344CB8AC3E}">
        <p14:creationId xmlns:p14="http://schemas.microsoft.com/office/powerpoint/2010/main" val="1244338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B828B-9AB3-0765-1F1A-CA4326212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CF684-EF66-45C8-0680-2FCE913A1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47D1B-E0D9-60B6-34E3-AF3C550D0B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44E13D-783D-807C-0486-6C1B6D390F32}"/>
              </a:ext>
            </a:extLst>
          </p:cNvPr>
          <p:cNvSpPr>
            <a:spLocks noGrp="1"/>
          </p:cNvSpPr>
          <p:nvPr>
            <p:ph type="sldNum" sz="quarter" idx="5"/>
          </p:nvPr>
        </p:nvSpPr>
        <p:spPr/>
        <p:txBody>
          <a:bodyPr/>
          <a:lstStyle/>
          <a:p>
            <a:fld id="{5D75E986-C8E5-49A2-93B8-EA67D8C22081}" type="slidenum">
              <a:rPr lang="en-GB" smtClean="0"/>
              <a:t>41</a:t>
            </a:fld>
            <a:endParaRPr lang="en-GB"/>
          </a:p>
        </p:txBody>
      </p:sp>
    </p:spTree>
    <p:extLst>
      <p:ext uri="{BB962C8B-B14F-4D97-AF65-F5344CB8AC3E}">
        <p14:creationId xmlns:p14="http://schemas.microsoft.com/office/powerpoint/2010/main" val="298312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D75E986-C8E5-49A2-93B8-EA67D8C22081}" type="slidenum">
              <a:rPr lang="en-GB" smtClean="0"/>
              <a:t>5</a:t>
            </a:fld>
            <a:endParaRPr lang="en-GB"/>
          </a:p>
        </p:txBody>
      </p:sp>
    </p:spTree>
    <p:extLst>
      <p:ext uri="{BB962C8B-B14F-4D97-AF65-F5344CB8AC3E}">
        <p14:creationId xmlns:p14="http://schemas.microsoft.com/office/powerpoint/2010/main" val="197790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6</a:t>
            </a:fld>
            <a:endParaRPr lang="en-GB"/>
          </a:p>
        </p:txBody>
      </p:sp>
    </p:spTree>
    <p:extLst>
      <p:ext uri="{BB962C8B-B14F-4D97-AF65-F5344CB8AC3E}">
        <p14:creationId xmlns:p14="http://schemas.microsoft.com/office/powerpoint/2010/main" val="271998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D75E986-C8E5-49A2-93B8-EA67D8C22081}" type="slidenum">
              <a:rPr lang="en-GB" smtClean="0"/>
              <a:t>7</a:t>
            </a:fld>
            <a:endParaRPr lang="en-GB"/>
          </a:p>
        </p:txBody>
      </p:sp>
    </p:spTree>
    <p:extLst>
      <p:ext uri="{BB962C8B-B14F-4D97-AF65-F5344CB8AC3E}">
        <p14:creationId xmlns:p14="http://schemas.microsoft.com/office/powerpoint/2010/main" val="403714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D75E986-C8E5-49A2-93B8-EA67D8C22081}" type="slidenum">
              <a:rPr lang="en-GB" smtClean="0"/>
              <a:t>8</a:t>
            </a:fld>
            <a:endParaRPr lang="en-GB"/>
          </a:p>
        </p:txBody>
      </p:sp>
    </p:spTree>
    <p:extLst>
      <p:ext uri="{BB962C8B-B14F-4D97-AF65-F5344CB8AC3E}">
        <p14:creationId xmlns:p14="http://schemas.microsoft.com/office/powerpoint/2010/main" val="301542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D75E986-C8E5-49A2-93B8-EA67D8C22081}" type="slidenum">
              <a:rPr lang="en-GB" smtClean="0"/>
              <a:t>9</a:t>
            </a:fld>
            <a:endParaRPr lang="en-GB"/>
          </a:p>
        </p:txBody>
      </p:sp>
      <p:sp>
        <p:nvSpPr>
          <p:cNvPr id="6" name="Notes Placeholder 5">
            <a:extLst>
              <a:ext uri="{FF2B5EF4-FFF2-40B4-BE49-F238E27FC236}">
                <a16:creationId xmlns:a16="http://schemas.microsoft.com/office/drawing/2014/main" id="{D4B2958A-76BA-4C91-E2E9-760C98C4A66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36389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37033" y="-16459"/>
            <a:ext cx="9218066" cy="51764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12" name="Picture 3"/>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467544" y="2787774"/>
            <a:ext cx="1805664" cy="37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Choice 7">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6" cy="51366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80458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Choice 8">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49265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Choice 9">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93945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Choice 10">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3538"/>
            <a:ext cx="9154859" cy="51409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410501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Choice 1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11294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Choice 1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56725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Choice 1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922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Choice 1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28804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Choice 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38"/>
            <a:ext cx="9154860" cy="514092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990964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Choice 1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3"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1506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37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Choice 1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3"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63947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C83911-F245-4338-8D3F-2946E6360A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17" name="Title 2">
            <a:extLst>
              <a:ext uri="{FF2B5EF4-FFF2-40B4-BE49-F238E27FC236}">
                <a16:creationId xmlns:a16="http://schemas.microsoft.com/office/drawing/2014/main" id="{6378D4E6-3223-43FC-8FDC-1C11D5EB0E94}"/>
              </a:ext>
            </a:extLst>
          </p:cNvPr>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429128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902609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Body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4" name="Content Placeholder 2"/>
          <p:cNvSpPr>
            <a:spLocks noGrp="1"/>
          </p:cNvSpPr>
          <p:nvPr>
            <p:ph sz="half" idx="1"/>
          </p:nvPr>
        </p:nvSpPr>
        <p:spPr>
          <a:xfrm>
            <a:off x="251520" y="1635645"/>
            <a:ext cx="4244280" cy="3240361"/>
          </a:xfrm>
        </p:spPr>
        <p:txBody>
          <a:bodyPr>
            <a:normAutofit/>
          </a:bodyPr>
          <a:lstStyle>
            <a:lvl1pPr marL="0" indent="0">
              <a:buNone/>
              <a:defRPr sz="1200" baseline="0"/>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8"/>
          <p:cNvSpPr>
            <a:spLocks noGrp="1"/>
          </p:cNvSpPr>
          <p:nvPr>
            <p:ph type="pic" sz="quarter" idx="10"/>
          </p:nvPr>
        </p:nvSpPr>
        <p:spPr>
          <a:xfrm>
            <a:off x="4648200" y="1635644"/>
            <a:ext cx="4244280" cy="3240361"/>
          </a:xfrm>
        </p:spPr>
        <p:txBody>
          <a:bodyPr/>
          <a:lstStyle/>
          <a:p>
            <a:endParaRPr lang="en-GB"/>
          </a:p>
        </p:txBody>
      </p:sp>
    </p:spTree>
    <p:extLst>
      <p:ext uri="{BB962C8B-B14F-4D97-AF65-F5344CB8AC3E}">
        <p14:creationId xmlns:p14="http://schemas.microsoft.com/office/powerpoint/2010/main" val="2868030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 Body Tex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48200" y="1635645"/>
            <a:ext cx="4244280" cy="3240361"/>
          </a:xfrm>
        </p:spPr>
        <p:txBody>
          <a:bodyPr>
            <a:normAutofit/>
          </a:bodyPr>
          <a:lstStyle>
            <a:lvl1pPr marL="0" indent="0">
              <a:buNone/>
              <a:defRPr sz="1200" baseline="0"/>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6" name="Picture Placeholder 8"/>
          <p:cNvSpPr>
            <a:spLocks noGrp="1"/>
          </p:cNvSpPr>
          <p:nvPr>
            <p:ph type="pic" sz="quarter" idx="10"/>
          </p:nvPr>
        </p:nvSpPr>
        <p:spPr>
          <a:xfrm>
            <a:off x="251520" y="1635644"/>
            <a:ext cx="4244280" cy="3240361"/>
          </a:xfrm>
        </p:spPr>
        <p:txBody>
          <a:bodyPr/>
          <a:lstStyle/>
          <a:p>
            <a:endParaRPr lang="en-GB"/>
          </a:p>
        </p:txBody>
      </p:sp>
    </p:spTree>
    <p:extLst>
      <p:ext uri="{BB962C8B-B14F-4D97-AF65-F5344CB8AC3E}">
        <p14:creationId xmlns:p14="http://schemas.microsoft.com/office/powerpoint/2010/main" val="1515129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Bullet List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4" name="Content Placeholder 2"/>
          <p:cNvSpPr>
            <a:spLocks noGrp="1"/>
          </p:cNvSpPr>
          <p:nvPr>
            <p:ph sz="half" idx="1"/>
          </p:nvPr>
        </p:nvSpPr>
        <p:spPr>
          <a:xfrm>
            <a:off x="251520" y="1635645"/>
            <a:ext cx="4244280" cy="3240361"/>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8"/>
          <p:cNvSpPr>
            <a:spLocks noGrp="1"/>
          </p:cNvSpPr>
          <p:nvPr>
            <p:ph type="pic" sz="quarter" idx="10"/>
          </p:nvPr>
        </p:nvSpPr>
        <p:spPr>
          <a:xfrm>
            <a:off x="4648200" y="1635644"/>
            <a:ext cx="4244280" cy="3240361"/>
          </a:xfrm>
        </p:spPr>
        <p:txBody>
          <a:bodyPr/>
          <a:lstStyle/>
          <a:p>
            <a:endParaRPr lang="en-GB"/>
          </a:p>
        </p:txBody>
      </p:sp>
    </p:spTree>
    <p:extLst>
      <p:ext uri="{BB962C8B-B14F-4D97-AF65-F5344CB8AC3E}">
        <p14:creationId xmlns:p14="http://schemas.microsoft.com/office/powerpoint/2010/main" val="2086217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 Bullet Lis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48200" y="1635645"/>
            <a:ext cx="4244280" cy="3240361"/>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8"/>
          <p:cNvSpPr>
            <a:spLocks noGrp="1"/>
          </p:cNvSpPr>
          <p:nvPr>
            <p:ph type="pic" sz="quarter" idx="10"/>
          </p:nvPr>
        </p:nvSpPr>
        <p:spPr>
          <a:xfrm>
            <a:off x="271106" y="1635644"/>
            <a:ext cx="4244280" cy="3240361"/>
          </a:xfrm>
        </p:spPr>
        <p:txBody>
          <a:bodyPr/>
          <a:lstStyle/>
          <a:p>
            <a:endParaRPr lang="en-GB"/>
          </a:p>
        </p:txBody>
      </p:sp>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2467264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 Table">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3" name="Content Placeholder 2"/>
          <p:cNvSpPr>
            <a:spLocks noGrp="1"/>
          </p:cNvSpPr>
          <p:nvPr>
            <p:ph idx="1"/>
          </p:nvPr>
        </p:nvSpPr>
        <p:spPr>
          <a:xfrm>
            <a:off x="251520" y="1635646"/>
            <a:ext cx="8640960" cy="3262312"/>
          </a:xfrm>
        </p:spPr>
        <p:txBody>
          <a:bodyPr/>
          <a:lstStyle>
            <a:lvl1pPr marL="171450" indent="-171450">
              <a:buFont typeface="Arial" panose="020B0604020202020204" pitchFamily="34" charset="0"/>
              <a:buChar char="•"/>
              <a:defRPr/>
            </a:lvl1pPr>
            <a:lvl2pPr marL="482850" indent="-171450">
              <a:buFont typeface="Arial" panose="020B0604020202020204" pitchFamily="34" charset="0"/>
              <a:buChar char="•"/>
              <a:defRPr/>
            </a:lvl2pPr>
            <a:lvl3pPr marL="842850" indent="-171450">
              <a:buFont typeface="Arial" panose="020B0604020202020204" pitchFamily="34" charset="0"/>
              <a:buChar char="•"/>
              <a:defRPr/>
            </a:lvl3pPr>
            <a:lvl4pPr marL="1202850" indent="-171450">
              <a:buFont typeface="Arial" panose="020B0604020202020204" pitchFamily="34" charset="0"/>
              <a:buChar char="•"/>
              <a:defRPr/>
            </a:lvl4pPr>
            <a:lvl5pPr marL="1562850" indent="-171450">
              <a:buFont typeface="Arial" panose="020B0604020202020204" pitchFamily="34" charset="0"/>
              <a:buChar char="•"/>
              <a:defRPr/>
            </a:lvl5pPr>
          </a:lstStyle>
          <a:p>
            <a:pPr lvl="0"/>
            <a:endParaRPr lang="en-GB"/>
          </a:p>
        </p:txBody>
      </p:sp>
    </p:spTree>
    <p:extLst>
      <p:ext uri="{BB962C8B-B14F-4D97-AF65-F5344CB8AC3E}">
        <p14:creationId xmlns:p14="http://schemas.microsoft.com/office/powerpoint/2010/main" val="2257565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 Diagram">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3" name="Content Placeholder 2"/>
          <p:cNvSpPr>
            <a:spLocks noGrp="1"/>
          </p:cNvSpPr>
          <p:nvPr>
            <p:ph idx="1"/>
          </p:nvPr>
        </p:nvSpPr>
        <p:spPr>
          <a:xfrm>
            <a:off x="251520" y="1635646"/>
            <a:ext cx="8640960" cy="3262312"/>
          </a:xfrm>
        </p:spPr>
        <p:txBody>
          <a:bodyPr/>
          <a:lstStyle>
            <a:lvl1pPr marL="171450" indent="-171450">
              <a:buFont typeface="Arial" panose="020B0604020202020204" pitchFamily="34" charset="0"/>
              <a:buChar char="•"/>
              <a:defRPr/>
            </a:lvl1pPr>
            <a:lvl2pPr marL="482850" indent="-171450">
              <a:buFont typeface="Arial" panose="020B0604020202020204" pitchFamily="34" charset="0"/>
              <a:buChar char="•"/>
              <a:defRPr/>
            </a:lvl2pPr>
            <a:lvl3pPr marL="842850" indent="-171450">
              <a:buFont typeface="Arial" panose="020B0604020202020204" pitchFamily="34" charset="0"/>
              <a:buChar char="•"/>
              <a:defRPr/>
            </a:lvl3pPr>
            <a:lvl4pPr marL="1202850" indent="-171450">
              <a:buFont typeface="Arial" panose="020B0604020202020204" pitchFamily="34" charset="0"/>
              <a:buChar char="•"/>
              <a:defRPr/>
            </a:lvl4pPr>
            <a:lvl5pPr marL="1562850" indent="-171450">
              <a:buFont typeface="Arial" panose="020B0604020202020204" pitchFamily="34" charset="0"/>
              <a:buChar char="•"/>
              <a:defRPr/>
            </a:lvl5pPr>
          </a:lstStyle>
          <a:p>
            <a:pPr lvl="0"/>
            <a:endParaRPr lang="en-GB"/>
          </a:p>
        </p:txBody>
      </p:sp>
    </p:spTree>
    <p:extLst>
      <p:ext uri="{BB962C8B-B14F-4D97-AF65-F5344CB8AC3E}">
        <p14:creationId xmlns:p14="http://schemas.microsoft.com/office/powerpoint/2010/main" val="3774225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Two Column Body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lvl1pPr marL="0" indent="0">
              <a:buNone/>
              <a:defRPr/>
            </a:lvl1pPr>
            <a:lvl2pPr marL="311400" indent="0">
              <a:buNone/>
              <a:defRPr/>
            </a:lvl2pPr>
            <a:lvl3pPr marL="671400" indent="0">
              <a:buNone/>
              <a:defRPr/>
            </a:lvl3pPr>
            <a:lvl4pPr marL="1031400" indent="0">
              <a:buNone/>
              <a:defRPr/>
            </a:lvl4pPr>
            <a:lvl5pPr marL="1391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35645"/>
            <a:ext cx="4244280" cy="3240361"/>
          </a:xfrm>
        </p:spPr>
        <p:txBody>
          <a:bodyPr/>
          <a:lstStyle>
            <a:lvl1pPr marL="0" indent="0">
              <a:buNone/>
              <a:defRPr/>
            </a:lvl1pPr>
            <a:lvl2pPr marL="311400" indent="0">
              <a:buNone/>
              <a:defRPr/>
            </a:lvl2pPr>
            <a:lvl3pPr marL="671400" indent="0">
              <a:buNone/>
              <a:defRPr/>
            </a:lvl3pPr>
            <a:lvl4pPr marL="1031400" indent="0">
              <a:buNone/>
              <a:defRPr/>
            </a:lvl4pPr>
            <a:lvl5pPr marL="1391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214679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D39256-65B0-4AA8-B57E-17B4983677C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569"/>
            <a:ext cx="9144000" cy="5138361"/>
          </a:xfrm>
          <a:prstGeom prst="rect">
            <a:avLst/>
          </a:prstGeom>
        </p:spPr>
      </p:pic>
    </p:spTree>
    <p:extLst>
      <p:ext uri="{BB962C8B-B14F-4D97-AF65-F5344CB8AC3E}">
        <p14:creationId xmlns:p14="http://schemas.microsoft.com/office/powerpoint/2010/main" val="192959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Two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35645"/>
            <a:ext cx="4244280" cy="3240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2657987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Two Column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p>
            <a:pPr lvl="0"/>
            <a:endParaRPr lang="en-GB"/>
          </a:p>
        </p:txBody>
      </p:sp>
      <p:sp>
        <p:nvSpPr>
          <p:cNvPr id="4" name="Content Placeholder 3"/>
          <p:cNvSpPr>
            <a:spLocks noGrp="1"/>
          </p:cNvSpPr>
          <p:nvPr>
            <p:ph sz="half" idx="2"/>
          </p:nvPr>
        </p:nvSpPr>
        <p:spPr>
          <a:xfrm>
            <a:off x="4648200" y="1635645"/>
            <a:ext cx="4244280" cy="3240361"/>
          </a:xfrm>
        </p:spPr>
        <p:txBody>
          <a:bodyPr/>
          <a:lstStyle/>
          <a:p>
            <a:pPr lvl="0"/>
            <a:endParaRPr lang="en-GB"/>
          </a:p>
        </p:txBody>
      </p:sp>
      <p:sp>
        <p:nvSpPr>
          <p:cNvPr id="8"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118031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wo Column + Diagra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normAutofit/>
          </a:bodyPr>
          <a:lstStyle>
            <a:lvl1pPr marL="0" indent="0">
              <a:buNone/>
              <a:defRPr sz="1200"/>
            </a:lvl1pPr>
          </a:lstStyle>
          <a:p>
            <a:pPr lvl="0"/>
            <a:endParaRPr lang="en-GB"/>
          </a:p>
        </p:txBody>
      </p:sp>
      <p:sp>
        <p:nvSpPr>
          <p:cNvPr id="4" name="Content Placeholder 3"/>
          <p:cNvSpPr>
            <a:spLocks noGrp="1"/>
          </p:cNvSpPr>
          <p:nvPr>
            <p:ph sz="half" idx="2"/>
          </p:nvPr>
        </p:nvSpPr>
        <p:spPr>
          <a:xfrm>
            <a:off x="4648200" y="1635645"/>
            <a:ext cx="4244280" cy="3240361"/>
          </a:xfrm>
        </p:spPr>
        <p:txBody>
          <a:bodyPr>
            <a:normAutofit/>
          </a:bodyPr>
          <a:lstStyle>
            <a:lvl1pPr marL="0" indent="0">
              <a:buNone/>
              <a:defRPr sz="1200"/>
            </a:lvl1pPr>
          </a:lstStyle>
          <a:p>
            <a:pPr lvl="0"/>
            <a:endParaRPr lang="en-GB"/>
          </a:p>
        </p:txBody>
      </p:sp>
      <p:sp>
        <p:nvSpPr>
          <p:cNvPr id="8"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2174444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D39256-65B0-4AA8-B57E-17B4983677C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569"/>
            <a:ext cx="9144000" cy="5138361"/>
          </a:xfrm>
          <a:prstGeom prst="rect">
            <a:avLst/>
          </a:prstGeom>
        </p:spPr>
      </p:pic>
    </p:spTree>
    <p:extLst>
      <p:ext uri="{BB962C8B-B14F-4D97-AF65-F5344CB8AC3E}">
        <p14:creationId xmlns:p14="http://schemas.microsoft.com/office/powerpoint/2010/main" val="2083547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020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ing Only">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F85A092-4BFC-4EB8-9620-EC508FDFA690}"/>
              </a:ext>
            </a:extLst>
          </p:cNvPr>
          <p:cNvSpPr>
            <a:spLocks noGrp="1"/>
          </p:cNvSpPr>
          <p:nvPr>
            <p:ph sz="half" idx="1" hasCustomPrompt="1"/>
          </p:nvPr>
        </p:nvSpPr>
        <p:spPr>
          <a:xfrm>
            <a:off x="467544" y="1239603"/>
            <a:ext cx="8208912" cy="3240361"/>
          </a:xfrm>
          <a:prstGeom prst="rect">
            <a:avLst/>
          </a:prstGeom>
        </p:spPr>
        <p:txBody>
          <a:bodyPr>
            <a:normAutofit/>
          </a:bodyPr>
          <a:lstStyle>
            <a:lvl1pPr marL="0" indent="0">
              <a:buNone/>
              <a:defRPr sz="1200" baseline="0">
                <a:solidFill>
                  <a:srgbClr val="404040"/>
                </a:solidFill>
              </a:defRPr>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dirty="0"/>
              <a:t>Click to edit text.</a:t>
            </a:r>
          </a:p>
        </p:txBody>
      </p:sp>
      <p:sp>
        <p:nvSpPr>
          <p:cNvPr id="12" name="Text Placeholder 8">
            <a:extLst>
              <a:ext uri="{FF2B5EF4-FFF2-40B4-BE49-F238E27FC236}">
                <a16:creationId xmlns:a16="http://schemas.microsoft.com/office/drawing/2014/main" id="{39A8E00D-E9A0-40F5-AE8A-15F51B6DFD36}"/>
              </a:ext>
            </a:extLst>
          </p:cNvPr>
          <p:cNvSpPr>
            <a:spLocks noGrp="1"/>
          </p:cNvSpPr>
          <p:nvPr>
            <p:ph type="body" sz="quarter" idx="12" hasCustomPrompt="1"/>
          </p:nvPr>
        </p:nvSpPr>
        <p:spPr>
          <a:xfrm>
            <a:off x="467544" y="483518"/>
            <a:ext cx="8208912" cy="540060"/>
          </a:xfrm>
          <a:prstGeom prst="rect">
            <a:avLst/>
          </a:prstGeom>
        </p:spPr>
        <p:txBody>
          <a:bodyPr lIns="0" tIns="0" rIns="0" bIns="0"/>
          <a:lstStyle>
            <a:lvl1pPr marL="0" indent="0">
              <a:buNone/>
              <a:defRPr sz="2400" b="1">
                <a:gradFill>
                  <a:gsLst>
                    <a:gs pos="0">
                      <a:srgbClr val="392D7A"/>
                    </a:gs>
                    <a:gs pos="100000">
                      <a:srgbClr val="3CB9E0"/>
                    </a:gs>
                  </a:gsLst>
                  <a:lin ang="0" scaled="0"/>
                </a:gradFill>
              </a:defRPr>
            </a:lvl1pPr>
            <a:lvl2pPr>
              <a:defRPr sz="2400"/>
            </a:lvl2pPr>
            <a:lvl3pPr>
              <a:defRPr sz="2400"/>
            </a:lvl3pPr>
            <a:lvl4pPr>
              <a:defRPr sz="2400"/>
            </a:lvl4pPr>
            <a:lvl5pPr>
              <a:defRPr sz="2400"/>
            </a:lvl5pPr>
          </a:lstStyle>
          <a:p>
            <a:pPr lvl="0"/>
            <a:r>
              <a:rPr lang="en-GB" b="1" dirty="0"/>
              <a:t>Click here to edit page title</a:t>
            </a:r>
            <a:endParaRPr lang="en-GB" dirty="0"/>
          </a:p>
        </p:txBody>
      </p:sp>
    </p:spTree>
    <p:extLst>
      <p:ext uri="{BB962C8B-B14F-4D97-AF65-F5344CB8AC3E}">
        <p14:creationId xmlns:p14="http://schemas.microsoft.com/office/powerpoint/2010/main" val="1704627365"/>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Body Text + 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35BDAC81-3A87-4607-8358-74617A1557BC}"/>
              </a:ext>
            </a:extLst>
          </p:cNvPr>
          <p:cNvSpPr>
            <a:spLocks noGrp="1"/>
          </p:cNvSpPr>
          <p:nvPr>
            <p:ph type="pic" sz="quarter" idx="11"/>
          </p:nvPr>
        </p:nvSpPr>
        <p:spPr>
          <a:xfrm>
            <a:off x="2915815" y="1239601"/>
            <a:ext cx="5760641" cy="3240361"/>
          </a:xfrm>
          <a:prstGeom prst="rect">
            <a:avLst/>
          </a:prstGeom>
          <a:blipFill>
            <a:blip r:embed="rId2"/>
            <a:stretch>
              <a:fillRect/>
            </a:stretch>
          </a:blipFill>
        </p:spPr>
        <p:txBody>
          <a:bodyPr/>
          <a:lstStyle/>
          <a:p>
            <a:endParaRPr lang="en-GB" dirty="0"/>
          </a:p>
        </p:txBody>
      </p:sp>
      <p:sp>
        <p:nvSpPr>
          <p:cNvPr id="4" name="Content Placeholder 2"/>
          <p:cNvSpPr>
            <a:spLocks noGrp="1"/>
          </p:cNvSpPr>
          <p:nvPr>
            <p:ph sz="half" idx="1" hasCustomPrompt="1"/>
          </p:nvPr>
        </p:nvSpPr>
        <p:spPr>
          <a:xfrm>
            <a:off x="467544" y="1239603"/>
            <a:ext cx="2268252" cy="3240361"/>
          </a:xfrm>
          <a:prstGeom prst="rect">
            <a:avLst/>
          </a:prstGeom>
        </p:spPr>
        <p:txBody>
          <a:bodyPr>
            <a:normAutofit/>
          </a:bodyPr>
          <a:lstStyle>
            <a:lvl1pPr marL="0" indent="0">
              <a:buNone/>
              <a:defRPr sz="1200" baseline="0">
                <a:solidFill>
                  <a:schemeClr val="tx1">
                    <a:lumMod val="75000"/>
                    <a:lumOff val="25000"/>
                  </a:schemeClr>
                </a:solidFill>
              </a:defRPr>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dirty="0"/>
              <a:t>Click to edit text.</a:t>
            </a:r>
          </a:p>
        </p:txBody>
      </p:sp>
      <p:sp>
        <p:nvSpPr>
          <p:cNvPr id="13" name="Text Placeholder 8">
            <a:extLst>
              <a:ext uri="{FF2B5EF4-FFF2-40B4-BE49-F238E27FC236}">
                <a16:creationId xmlns:a16="http://schemas.microsoft.com/office/drawing/2014/main" id="{44A64469-350B-4BD9-97D8-EAD69C98E434}"/>
              </a:ext>
            </a:extLst>
          </p:cNvPr>
          <p:cNvSpPr>
            <a:spLocks noGrp="1"/>
          </p:cNvSpPr>
          <p:nvPr>
            <p:ph type="body" sz="quarter" idx="12" hasCustomPrompt="1"/>
          </p:nvPr>
        </p:nvSpPr>
        <p:spPr>
          <a:xfrm>
            <a:off x="467544" y="483518"/>
            <a:ext cx="8208912" cy="540060"/>
          </a:xfrm>
          <a:prstGeom prst="rect">
            <a:avLst/>
          </a:prstGeom>
        </p:spPr>
        <p:txBody>
          <a:bodyPr lIns="0" tIns="0" rIns="0" bIns="0"/>
          <a:lstStyle>
            <a:lvl1pPr marL="0" indent="0">
              <a:buNone/>
              <a:defRPr sz="2400" b="1">
                <a:gradFill>
                  <a:gsLst>
                    <a:gs pos="0">
                      <a:srgbClr val="392D7A"/>
                    </a:gs>
                    <a:gs pos="100000">
                      <a:srgbClr val="3CB9E0"/>
                    </a:gs>
                  </a:gsLst>
                  <a:lin ang="0" scaled="0"/>
                </a:gradFill>
              </a:defRPr>
            </a:lvl1pPr>
            <a:lvl2pPr>
              <a:defRPr sz="2400"/>
            </a:lvl2pPr>
            <a:lvl3pPr>
              <a:defRPr sz="2400"/>
            </a:lvl3pPr>
            <a:lvl4pPr>
              <a:defRPr sz="2400"/>
            </a:lvl4pPr>
            <a:lvl5pPr>
              <a:defRPr sz="2400"/>
            </a:lvl5pPr>
          </a:lstStyle>
          <a:p>
            <a:pPr lvl="0"/>
            <a:r>
              <a:rPr lang="en-GB" b="1" dirty="0"/>
              <a:t>Click here to edit page title</a:t>
            </a:r>
            <a:endParaRPr lang="en-GB" dirty="0"/>
          </a:p>
        </p:txBody>
      </p:sp>
    </p:spTree>
    <p:extLst>
      <p:ext uri="{BB962C8B-B14F-4D97-AF65-F5344CB8AC3E}">
        <p14:creationId xmlns:p14="http://schemas.microsoft.com/office/powerpoint/2010/main" val="1445743867"/>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 Body Text + Image">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57199" y="1239601"/>
            <a:ext cx="5760641" cy="3240361"/>
          </a:xfrm>
          <a:prstGeom prst="rect">
            <a:avLst/>
          </a:prstGeom>
          <a:blipFill>
            <a:blip r:embed="rId2"/>
            <a:stretch>
              <a:fillRect/>
            </a:stretch>
          </a:blipFill>
        </p:spPr>
        <p:txBody>
          <a:bodyPr/>
          <a:lstStyle/>
          <a:p>
            <a:endParaRPr lang="en-GB" dirty="0"/>
          </a:p>
        </p:txBody>
      </p:sp>
      <p:sp>
        <p:nvSpPr>
          <p:cNvPr id="4" name="Content Placeholder 2"/>
          <p:cNvSpPr>
            <a:spLocks noGrp="1"/>
          </p:cNvSpPr>
          <p:nvPr>
            <p:ph sz="half" idx="1" hasCustomPrompt="1"/>
          </p:nvPr>
        </p:nvSpPr>
        <p:spPr>
          <a:xfrm>
            <a:off x="6444208" y="1239602"/>
            <a:ext cx="2242593" cy="3240361"/>
          </a:xfrm>
          <a:prstGeom prst="rect">
            <a:avLst/>
          </a:prstGeom>
        </p:spPr>
        <p:txBody>
          <a:bodyPr>
            <a:normAutofit/>
          </a:bodyPr>
          <a:lstStyle>
            <a:lvl1pPr marL="0" indent="0">
              <a:buNone/>
              <a:defRPr sz="1200" baseline="0">
                <a:solidFill>
                  <a:schemeClr val="tx1">
                    <a:lumMod val="75000"/>
                    <a:lumOff val="25000"/>
                  </a:schemeClr>
                </a:solidFill>
              </a:defRPr>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dirty="0"/>
              <a:t>Click to edit text.</a:t>
            </a:r>
            <a:endParaRPr lang="en-GB" dirty="0"/>
          </a:p>
        </p:txBody>
      </p:sp>
      <p:sp>
        <p:nvSpPr>
          <p:cNvPr id="12" name="Text Placeholder 8">
            <a:extLst>
              <a:ext uri="{FF2B5EF4-FFF2-40B4-BE49-F238E27FC236}">
                <a16:creationId xmlns:a16="http://schemas.microsoft.com/office/drawing/2014/main" id="{459FAC48-4016-4BF5-AD48-9BCC8D70C14E}"/>
              </a:ext>
            </a:extLst>
          </p:cNvPr>
          <p:cNvSpPr>
            <a:spLocks noGrp="1"/>
          </p:cNvSpPr>
          <p:nvPr>
            <p:ph type="body" sz="quarter" idx="12" hasCustomPrompt="1"/>
          </p:nvPr>
        </p:nvSpPr>
        <p:spPr>
          <a:xfrm>
            <a:off x="467544" y="483518"/>
            <a:ext cx="8208912" cy="540060"/>
          </a:xfrm>
          <a:prstGeom prst="rect">
            <a:avLst/>
          </a:prstGeom>
        </p:spPr>
        <p:txBody>
          <a:bodyPr lIns="0" tIns="0" rIns="0" bIns="0"/>
          <a:lstStyle>
            <a:lvl1pPr marL="0" indent="0">
              <a:buNone/>
              <a:defRPr sz="2400" b="1">
                <a:gradFill>
                  <a:gsLst>
                    <a:gs pos="0">
                      <a:srgbClr val="392D7A"/>
                    </a:gs>
                    <a:gs pos="100000">
                      <a:srgbClr val="3CB9E0"/>
                    </a:gs>
                  </a:gsLst>
                  <a:lin ang="0" scaled="0"/>
                </a:gradFill>
              </a:defRPr>
            </a:lvl1pPr>
            <a:lvl2pPr>
              <a:defRPr sz="2400"/>
            </a:lvl2pPr>
            <a:lvl3pPr>
              <a:defRPr sz="2400"/>
            </a:lvl3pPr>
            <a:lvl4pPr>
              <a:defRPr sz="2400"/>
            </a:lvl4pPr>
            <a:lvl5pPr>
              <a:defRPr sz="2400"/>
            </a:lvl5pPr>
          </a:lstStyle>
          <a:p>
            <a:pPr lvl="0"/>
            <a:r>
              <a:rPr lang="en-GB" b="1" dirty="0"/>
              <a:t>Click here to edit page title</a:t>
            </a:r>
            <a:endParaRPr lang="en-GB" dirty="0"/>
          </a:p>
        </p:txBody>
      </p:sp>
    </p:spTree>
    <p:extLst>
      <p:ext uri="{BB962C8B-B14F-4D97-AF65-F5344CB8AC3E}">
        <p14:creationId xmlns:p14="http://schemas.microsoft.com/office/powerpoint/2010/main" val="925150769"/>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75606"/>
            <a:ext cx="8208912" cy="3158875"/>
          </a:xfrm>
          <a:prstGeom prst="rect">
            <a:avLst/>
          </a:prstGeom>
        </p:spPr>
        <p:txBody>
          <a:bodyPr/>
          <a:lstStyle>
            <a:lvl1pPr marL="171450" indent="-171450">
              <a:buFont typeface="Arial" panose="020B0604020202020204" pitchFamily="34" charset="0"/>
              <a:buChar char="•"/>
              <a:defRPr sz="1200">
                <a:solidFill>
                  <a:schemeClr val="tx1">
                    <a:lumMod val="75000"/>
                    <a:lumOff val="25000"/>
                  </a:schemeClr>
                </a:solidFill>
              </a:defRPr>
            </a:lvl1pPr>
            <a:lvl2pPr marL="482850" indent="-171450">
              <a:buFont typeface="Arial" panose="020B0604020202020204" pitchFamily="34" charset="0"/>
              <a:buChar char="•"/>
              <a:defRPr/>
            </a:lvl2pPr>
            <a:lvl3pPr marL="842850" indent="-171450">
              <a:buFont typeface="Arial" panose="020B0604020202020204" pitchFamily="34" charset="0"/>
              <a:buChar char="•"/>
              <a:defRPr/>
            </a:lvl3pPr>
            <a:lvl4pPr marL="1202850" indent="-171450">
              <a:buFont typeface="Arial" panose="020B0604020202020204" pitchFamily="34" charset="0"/>
              <a:buChar char="•"/>
              <a:defRPr/>
            </a:lvl4pPr>
            <a:lvl5pPr marL="1562850" indent="-171450">
              <a:buFont typeface="Arial" panose="020B0604020202020204" pitchFamily="34" charset="0"/>
              <a:buChar char="•"/>
              <a:defRPr/>
            </a:lvl5pPr>
          </a:lstStyle>
          <a:p>
            <a:pPr lvl="0"/>
            <a:endParaRPr lang="en-GB" dirty="0"/>
          </a:p>
        </p:txBody>
      </p:sp>
      <p:sp>
        <p:nvSpPr>
          <p:cNvPr id="4" name="Text Placeholder 8">
            <a:extLst>
              <a:ext uri="{FF2B5EF4-FFF2-40B4-BE49-F238E27FC236}">
                <a16:creationId xmlns:a16="http://schemas.microsoft.com/office/drawing/2014/main" id="{1831F2E4-804D-47F5-9F33-81275CB41102}"/>
              </a:ext>
            </a:extLst>
          </p:cNvPr>
          <p:cNvSpPr>
            <a:spLocks noGrp="1"/>
          </p:cNvSpPr>
          <p:nvPr>
            <p:ph type="body" sz="quarter" idx="12" hasCustomPrompt="1"/>
          </p:nvPr>
        </p:nvSpPr>
        <p:spPr>
          <a:xfrm>
            <a:off x="467544" y="483518"/>
            <a:ext cx="8208912" cy="540060"/>
          </a:xfrm>
          <a:prstGeom prst="rect">
            <a:avLst/>
          </a:prstGeom>
        </p:spPr>
        <p:txBody>
          <a:bodyPr lIns="0" tIns="0" rIns="0" bIns="0"/>
          <a:lstStyle>
            <a:lvl1pPr marL="0" indent="0">
              <a:buNone/>
              <a:defRPr sz="2400" b="1">
                <a:gradFill>
                  <a:gsLst>
                    <a:gs pos="0">
                      <a:srgbClr val="392D7A"/>
                    </a:gs>
                    <a:gs pos="100000">
                      <a:srgbClr val="3CB9E0"/>
                    </a:gs>
                  </a:gsLst>
                  <a:lin ang="0" scaled="0"/>
                </a:gradFill>
              </a:defRPr>
            </a:lvl1pPr>
            <a:lvl2pPr>
              <a:defRPr sz="2400"/>
            </a:lvl2pPr>
            <a:lvl3pPr>
              <a:defRPr sz="2400"/>
            </a:lvl3pPr>
            <a:lvl4pPr>
              <a:defRPr sz="2400"/>
            </a:lvl4pPr>
            <a:lvl5pPr>
              <a:defRPr sz="2400"/>
            </a:lvl5pPr>
          </a:lstStyle>
          <a:p>
            <a:pPr lvl="0"/>
            <a:r>
              <a:rPr lang="en-GB" b="1" dirty="0"/>
              <a:t>Click here to edit page title</a:t>
            </a:r>
            <a:endParaRPr lang="en-GB" dirty="0"/>
          </a:p>
        </p:txBody>
      </p:sp>
    </p:spTree>
    <p:extLst>
      <p:ext uri="{BB962C8B-B14F-4D97-AF65-F5344CB8AC3E}">
        <p14:creationId xmlns:p14="http://schemas.microsoft.com/office/powerpoint/2010/main" val="1740297942"/>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wo Column Body 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7544" y="1275606"/>
            <a:ext cx="4028256" cy="3168352"/>
          </a:xfrm>
          <a:prstGeom prst="rect">
            <a:avLst/>
          </a:prstGeom>
        </p:spPr>
        <p:txBody>
          <a:bodyPr/>
          <a:lstStyle>
            <a:lvl1pPr marL="0" indent="0">
              <a:buNone/>
              <a:defRPr sz="1200">
                <a:solidFill>
                  <a:schemeClr val="tx1">
                    <a:lumMod val="75000"/>
                    <a:lumOff val="25000"/>
                  </a:schemeClr>
                </a:solidFill>
              </a:defRPr>
            </a:lvl1pPr>
            <a:lvl2pPr marL="311400" indent="0">
              <a:buNone/>
              <a:defRPr/>
            </a:lvl2pPr>
            <a:lvl3pPr marL="671400" indent="0">
              <a:buNone/>
              <a:defRPr/>
            </a:lvl3pPr>
            <a:lvl4pPr marL="1031400" indent="0">
              <a:buNone/>
              <a:defRPr/>
            </a:lvl4pPr>
            <a:lvl5pPr marL="1391400" indent="0">
              <a:buNone/>
              <a:defRPr/>
            </a:lvl5pPr>
          </a:lstStyle>
          <a:p>
            <a:pPr lvl="0"/>
            <a:r>
              <a:rPr lang="en-US" dirty="0"/>
              <a:t>Two column text</a:t>
            </a:r>
            <a:endParaRPr lang="en-GB" dirty="0"/>
          </a:p>
        </p:txBody>
      </p:sp>
      <p:sp>
        <p:nvSpPr>
          <p:cNvPr id="4" name="Content Placeholder 3"/>
          <p:cNvSpPr>
            <a:spLocks noGrp="1"/>
          </p:cNvSpPr>
          <p:nvPr>
            <p:ph sz="half" idx="2" hasCustomPrompt="1"/>
          </p:nvPr>
        </p:nvSpPr>
        <p:spPr>
          <a:xfrm>
            <a:off x="4648200" y="1275606"/>
            <a:ext cx="4028256" cy="3168352"/>
          </a:xfrm>
          <a:prstGeom prst="rect">
            <a:avLst/>
          </a:prstGeom>
        </p:spPr>
        <p:txBody>
          <a:bodyPr/>
          <a:lstStyle>
            <a:lvl1pPr marL="0" indent="0">
              <a:buNone/>
              <a:defRPr sz="1200">
                <a:solidFill>
                  <a:schemeClr val="tx1">
                    <a:lumMod val="75000"/>
                    <a:lumOff val="25000"/>
                  </a:schemeClr>
                </a:solidFill>
              </a:defRPr>
            </a:lvl1pPr>
            <a:lvl2pPr marL="311400" indent="0">
              <a:buNone/>
              <a:defRPr/>
            </a:lvl2pPr>
            <a:lvl3pPr marL="671400" indent="0">
              <a:buNone/>
              <a:defRPr/>
            </a:lvl3pPr>
            <a:lvl4pPr marL="1031400" indent="0">
              <a:buNone/>
              <a:defRPr/>
            </a:lvl4pPr>
            <a:lvl5pPr marL="1391400" indent="0">
              <a:buNone/>
              <a:defRPr/>
            </a:lvl5pPr>
          </a:lstStyle>
          <a:p>
            <a:pPr lvl="0"/>
            <a:r>
              <a:rPr lang="en-US" dirty="0"/>
              <a:t>Two column text</a:t>
            </a:r>
            <a:endParaRPr lang="en-GB" dirty="0"/>
          </a:p>
        </p:txBody>
      </p:sp>
      <p:sp>
        <p:nvSpPr>
          <p:cNvPr id="6" name="Text Placeholder 8">
            <a:extLst>
              <a:ext uri="{FF2B5EF4-FFF2-40B4-BE49-F238E27FC236}">
                <a16:creationId xmlns:a16="http://schemas.microsoft.com/office/drawing/2014/main" id="{A678202F-C698-4D86-9378-0004AAE781DC}"/>
              </a:ext>
            </a:extLst>
          </p:cNvPr>
          <p:cNvSpPr>
            <a:spLocks noGrp="1"/>
          </p:cNvSpPr>
          <p:nvPr>
            <p:ph type="body" sz="quarter" idx="12" hasCustomPrompt="1"/>
          </p:nvPr>
        </p:nvSpPr>
        <p:spPr>
          <a:xfrm>
            <a:off x="467544" y="483518"/>
            <a:ext cx="8208912" cy="540060"/>
          </a:xfrm>
          <a:prstGeom prst="rect">
            <a:avLst/>
          </a:prstGeom>
        </p:spPr>
        <p:txBody>
          <a:bodyPr lIns="0" tIns="0" rIns="0" bIns="0"/>
          <a:lstStyle>
            <a:lvl1pPr marL="0" indent="0">
              <a:buNone/>
              <a:defRPr sz="2400" b="1">
                <a:gradFill>
                  <a:gsLst>
                    <a:gs pos="0">
                      <a:srgbClr val="392D7A"/>
                    </a:gs>
                    <a:gs pos="100000">
                      <a:srgbClr val="3CB9E0"/>
                    </a:gs>
                  </a:gsLst>
                  <a:lin ang="0" scaled="0"/>
                </a:gradFill>
              </a:defRPr>
            </a:lvl1pPr>
            <a:lvl2pPr>
              <a:defRPr sz="2400"/>
            </a:lvl2pPr>
            <a:lvl3pPr>
              <a:defRPr sz="2400"/>
            </a:lvl3pPr>
            <a:lvl4pPr>
              <a:defRPr sz="2400"/>
            </a:lvl4pPr>
            <a:lvl5pPr>
              <a:defRPr sz="2400"/>
            </a:lvl5pPr>
          </a:lstStyle>
          <a:p>
            <a:pPr lvl="0"/>
            <a:r>
              <a:rPr lang="en-GB" b="1" dirty="0"/>
              <a:t>Click here to edit page title</a:t>
            </a:r>
            <a:endParaRPr lang="en-GB" dirty="0"/>
          </a:p>
        </p:txBody>
      </p:sp>
    </p:spTree>
    <p:extLst>
      <p:ext uri="{BB962C8B-B14F-4D97-AF65-F5344CB8AC3E}">
        <p14:creationId xmlns:p14="http://schemas.microsoft.com/office/powerpoint/2010/main" val="147623818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hoice 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6"/>
            <a:ext cx="9144000" cy="51348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776531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hapter Slide Magenta/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26859CC-346F-4F63-8ED2-250FB2754F6D}"/>
              </a:ext>
            </a:extLst>
          </p:cNvPr>
          <p:cNvSpPr/>
          <p:nvPr userDrawn="1"/>
        </p:nvSpPr>
        <p:spPr>
          <a:xfrm>
            <a:off x="-9019" y="-4967"/>
            <a:ext cx="5829781" cy="5142789"/>
          </a:xfrm>
          <a:custGeom>
            <a:avLst/>
            <a:gdLst>
              <a:gd name="connsiteX0" fmla="*/ 0 w 12290612"/>
              <a:gd name="connsiteY0" fmla="*/ 0 h 10233212"/>
              <a:gd name="connsiteX1" fmla="*/ 0 w 12290612"/>
              <a:gd name="connsiteY1" fmla="*/ 0 h 10233212"/>
              <a:gd name="connsiteX2" fmla="*/ 4424082 w 12290612"/>
              <a:gd name="connsiteY2" fmla="*/ 0 h 10233212"/>
              <a:gd name="connsiteX3" fmla="*/ 12290612 w 12290612"/>
              <a:gd name="connsiteY3" fmla="*/ 10233212 h 10233212"/>
              <a:gd name="connsiteX4" fmla="*/ 26894 w 12290612"/>
              <a:gd name="connsiteY4" fmla="*/ 10233212 h 10233212"/>
              <a:gd name="connsiteX5" fmla="*/ 0 w 12290612"/>
              <a:gd name="connsiteY5" fmla="*/ 0 h 10233212"/>
              <a:gd name="connsiteX0" fmla="*/ 0 w 12290612"/>
              <a:gd name="connsiteY0" fmla="*/ 0 h 10233212"/>
              <a:gd name="connsiteX1" fmla="*/ 0 w 12290612"/>
              <a:gd name="connsiteY1" fmla="*/ 0 h 10233212"/>
              <a:gd name="connsiteX2" fmla="*/ 4424082 w 12290612"/>
              <a:gd name="connsiteY2" fmla="*/ 0 h 10233212"/>
              <a:gd name="connsiteX3" fmla="*/ 12290612 w 12290612"/>
              <a:gd name="connsiteY3" fmla="*/ 10233212 h 10233212"/>
              <a:gd name="connsiteX4" fmla="*/ 636494 w 12290612"/>
              <a:gd name="connsiteY4" fmla="*/ 10233212 h 10233212"/>
              <a:gd name="connsiteX5" fmla="*/ 0 w 12290612"/>
              <a:gd name="connsiteY5" fmla="*/ 0 h 10233212"/>
              <a:gd name="connsiteX0" fmla="*/ 641684 w 12290612"/>
              <a:gd name="connsiteY0" fmla="*/ 0 h 10233212"/>
              <a:gd name="connsiteX1" fmla="*/ 0 w 12290612"/>
              <a:gd name="connsiteY1" fmla="*/ 0 h 10233212"/>
              <a:gd name="connsiteX2" fmla="*/ 4424082 w 12290612"/>
              <a:gd name="connsiteY2" fmla="*/ 0 h 10233212"/>
              <a:gd name="connsiteX3" fmla="*/ 12290612 w 12290612"/>
              <a:gd name="connsiteY3" fmla="*/ 10233212 h 10233212"/>
              <a:gd name="connsiteX4" fmla="*/ 636494 w 12290612"/>
              <a:gd name="connsiteY4" fmla="*/ 10233212 h 10233212"/>
              <a:gd name="connsiteX5" fmla="*/ 641684 w 12290612"/>
              <a:gd name="connsiteY5" fmla="*/ 0 h 10233212"/>
              <a:gd name="connsiteX0" fmla="*/ 7296 w 11656224"/>
              <a:gd name="connsiteY0" fmla="*/ 31987 h 10265199"/>
              <a:gd name="connsiteX1" fmla="*/ 2012560 w 11656224"/>
              <a:gd name="connsiteY1" fmla="*/ 0 h 10265199"/>
              <a:gd name="connsiteX2" fmla="*/ 3789694 w 11656224"/>
              <a:gd name="connsiteY2" fmla="*/ 31987 h 10265199"/>
              <a:gd name="connsiteX3" fmla="*/ 11656224 w 11656224"/>
              <a:gd name="connsiteY3" fmla="*/ 10265199 h 10265199"/>
              <a:gd name="connsiteX4" fmla="*/ 2106 w 11656224"/>
              <a:gd name="connsiteY4" fmla="*/ 10265199 h 10265199"/>
              <a:gd name="connsiteX5" fmla="*/ 7296 w 11656224"/>
              <a:gd name="connsiteY5" fmla="*/ 31987 h 10265199"/>
              <a:gd name="connsiteX0" fmla="*/ 7296 w 11656224"/>
              <a:gd name="connsiteY0" fmla="*/ 63975 h 10297187"/>
              <a:gd name="connsiteX1" fmla="*/ 2012560 w 11656224"/>
              <a:gd name="connsiteY1" fmla="*/ 31988 h 10297187"/>
              <a:gd name="connsiteX2" fmla="*/ 3773652 w 11656224"/>
              <a:gd name="connsiteY2" fmla="*/ 0 h 10297187"/>
              <a:gd name="connsiteX3" fmla="*/ 11656224 w 11656224"/>
              <a:gd name="connsiteY3" fmla="*/ 10297187 h 10297187"/>
              <a:gd name="connsiteX4" fmla="*/ 2106 w 11656224"/>
              <a:gd name="connsiteY4" fmla="*/ 10297187 h 10297187"/>
              <a:gd name="connsiteX5" fmla="*/ 7296 w 11656224"/>
              <a:gd name="connsiteY5" fmla="*/ 63975 h 10297187"/>
              <a:gd name="connsiteX0" fmla="*/ 0 w 11659561"/>
              <a:gd name="connsiteY0" fmla="*/ 0 h 10318544"/>
              <a:gd name="connsiteX1" fmla="*/ 2015897 w 11659561"/>
              <a:gd name="connsiteY1" fmla="*/ 53345 h 10318544"/>
              <a:gd name="connsiteX2" fmla="*/ 3776989 w 11659561"/>
              <a:gd name="connsiteY2" fmla="*/ 21357 h 10318544"/>
              <a:gd name="connsiteX3" fmla="*/ 11659561 w 11659561"/>
              <a:gd name="connsiteY3" fmla="*/ 10318544 h 10318544"/>
              <a:gd name="connsiteX4" fmla="*/ 5443 w 11659561"/>
              <a:gd name="connsiteY4" fmla="*/ 10318544 h 10318544"/>
              <a:gd name="connsiteX5" fmla="*/ 0 w 11659561"/>
              <a:gd name="connsiteY5" fmla="*/ 0 h 1031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9561" h="10318544">
                <a:moveTo>
                  <a:pt x="0" y="0"/>
                </a:moveTo>
                <a:lnTo>
                  <a:pt x="2015897" y="53345"/>
                </a:lnTo>
                <a:lnTo>
                  <a:pt x="3776989" y="21357"/>
                </a:lnTo>
                <a:lnTo>
                  <a:pt x="11659561" y="10318544"/>
                </a:lnTo>
                <a:lnTo>
                  <a:pt x="5443" y="10318544"/>
                </a:lnTo>
                <a:cubicBezTo>
                  <a:pt x="-3522" y="6902991"/>
                  <a:pt x="8965" y="3402106"/>
                  <a:pt x="0" y="0"/>
                </a:cubicBezTo>
                <a:close/>
              </a:path>
            </a:pathLst>
          </a:custGeom>
          <a:solidFill>
            <a:srgbClr val="A2419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4" name="Freeform: Shape 13">
            <a:extLst>
              <a:ext uri="{FF2B5EF4-FFF2-40B4-BE49-F238E27FC236}">
                <a16:creationId xmlns:a16="http://schemas.microsoft.com/office/drawing/2014/main" id="{BB3636B3-1085-4FEE-9B6F-11628BC6059D}"/>
              </a:ext>
            </a:extLst>
          </p:cNvPr>
          <p:cNvSpPr/>
          <p:nvPr userDrawn="1"/>
        </p:nvSpPr>
        <p:spPr>
          <a:xfrm>
            <a:off x="-10464" y="-7787"/>
            <a:ext cx="5449463" cy="5151287"/>
          </a:xfrm>
          <a:custGeom>
            <a:avLst/>
            <a:gdLst>
              <a:gd name="connsiteX0" fmla="*/ 0 w 11598442"/>
              <a:gd name="connsiteY0" fmla="*/ 32084 h 10411326"/>
              <a:gd name="connsiteX1" fmla="*/ 0 w 11598442"/>
              <a:gd name="connsiteY1" fmla="*/ 10411326 h 10411326"/>
              <a:gd name="connsiteX2" fmla="*/ 11598442 w 11598442"/>
              <a:gd name="connsiteY2" fmla="*/ 10411326 h 10411326"/>
              <a:gd name="connsiteX3" fmla="*/ 5037221 w 11598442"/>
              <a:gd name="connsiteY3" fmla="*/ 0 h 10411326"/>
              <a:gd name="connsiteX4" fmla="*/ 0 w 11598442"/>
              <a:gd name="connsiteY4" fmla="*/ 32084 h 10411326"/>
              <a:gd name="connsiteX0" fmla="*/ 721895 w 11598442"/>
              <a:gd name="connsiteY0" fmla="*/ 48126 h 10411326"/>
              <a:gd name="connsiteX1" fmla="*/ 0 w 11598442"/>
              <a:gd name="connsiteY1" fmla="*/ 10411326 h 10411326"/>
              <a:gd name="connsiteX2" fmla="*/ 11598442 w 11598442"/>
              <a:gd name="connsiteY2" fmla="*/ 10411326 h 10411326"/>
              <a:gd name="connsiteX3" fmla="*/ 5037221 w 11598442"/>
              <a:gd name="connsiteY3" fmla="*/ 0 h 10411326"/>
              <a:gd name="connsiteX4" fmla="*/ 721895 w 11598442"/>
              <a:gd name="connsiteY4" fmla="*/ 48126 h 10411326"/>
              <a:gd name="connsiteX0" fmla="*/ 16042 w 10892589"/>
              <a:gd name="connsiteY0" fmla="*/ 48126 h 10411326"/>
              <a:gd name="connsiteX1" fmla="*/ 0 w 10892589"/>
              <a:gd name="connsiteY1" fmla="*/ 10411326 h 10411326"/>
              <a:gd name="connsiteX2" fmla="*/ 10892589 w 10892589"/>
              <a:gd name="connsiteY2" fmla="*/ 10411326 h 10411326"/>
              <a:gd name="connsiteX3" fmla="*/ 4331368 w 10892589"/>
              <a:gd name="connsiteY3" fmla="*/ 0 h 10411326"/>
              <a:gd name="connsiteX4" fmla="*/ 16042 w 10892589"/>
              <a:gd name="connsiteY4" fmla="*/ 48126 h 10411326"/>
              <a:gd name="connsiteX0" fmla="*/ 1430173 w 10892589"/>
              <a:gd name="connsiteY0" fmla="*/ 694504 h 10411326"/>
              <a:gd name="connsiteX1" fmla="*/ 0 w 10892589"/>
              <a:gd name="connsiteY1" fmla="*/ 10411326 h 10411326"/>
              <a:gd name="connsiteX2" fmla="*/ 10892589 w 10892589"/>
              <a:gd name="connsiteY2" fmla="*/ 10411326 h 10411326"/>
              <a:gd name="connsiteX3" fmla="*/ 4331368 w 10892589"/>
              <a:gd name="connsiteY3" fmla="*/ 0 h 10411326"/>
              <a:gd name="connsiteX4" fmla="*/ 1430173 w 10892589"/>
              <a:gd name="connsiteY4" fmla="*/ 694504 h 10411326"/>
              <a:gd name="connsiteX0" fmla="*/ 1114 w 10898926"/>
              <a:gd name="connsiteY0" fmla="*/ 0 h 10438611"/>
              <a:gd name="connsiteX1" fmla="*/ 6337 w 10898926"/>
              <a:gd name="connsiteY1" fmla="*/ 10438611 h 10438611"/>
              <a:gd name="connsiteX2" fmla="*/ 10898926 w 10898926"/>
              <a:gd name="connsiteY2" fmla="*/ 10438611 h 10438611"/>
              <a:gd name="connsiteX3" fmla="*/ 4337705 w 10898926"/>
              <a:gd name="connsiteY3" fmla="*/ 27285 h 10438611"/>
              <a:gd name="connsiteX4" fmla="*/ 1114 w 10898926"/>
              <a:gd name="connsiteY4" fmla="*/ 0 h 1043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926" h="10438611">
                <a:moveTo>
                  <a:pt x="1114" y="0"/>
                </a:moveTo>
                <a:cubicBezTo>
                  <a:pt x="-4233" y="3454400"/>
                  <a:pt x="11684" y="6984211"/>
                  <a:pt x="6337" y="10438611"/>
                </a:cubicBezTo>
                <a:lnTo>
                  <a:pt x="10898926" y="10438611"/>
                </a:lnTo>
                <a:lnTo>
                  <a:pt x="4337705" y="27285"/>
                </a:lnTo>
                <a:lnTo>
                  <a:pt x="1114" y="0"/>
                </a:lnTo>
                <a:close/>
              </a:path>
            </a:pathLst>
          </a:custGeom>
          <a:gradFill>
            <a:gsLst>
              <a:gs pos="27000">
                <a:srgbClr val="2E2960">
                  <a:alpha val="74000"/>
                </a:srgbClr>
              </a:gs>
              <a:gs pos="100000">
                <a:srgbClr val="A24191">
                  <a:alpha val="4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9" name="Rectangle 8">
            <a:extLst>
              <a:ext uri="{FF2B5EF4-FFF2-40B4-BE49-F238E27FC236}">
                <a16:creationId xmlns:a16="http://schemas.microsoft.com/office/drawing/2014/main" id="{12169BD0-B8C5-4828-8959-51BEB17C81C6}"/>
              </a:ext>
            </a:extLst>
          </p:cNvPr>
          <p:cNvSpPr/>
          <p:nvPr userDrawn="1"/>
        </p:nvSpPr>
        <p:spPr>
          <a:xfrm>
            <a:off x="0" y="2967794"/>
            <a:ext cx="9144000" cy="2175706"/>
          </a:xfrm>
          <a:prstGeom prst="rect">
            <a:avLst/>
          </a:prstGeom>
          <a:gradFill>
            <a:gsLst>
              <a:gs pos="0">
                <a:srgbClr val="A24191">
                  <a:alpha val="94000"/>
                </a:srgbClr>
              </a:gs>
              <a:gs pos="100000">
                <a:srgbClr val="A24191">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8" name="Text Placeholder 17">
            <a:extLst>
              <a:ext uri="{FF2B5EF4-FFF2-40B4-BE49-F238E27FC236}">
                <a16:creationId xmlns:a16="http://schemas.microsoft.com/office/drawing/2014/main" id="{8F42B9DB-ED2E-4C32-8C7A-F25E7BC53322}"/>
              </a:ext>
            </a:extLst>
          </p:cNvPr>
          <p:cNvSpPr>
            <a:spLocks noGrp="1"/>
          </p:cNvSpPr>
          <p:nvPr>
            <p:ph type="body" sz="quarter" idx="10" hasCustomPrompt="1"/>
          </p:nvPr>
        </p:nvSpPr>
        <p:spPr>
          <a:xfrm>
            <a:off x="467519" y="3507582"/>
            <a:ext cx="3852453" cy="1476375"/>
          </a:xfrm>
          <a:prstGeom prst="rect">
            <a:avLst/>
          </a:prstGeom>
        </p:spPr>
        <p:txBody>
          <a:bodyPr lIns="0" tIns="0" rIns="0" bIns="0"/>
          <a:lstStyle>
            <a:lvl1pPr marL="0" indent="0">
              <a:buNone/>
              <a:defRPr sz="2400" b="1" baseline="0">
                <a:solidFill>
                  <a:schemeClr val="bg1"/>
                </a:solidFill>
                <a:latin typeface="Arial" panose="020B0604020202020204" pitchFamily="34" charset="0"/>
                <a:cs typeface="Arial" panose="020B0604020202020204" pitchFamily="34" charset="0"/>
              </a:defRPr>
            </a:lvl1pPr>
          </a:lstStyle>
          <a:p>
            <a:pPr lvl="0"/>
            <a:r>
              <a:rPr lang="en-US" dirty="0"/>
              <a:t>Click to edit chapter title</a:t>
            </a:r>
            <a:endParaRPr lang="en-GB" dirty="0"/>
          </a:p>
        </p:txBody>
      </p:sp>
      <p:pic>
        <p:nvPicPr>
          <p:cNvPr id="10" name="Picture 3">
            <a:extLst>
              <a:ext uri="{FF2B5EF4-FFF2-40B4-BE49-F238E27FC236}">
                <a16:creationId xmlns:a16="http://schemas.microsoft.com/office/drawing/2014/main" id="{ED70A0DD-B4F1-49CC-8945-DF8013806A37}"/>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7596336" y="4659982"/>
            <a:ext cx="1224137" cy="252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F5809E1B-50B2-4923-A6DC-EFE5A23A4F68}"/>
              </a:ext>
            </a:extLst>
          </p:cNvPr>
          <p:cNvSpPr>
            <a:spLocks noGrp="1"/>
          </p:cNvSpPr>
          <p:nvPr>
            <p:ph type="body" sz="quarter" idx="12" hasCustomPrompt="1"/>
          </p:nvPr>
        </p:nvSpPr>
        <p:spPr>
          <a:xfrm>
            <a:off x="701545" y="2247714"/>
            <a:ext cx="1872456" cy="1260475"/>
          </a:xfrm>
          <a:prstGeom prst="rect">
            <a:avLst/>
          </a:prstGeom>
        </p:spPr>
        <p:txBody>
          <a:bodyPr/>
          <a:lstStyle>
            <a:lvl1pPr marL="0" indent="0">
              <a:buNone/>
              <a:defRPr sz="7000" b="0" spc="-245" baseline="0">
                <a:solidFill>
                  <a:schemeClr val="bg1"/>
                </a:solidFill>
                <a:latin typeface="Arial Black" panose="020B0A04020102020204" pitchFamily="34" charset="0"/>
                <a:cs typeface="Arial" panose="020B0604020202020204" pitchFamily="34" charset="0"/>
              </a:defRPr>
            </a:lvl1pPr>
          </a:lstStyle>
          <a:p>
            <a:pPr lvl="0"/>
            <a:r>
              <a:rPr lang="en-US" dirty="0"/>
              <a:t>#</a:t>
            </a:r>
            <a:endParaRPr lang="en-GB" dirty="0"/>
          </a:p>
        </p:txBody>
      </p:sp>
      <p:sp>
        <p:nvSpPr>
          <p:cNvPr id="12" name="TextBox 11">
            <a:extLst>
              <a:ext uri="{FF2B5EF4-FFF2-40B4-BE49-F238E27FC236}">
                <a16:creationId xmlns:a16="http://schemas.microsoft.com/office/drawing/2014/main" id="{B4D61A03-21A6-41BF-ADA4-15904785C728}"/>
              </a:ext>
            </a:extLst>
          </p:cNvPr>
          <p:cNvSpPr txBox="1"/>
          <p:nvPr userDrawn="1"/>
        </p:nvSpPr>
        <p:spPr>
          <a:xfrm>
            <a:off x="431540" y="2230332"/>
            <a:ext cx="468052" cy="1169551"/>
          </a:xfrm>
          <a:prstGeom prst="rect">
            <a:avLst/>
          </a:prstGeom>
          <a:noFill/>
        </p:spPr>
        <p:txBody>
          <a:bodyPr wrap="square" rtlCol="0">
            <a:spAutoFit/>
          </a:bodyPr>
          <a:lstStyle/>
          <a:p>
            <a:r>
              <a:rPr lang="en-GB" sz="7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5629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hoic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6062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hoice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05074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hoice 4">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3538"/>
            <a:ext cx="9154859" cy="51409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94597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Choice 5">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07743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Choice 6">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88394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6.emf"/><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descr="F:\Birmingham\MSU\Creative Services\ECORYS Branding 2017\PowerPoint\Darren Jackson\export\EcorysNewLogoWhite.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467544" y="2381809"/>
            <a:ext cx="1080120" cy="37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6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52592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8" r:id="rId6"/>
    <p:sldLayoutId id="2147483657" r:id="rId7"/>
    <p:sldLayoutId id="2147483659" r:id="rId8"/>
    <p:sldLayoutId id="2147483664" r:id="rId9"/>
    <p:sldLayoutId id="2147483660" r:id="rId10"/>
    <p:sldLayoutId id="2147483661" r:id="rId11"/>
    <p:sldLayoutId id="2147483662" r:id="rId12"/>
    <p:sldLayoutId id="2147483666" r:id="rId13"/>
    <p:sldLayoutId id="2147483667" r:id="rId14"/>
    <p:sldLayoutId id="2147483668" r:id="rId15"/>
    <p:sldLayoutId id="2147483669" r:id="rId16"/>
    <p:sldLayoutId id="2147483670" r:id="rId17"/>
    <p:sldLayoutId id="2147483663"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27534"/>
            <a:ext cx="9154860" cy="455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28650" y="300953"/>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96328"/>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93578"/>
            <a:ext cx="2057400" cy="274637"/>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6258E3A-8016-4C63-8659-35BFAE744534}" type="datetimeFigureOut">
              <a:rPr lang="en-GB" smtClean="0"/>
              <a:pPr/>
              <a:t>20/05/2024</a:t>
            </a:fld>
            <a:endParaRPr lang="en-GB"/>
          </a:p>
        </p:txBody>
      </p:sp>
      <p:sp>
        <p:nvSpPr>
          <p:cNvPr id="5" name="Footer Placeholder 4"/>
          <p:cNvSpPr>
            <a:spLocks noGrp="1"/>
          </p:cNvSpPr>
          <p:nvPr>
            <p:ph type="ftr" sz="quarter" idx="3"/>
          </p:nvPr>
        </p:nvSpPr>
        <p:spPr>
          <a:xfrm>
            <a:off x="3028950" y="4793578"/>
            <a:ext cx="3086100" cy="274637"/>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4793578"/>
            <a:ext cx="2057400" cy="27463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BA75716-5457-468C-891D-78A1F19AD6A1}" type="slidenum">
              <a:rPr lang="en-GB" smtClean="0"/>
              <a:pPr/>
              <a:t>‹#›</a:t>
            </a:fld>
            <a:endParaRPr lang="en-GB"/>
          </a:p>
        </p:txBody>
      </p:sp>
      <p:pic>
        <p:nvPicPr>
          <p:cNvPr id="9" name="Picture 8"/>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921860112"/>
      </p:ext>
    </p:extLst>
  </p:cSld>
  <p:clrMap bg1="lt1" tx1="dk1" bg2="lt2" tx2="dk2" accent1="accent1" accent2="accent2" accent3="accent3" accent4="accent4" accent5="accent5" accent6="accent6" hlink="hlink" folHlink="folHlink"/>
  <p:sldLayoutIdLst>
    <p:sldLayoutId id="2147483685" r:id="rId1"/>
    <p:sldLayoutId id="2147483676" r:id="rId2"/>
    <p:sldLayoutId id="2147483686" r:id="rId3"/>
    <p:sldLayoutId id="2147483679" r:id="rId4"/>
    <p:sldLayoutId id="2147483687" r:id="rId5"/>
    <p:sldLayoutId id="2147483681" r:id="rId6"/>
    <p:sldLayoutId id="2147483683" r:id="rId7"/>
    <p:sldLayoutId id="2147483678" r:id="rId8"/>
    <p:sldLayoutId id="2147483680" r:id="rId9"/>
    <p:sldLayoutId id="2147483682" r:id="rId10"/>
    <p:sldLayoutId id="2147483684" r:id="rId11"/>
    <p:sldLayoutId id="2147483697" r:id="rId12"/>
    <p:sldLayoutId id="2147483698" r:id="rId13"/>
  </p:sldLayoutIdLst>
  <p:txStyles>
    <p:titleStyle>
      <a:lvl1pPr algn="l" defTabSz="914400" rtl="0" eaLnBrk="1" latinLnBrk="0" hangingPunct="1">
        <a:lnSpc>
          <a:spcPct val="90000"/>
        </a:lnSpc>
        <a:spcBef>
          <a:spcPct val="0"/>
        </a:spcBef>
        <a:buNone/>
        <a:defRPr sz="2000" b="1" kern="1200">
          <a:solidFill>
            <a:srgbClr val="006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ED5D4951-9A74-4E66-AE37-9FA909D35D48}"/>
              </a:ext>
            </a:extLst>
          </p:cNvPr>
          <p:cNvSpPr/>
          <p:nvPr userDrawn="1"/>
        </p:nvSpPr>
        <p:spPr>
          <a:xfrm>
            <a:off x="0" y="1749519"/>
            <a:ext cx="2599372" cy="3386891"/>
          </a:xfrm>
          <a:prstGeom prst="rtTriangle">
            <a:avLst/>
          </a:prstGeom>
          <a:solidFill>
            <a:schemeClr val="bg1">
              <a:lumMod val="9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7" name="Right Triangle 6">
            <a:extLst>
              <a:ext uri="{FF2B5EF4-FFF2-40B4-BE49-F238E27FC236}">
                <a16:creationId xmlns:a16="http://schemas.microsoft.com/office/drawing/2014/main" id="{28089D61-E094-4020-BC89-80692DE8EEC2}"/>
              </a:ext>
            </a:extLst>
          </p:cNvPr>
          <p:cNvSpPr/>
          <p:nvPr userDrawn="1"/>
        </p:nvSpPr>
        <p:spPr>
          <a:xfrm>
            <a:off x="0" y="1527634"/>
            <a:ext cx="2316031" cy="3608775"/>
          </a:xfrm>
          <a:prstGeom prst="rtTriangle">
            <a:avLst/>
          </a:prstGeom>
          <a:gradFill>
            <a:gsLst>
              <a:gs pos="0">
                <a:schemeClr val="bg1">
                  <a:lumMod val="95000"/>
                  <a:alpha val="37000"/>
                </a:schemeClr>
              </a:gs>
              <a:gs pos="100000">
                <a:schemeClr val="bg1">
                  <a:alpha val="5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17" name="Picture 16">
            <a:extLst>
              <a:ext uri="{FF2B5EF4-FFF2-40B4-BE49-F238E27FC236}">
                <a16:creationId xmlns:a16="http://schemas.microsoft.com/office/drawing/2014/main" id="{14056F85-F2FC-43F1-A36D-5CDD693F35EE}"/>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7560332" y="4659981"/>
            <a:ext cx="1224137" cy="252341"/>
          </a:xfrm>
          <a:prstGeom prst="rect">
            <a:avLst/>
          </a:prstGeom>
        </p:spPr>
      </p:pic>
    </p:spTree>
    <p:extLst>
      <p:ext uri="{BB962C8B-B14F-4D97-AF65-F5344CB8AC3E}">
        <p14:creationId xmlns:p14="http://schemas.microsoft.com/office/powerpoint/2010/main" val="2057619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sldNum="0" hdr="0" dt="0"/>
  <p:txStyles>
    <p:titleStyle>
      <a:lvl1pPr algn="l" defTabSz="914400" rtl="0" eaLnBrk="1" latinLnBrk="0" hangingPunct="1">
        <a:lnSpc>
          <a:spcPct val="90000"/>
        </a:lnSpc>
        <a:spcBef>
          <a:spcPct val="0"/>
        </a:spcBef>
        <a:buNone/>
        <a:defRPr sz="2000" b="1" kern="1200">
          <a:solidFill>
            <a:srgbClr val="006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2.xml"/><Relationship Id="rId11" Type="http://schemas.openxmlformats.org/officeDocument/2006/relationships/image" Target="../media/image37.svg"/><Relationship Id="rId5" Type="http://schemas.openxmlformats.org/officeDocument/2006/relationships/diagramQuickStyle" Target="../diagrams/quickStyle2.xml"/><Relationship Id="rId10" Type="http://schemas.openxmlformats.org/officeDocument/2006/relationships/image" Target="../media/image36.png"/><Relationship Id="rId4" Type="http://schemas.openxmlformats.org/officeDocument/2006/relationships/diagramLayout" Target="../diagrams/layout2.xml"/><Relationship Id="rId9" Type="http://schemas.openxmlformats.org/officeDocument/2006/relationships/image" Target="../media/image35.svg"/><Relationship Id="rId14" Type="http://schemas.openxmlformats.org/officeDocument/2006/relationships/slide" Target="slide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tnlcommunityfund.org.uk/media/insights/documents/Growth-Fund-Business-Models-report.pdf?mtime=20230413115557&amp;focal=none"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www.tnlcommunityfund.org.uk/media/documents/Growth-fund-update-2-summary-report.pdf?mtime=20220124084819&amp;focal=none"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slide" Target="slide39.xml"/><Relationship Id="rId4" Type="http://schemas.openxmlformats.org/officeDocument/2006/relationships/hyperlink" Target="https://www.tnlcommunityfund.org.uk/media/documents/Growth-fund-update-2-full-report.pdf?mtime=20220125092154&amp;focal=non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www.tnlcommunityfund.org.uk/media/insights/documents/Growth-Fund-Business-Models-report.pdf?mtime=20230413115557&amp;focal=none"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tnlcommunityfund.org.uk/media/insights/documents/Growth-Fund-Business-Models-report.pdf?mtime=20230413115557&amp;focal=none"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s://www.tnlcommunityfund.org.uk/media/documents/Growth-fund-update-2-full-report.pdf?mtime=20220125092154&amp;focal=none"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hyperlink" Target="https://www.tnlcommunityfund.org.uk/media/insights/documents/Growth-Fund-Business-Models-report.pdf?mtime=20230413115557&amp;focal=non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s://www.impetus.org.uk/backing-charities"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the-role-of-voluntary-community-and-social-enterprise-vcse-organisations-in-public-procurement/the-role-of-voluntary-community-and-social-enterprise-vcse-organisations-in-public-procurement"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hyperlink" Target="https://www.gov.uk/government/publications/procurement-act-2023-short-guides/the-procurement-act-2023-a-short-guide-for-senior-leaders-html" TargetMode="External"/><Relationship Id="rId4" Type="http://schemas.openxmlformats.org/officeDocument/2006/relationships/hyperlink" Target="https://www.gov.uk/guidance/launch-of-vcse-contract-readiness-programm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www.tnlcommunityfund.org.uk/media/documents/Growth-fund-update-2-full-report.pdf?mtime=20220125092154&amp;focal=none" TargetMode="External"/><Relationship Id="rId2" Type="http://schemas.openxmlformats.org/officeDocument/2006/relationships/notesSlide" Target="../notesSlides/notesSlide36.xml"/><Relationship Id="rId1" Type="http://schemas.openxmlformats.org/officeDocument/2006/relationships/slideLayout" Target="../slideLayouts/slideLayout25.xml"/><Relationship Id="rId5" Type="http://schemas.openxmlformats.org/officeDocument/2006/relationships/hyperlink" Target="https://www.gov.uk/government/publications/the-role-of-voluntary-community-and-social-enterprise-vcse-organisations-in-public-procurement" TargetMode="External"/><Relationship Id="rId4" Type="http://schemas.openxmlformats.org/officeDocument/2006/relationships/hyperlink" Target="https://www.tnlcommunityfund.org.uk/media/insights/documents/1.-GF-BM_Designed_v2.pdf?mtime=20231113134327&amp;focal=non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hyperlink" Target="https://www.tnlcommunityfund.org.uk/media/insights/documents/Growth-Fund-Financial-Resilience-Rapid-Evidence-Assessment.pdf?mtime=20230413115603&amp;focal=none" TargetMode="External"/><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hyperlink" Target="https://www.tnlcommunityfund.org.uk/media/insights/documents/Growth-Fund-Financial-Resilience-Rapid-Evidence-Assessment.pdf?mtime=20230413115603&amp;focal=none" TargetMode="External"/><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https://www.vaslan.org.uk/resourcekit/60-funding/62-restricted-and-unrestricted-fund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3C57761-0D03-4279-AA68-82B1E5E36826}"/>
              </a:ext>
            </a:extLst>
          </p:cNvPr>
          <p:cNvSpPr txBox="1"/>
          <p:nvPr/>
        </p:nvSpPr>
        <p:spPr>
          <a:xfrm>
            <a:off x="467544" y="1221600"/>
            <a:ext cx="3078342" cy="1107996"/>
          </a:xfrm>
          <a:prstGeom prst="rect">
            <a:avLst/>
          </a:prstGeom>
          <a:noFill/>
        </p:spPr>
        <p:txBody>
          <a:bodyPr wrap="square" rtlCol="0">
            <a:spAutoFit/>
          </a:bodyPr>
          <a:lstStyle/>
          <a:p>
            <a:r>
              <a:rPr lang="en-GB" sz="1500" b="1" dirty="0">
                <a:solidFill>
                  <a:schemeClr val="bg1"/>
                </a:solidFill>
                <a:latin typeface="Arial" panose="020B0604020202020204" pitchFamily="34" charset="0"/>
                <a:cs typeface="Arial" panose="020B0604020202020204" pitchFamily="34" charset="0"/>
              </a:rPr>
              <a:t>Growth Fund Financial Resilience Research</a:t>
            </a:r>
            <a:endParaRPr lang="en-GB" sz="1500" b="1" dirty="0">
              <a:highlight>
                <a:srgbClr val="FF00FF"/>
              </a:highlight>
              <a:latin typeface="Arial" panose="020B0604020202020204" pitchFamily="34" charset="0"/>
              <a:cs typeface="Arial" panose="020B0604020202020204" pitchFamily="34" charset="0"/>
            </a:endParaRPr>
          </a:p>
          <a:p>
            <a:endParaRPr lang="en-GB" sz="1350" b="1" dirty="0">
              <a:solidFill>
                <a:schemeClr val="bg1"/>
              </a:solidFill>
              <a:latin typeface="Arial" panose="020B0604020202020204" pitchFamily="34" charset="0"/>
              <a:cs typeface="Arial" panose="020B0604020202020204" pitchFamily="34" charset="0"/>
            </a:endParaRPr>
          </a:p>
          <a:p>
            <a:r>
              <a:rPr lang="en-GB" sz="900" dirty="0">
                <a:solidFill>
                  <a:schemeClr val="bg1"/>
                </a:solidFill>
                <a:latin typeface="Arial" panose="020B0604020202020204" pitchFamily="34" charset="0"/>
                <a:cs typeface="Arial" panose="020B0604020202020204" pitchFamily="34" charset="0"/>
              </a:rPr>
              <a:t>Ecorys, April 2024</a:t>
            </a:r>
          </a:p>
          <a:p>
            <a:endParaRPr lang="en-GB" sz="1350" dirty="0"/>
          </a:p>
        </p:txBody>
      </p:sp>
      <p:cxnSp>
        <p:nvCxnSpPr>
          <p:cNvPr id="22" name="Straight Connector 21">
            <a:extLst>
              <a:ext uri="{FF2B5EF4-FFF2-40B4-BE49-F238E27FC236}">
                <a16:creationId xmlns:a16="http://schemas.microsoft.com/office/drawing/2014/main" id="{44E07B5A-CC15-4EB7-A3EF-DD2592A64B21}"/>
              </a:ext>
              <a:ext uri="{C183D7F6-B498-43B3-948B-1728B52AA6E4}">
                <adec:decorative xmlns:adec="http://schemas.microsoft.com/office/drawing/2017/decorative" val="1"/>
              </a:ext>
            </a:extLst>
          </p:cNvPr>
          <p:cNvCxnSpPr>
            <a:cxnSpLocks/>
          </p:cNvCxnSpPr>
          <p:nvPr/>
        </p:nvCxnSpPr>
        <p:spPr>
          <a:xfrm>
            <a:off x="1" y="573528"/>
            <a:ext cx="37247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632CC6-E619-46D8-A62B-C82C6C22DA3F}"/>
              </a:ext>
              <a:ext uri="{C183D7F6-B498-43B3-948B-1728B52AA6E4}">
                <adec:decorative xmlns:adec="http://schemas.microsoft.com/office/drawing/2017/decorative" val="1"/>
              </a:ext>
            </a:extLst>
          </p:cNvPr>
          <p:cNvCxnSpPr>
            <a:cxnSpLocks/>
          </p:cNvCxnSpPr>
          <p:nvPr/>
        </p:nvCxnSpPr>
        <p:spPr>
          <a:xfrm>
            <a:off x="0" y="3597864"/>
            <a:ext cx="37184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1856509" y="86657"/>
            <a:ext cx="7287491" cy="504056"/>
          </a:xfrm>
        </p:spPr>
        <p:txBody>
          <a:bodyPr>
            <a:normAutofit fontScale="90000"/>
          </a:bodyPr>
          <a:lstStyle/>
          <a:p>
            <a:r>
              <a:rPr lang="en-GB" dirty="0"/>
              <a:t>Financial resilience journeys: </a:t>
            </a:r>
            <a:br>
              <a:rPr lang="en-GB" dirty="0"/>
            </a:br>
            <a:r>
              <a:rPr lang="en-GB" dirty="0"/>
              <a:t>Absorbing, adapting, transforming?</a:t>
            </a:r>
          </a:p>
        </p:txBody>
      </p:sp>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165820" y="1157948"/>
            <a:ext cx="8812360" cy="3681841"/>
          </a:xfrm>
        </p:spPr>
        <p:txBody>
          <a:bodyPr>
            <a:noAutofit/>
          </a:bodyPr>
          <a:lstStyle/>
          <a:p>
            <a:r>
              <a:rPr lang="it-IT" sz="1050" b="0" i="0" u="none" strike="noStrike" baseline="0" dirty="0">
                <a:solidFill>
                  <a:srgbClr val="000000"/>
                </a:solidFill>
              </a:rPr>
              <a:t>Bene et al (2012, 2016) frame</a:t>
            </a:r>
            <a:r>
              <a:rPr lang="en-GB" sz="1050" b="0" i="0" u="none" strike="noStrike" baseline="0" dirty="0">
                <a:solidFill>
                  <a:srgbClr val="000000"/>
                </a:solidFill>
              </a:rPr>
              <a:t> resilience </a:t>
            </a:r>
            <a:r>
              <a:rPr lang="it-IT" sz="1050" b="0" i="0" u="none" strike="noStrike" baseline="0" dirty="0">
                <a:solidFill>
                  <a:srgbClr val="000000"/>
                </a:solidFill>
              </a:rPr>
              <a:t>in terms of an ‘ability’ to </a:t>
            </a:r>
            <a:r>
              <a:rPr lang="it-IT" sz="1050" b="1" i="0" u="none" strike="noStrike" baseline="0" dirty="0">
                <a:solidFill>
                  <a:srgbClr val="000000"/>
                </a:solidFill>
              </a:rPr>
              <a:t>absorb, adapt or transform</a:t>
            </a:r>
            <a:r>
              <a:rPr lang="it-IT" sz="1050" b="0" i="0" u="none" strike="noStrike" baseline="0" dirty="0">
                <a:solidFill>
                  <a:srgbClr val="000000"/>
                </a:solidFill>
              </a:rPr>
              <a:t>:</a:t>
            </a:r>
          </a:p>
          <a:p>
            <a:pPr marL="311400" lvl="1" indent="0">
              <a:buNone/>
            </a:pPr>
            <a:endParaRPr lang="en-GB" sz="1050" dirty="0"/>
          </a:p>
          <a:p>
            <a:pPr marL="311400" lvl="1" indent="0">
              <a:buNone/>
            </a:pPr>
            <a:endParaRPr lang="en-GB" sz="1050" dirty="0"/>
          </a:p>
          <a:p>
            <a:pPr marL="311400" lvl="1" indent="0">
              <a:buNone/>
            </a:pPr>
            <a:endParaRPr lang="en-GB" sz="1050" dirty="0"/>
          </a:p>
          <a:p>
            <a:pPr marL="311400" lvl="1" indent="0">
              <a:buNone/>
            </a:pPr>
            <a:endParaRPr lang="en-GB" sz="1050" dirty="0"/>
          </a:p>
          <a:p>
            <a:pPr marL="311400" lvl="1" indent="0">
              <a:buNone/>
            </a:pPr>
            <a:endParaRPr lang="en-GB" sz="1050" dirty="0"/>
          </a:p>
          <a:p>
            <a:pPr marL="311400" lvl="1" indent="0">
              <a:buNone/>
            </a:pPr>
            <a:endParaRPr lang="en-GB" sz="1050" dirty="0"/>
          </a:p>
          <a:p>
            <a:endParaRPr lang="en-GB" sz="1050" dirty="0"/>
          </a:p>
          <a:p>
            <a:endParaRPr lang="en-GB" sz="1050" dirty="0"/>
          </a:p>
          <a:p>
            <a:endParaRPr lang="en-GB" sz="1050" dirty="0"/>
          </a:p>
          <a:p>
            <a:pPr marL="0" indent="0">
              <a:buNone/>
            </a:pPr>
            <a:endParaRPr lang="en-GB" sz="1050" dirty="0"/>
          </a:p>
          <a:p>
            <a:endParaRPr lang="en-GB" sz="1050" dirty="0"/>
          </a:p>
          <a:p>
            <a:endParaRPr lang="en-GB" sz="1050" dirty="0"/>
          </a:p>
          <a:p>
            <a:r>
              <a:rPr lang="en-GB" sz="1050" dirty="0"/>
              <a:t>All of the case study VCSEs demonstrated these capacities to varying degrees; most had experienced some form of financial shock and had been able to respond. However, the evidence suggests that whilst VCSEs can absorb, adapt and transform, there are factors within and beyond their control which inhibit their ability to do so.</a:t>
            </a:r>
          </a:p>
          <a:p>
            <a:endParaRPr lang="en-GB" sz="1050" dirty="0"/>
          </a:p>
          <a:p>
            <a:endParaRPr lang="en-GB" sz="1050" dirty="0"/>
          </a:p>
        </p:txBody>
      </p:sp>
      <p:sp>
        <p:nvSpPr>
          <p:cNvPr id="3" name="TextBox 2">
            <a:extLst>
              <a:ext uri="{FF2B5EF4-FFF2-40B4-BE49-F238E27FC236}">
                <a16:creationId xmlns:a16="http://schemas.microsoft.com/office/drawing/2014/main" id="{8A36292D-AC2A-4A05-BDBE-0C879C67F368}"/>
              </a:ext>
            </a:extLst>
          </p:cNvPr>
          <p:cNvSpPr txBox="1"/>
          <p:nvPr/>
        </p:nvSpPr>
        <p:spPr>
          <a:xfrm>
            <a:off x="135774" y="647170"/>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Whether organisations are able to survive within this insecure environment depends on their capacity and ability to adapt, absorb or transform. This varied across case study VCSEs.</a:t>
            </a:r>
          </a:p>
        </p:txBody>
      </p:sp>
      <p:grpSp>
        <p:nvGrpSpPr>
          <p:cNvPr id="19" name="Group 18">
            <a:extLst>
              <a:ext uri="{FF2B5EF4-FFF2-40B4-BE49-F238E27FC236}">
                <a16:creationId xmlns:a16="http://schemas.microsoft.com/office/drawing/2014/main" id="{0F469FAD-5FD1-5C1B-7D49-5C64D8B4653A}"/>
              </a:ext>
              <a:ext uri="{C183D7F6-B498-43B3-948B-1728B52AA6E4}">
                <adec:decorative xmlns:adec="http://schemas.microsoft.com/office/drawing/2017/decorative" val="1"/>
              </a:ext>
            </a:extLst>
          </p:cNvPr>
          <p:cNvGrpSpPr/>
          <p:nvPr/>
        </p:nvGrpSpPr>
        <p:grpSpPr>
          <a:xfrm>
            <a:off x="1524000" y="1376226"/>
            <a:ext cx="6096000" cy="2824552"/>
            <a:chOff x="1524000" y="1597890"/>
            <a:chExt cx="6096000" cy="2824552"/>
          </a:xfrm>
        </p:grpSpPr>
        <p:graphicFrame>
          <p:nvGraphicFramePr>
            <p:cNvPr id="4" name="Diagram 3">
              <a:extLst>
                <a:ext uri="{FF2B5EF4-FFF2-40B4-BE49-F238E27FC236}">
                  <a16:creationId xmlns:a16="http://schemas.microsoft.com/office/drawing/2014/main" id="{9FD3EEA9-B421-9FF8-A046-1F6C6540A099}"/>
                </a:ext>
              </a:extLst>
            </p:cNvPr>
            <p:cNvGraphicFramePr/>
            <p:nvPr>
              <p:extLst>
                <p:ext uri="{D42A27DB-BD31-4B8C-83A1-F6EECF244321}">
                  <p14:modId xmlns:p14="http://schemas.microsoft.com/office/powerpoint/2010/main" val="28470609"/>
                </p:ext>
              </p:extLst>
            </p:nvPr>
          </p:nvGraphicFramePr>
          <p:xfrm>
            <a:off x="1524000" y="1597890"/>
            <a:ext cx="6096000" cy="282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Settings with solid fill">
              <a:extLst>
                <a:ext uri="{FF2B5EF4-FFF2-40B4-BE49-F238E27FC236}">
                  <a16:creationId xmlns:a16="http://schemas.microsoft.com/office/drawing/2014/main" id="{A4F217B3-EE61-66A1-50FC-D46B46C19A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2581" y="1694870"/>
              <a:ext cx="618838" cy="586514"/>
            </a:xfrm>
            <a:prstGeom prst="rect">
              <a:avLst/>
            </a:prstGeom>
          </p:spPr>
        </p:pic>
        <p:pic>
          <p:nvPicPr>
            <p:cNvPr id="9" name="Graphic 8" descr="Ripple with solid fill">
              <a:extLst>
                <a:ext uri="{FF2B5EF4-FFF2-40B4-BE49-F238E27FC236}">
                  <a16:creationId xmlns:a16="http://schemas.microsoft.com/office/drawing/2014/main" id="{1FD0E630-AF7A-802B-0E88-1F98FB6DD5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98254" y="1743358"/>
              <a:ext cx="618838" cy="477629"/>
            </a:xfrm>
            <a:prstGeom prst="rect">
              <a:avLst/>
            </a:prstGeom>
          </p:spPr>
        </p:pic>
        <p:pic>
          <p:nvPicPr>
            <p:cNvPr id="11" name="Graphic 10" descr="New with solid fill">
              <a:extLst>
                <a:ext uri="{FF2B5EF4-FFF2-40B4-BE49-F238E27FC236}">
                  <a16:creationId xmlns:a16="http://schemas.microsoft.com/office/drawing/2014/main" id="{47AEE2EA-4874-B2A8-3309-29EAE9695E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26908" y="1669110"/>
              <a:ext cx="618837" cy="586514"/>
            </a:xfrm>
            <a:prstGeom prst="rect">
              <a:avLst/>
            </a:prstGeom>
          </p:spPr>
        </p:pic>
      </p:grpSp>
      <p:sp>
        <p:nvSpPr>
          <p:cNvPr id="13" name="TextBox 12">
            <a:extLst>
              <a:ext uri="{FF2B5EF4-FFF2-40B4-BE49-F238E27FC236}">
                <a16:creationId xmlns:a16="http://schemas.microsoft.com/office/drawing/2014/main" id="{B962077F-439B-4C8A-1268-36F9862831BF}"/>
              </a:ext>
            </a:extLst>
          </p:cNvPr>
          <p:cNvSpPr txBox="1"/>
          <p:nvPr/>
        </p:nvSpPr>
        <p:spPr>
          <a:xfrm>
            <a:off x="4114799" y="2691728"/>
            <a:ext cx="91440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Resilience</a:t>
            </a:r>
          </a:p>
        </p:txBody>
      </p:sp>
      <p:sp>
        <p:nvSpPr>
          <p:cNvPr id="20" name="TextBox 19">
            <a:extLst>
              <a:ext uri="{FF2B5EF4-FFF2-40B4-BE49-F238E27FC236}">
                <a16:creationId xmlns:a16="http://schemas.microsoft.com/office/drawing/2014/main" id="{73D57019-A47B-B987-F5AE-DC038FB8A23A}"/>
              </a:ext>
            </a:extLst>
          </p:cNvPr>
          <p:cNvSpPr txBox="1"/>
          <p:nvPr/>
        </p:nvSpPr>
        <p:spPr>
          <a:xfrm>
            <a:off x="5738117" y="4161193"/>
            <a:ext cx="1930401" cy="184666"/>
          </a:xfrm>
          <a:prstGeom prst="rect">
            <a:avLst/>
          </a:prstGeom>
          <a:noFill/>
        </p:spPr>
        <p:txBody>
          <a:bodyPr wrap="square" rtlCol="0">
            <a:spAutoFit/>
          </a:bodyPr>
          <a:lstStyle/>
          <a:p>
            <a:pPr algn="r"/>
            <a:r>
              <a:rPr lang="en-GB" sz="600" dirty="0">
                <a:latin typeface="Arial" panose="020B0604020202020204" pitchFamily="34" charset="0"/>
                <a:cs typeface="Arial" panose="020B0604020202020204" pitchFamily="34" charset="0"/>
              </a:rPr>
              <a:t>Adapted from Bene et al (2014)</a:t>
            </a:r>
          </a:p>
        </p:txBody>
      </p:sp>
      <p:sp>
        <p:nvSpPr>
          <p:cNvPr id="6" name="Content Placeholder 5">
            <a:extLst>
              <a:ext uri="{FF2B5EF4-FFF2-40B4-BE49-F238E27FC236}">
                <a16:creationId xmlns:a16="http://schemas.microsoft.com/office/drawing/2014/main" id="{8715D76B-5F06-36DB-0EED-574FEE00ACEC}"/>
              </a:ext>
            </a:extLst>
          </p:cNvPr>
          <p:cNvSpPr txBox="1">
            <a:spLocks/>
          </p:cNvSpPr>
          <p:nvPr/>
        </p:nvSpPr>
        <p:spPr>
          <a:xfrm>
            <a:off x="0" y="4839789"/>
            <a:ext cx="9130580" cy="2923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050" b="1" dirty="0">
                <a:solidFill>
                  <a:srgbClr val="A24090"/>
                </a:solidFill>
              </a:rPr>
              <a:t>Detailed discussion of selected case study VCSE journeys are included in the next 6 slides – </a:t>
            </a:r>
            <a:r>
              <a:rPr lang="en-GB" sz="1050" b="1" dirty="0">
                <a:solidFill>
                  <a:srgbClr val="A24090"/>
                </a:solidFill>
                <a:hlinkClick r:id="rId14" action="ppaction://hlinksldjump"/>
              </a:rPr>
              <a:t>click here</a:t>
            </a:r>
            <a:r>
              <a:rPr lang="en-GB" sz="1050" b="1" dirty="0">
                <a:solidFill>
                  <a:srgbClr val="A24090"/>
                </a:solidFill>
              </a:rPr>
              <a:t> to skip to the summarised findings.</a:t>
            </a:r>
            <a:endParaRPr lang="en-GB" sz="1050" dirty="0">
              <a:solidFill>
                <a:srgbClr val="A24090"/>
              </a:solidFill>
            </a:endParaRPr>
          </a:p>
          <a:p>
            <a:endParaRPr lang="en-GB" sz="1050" dirty="0">
              <a:highlight>
                <a:srgbClr val="00FF00"/>
              </a:highlight>
            </a:endParaRPr>
          </a:p>
          <a:p>
            <a:pPr marL="0" indent="0">
              <a:buNone/>
            </a:pPr>
            <a:endParaRPr lang="en-GB" sz="1050" dirty="0"/>
          </a:p>
        </p:txBody>
      </p:sp>
    </p:spTree>
    <p:extLst>
      <p:ext uri="{BB962C8B-B14F-4D97-AF65-F5344CB8AC3E}">
        <p14:creationId xmlns:p14="http://schemas.microsoft.com/office/powerpoint/2010/main" val="1269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4878B-ED25-F476-7D19-C582CD3E5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D2D16-DCC5-1904-0561-876778C1F5D8}"/>
              </a:ext>
            </a:extLst>
          </p:cNvPr>
          <p:cNvSpPr>
            <a:spLocks noGrp="1"/>
          </p:cNvSpPr>
          <p:nvPr>
            <p:ph type="title"/>
          </p:nvPr>
        </p:nvSpPr>
        <p:spPr>
          <a:xfrm>
            <a:off x="1856509" y="86657"/>
            <a:ext cx="7287491" cy="504056"/>
          </a:xfrm>
        </p:spPr>
        <p:txBody>
          <a:bodyPr>
            <a:normAutofit/>
          </a:bodyPr>
          <a:lstStyle/>
          <a:p>
            <a:r>
              <a:rPr lang="en-GB" dirty="0">
                <a:solidFill>
                  <a:srgbClr val="A24090"/>
                </a:solidFill>
              </a:rPr>
              <a:t>Financial resilience journeys: Absorbing</a:t>
            </a:r>
            <a:r>
              <a:rPr lang="en-GB" b="0" baseline="30000" dirty="0">
                <a:solidFill>
                  <a:srgbClr val="A24090"/>
                </a:solidFill>
              </a:rPr>
              <a:t>3</a:t>
            </a:r>
          </a:p>
        </p:txBody>
      </p:sp>
      <p:sp>
        <p:nvSpPr>
          <p:cNvPr id="5" name="Content Placeholder 5">
            <a:extLst>
              <a:ext uri="{FF2B5EF4-FFF2-40B4-BE49-F238E27FC236}">
                <a16:creationId xmlns:a16="http://schemas.microsoft.com/office/drawing/2014/main" id="{AAEB4CAB-E3CD-F001-F6E0-8F07ED6CD011}"/>
              </a:ext>
            </a:extLst>
          </p:cNvPr>
          <p:cNvSpPr>
            <a:spLocks noGrp="1"/>
          </p:cNvSpPr>
          <p:nvPr>
            <p:ph sz="half" idx="1"/>
          </p:nvPr>
        </p:nvSpPr>
        <p:spPr>
          <a:xfrm>
            <a:off x="102411" y="1178859"/>
            <a:ext cx="8978180" cy="3416319"/>
          </a:xfrm>
        </p:spPr>
        <p:txBody>
          <a:bodyPr>
            <a:noAutofit/>
          </a:bodyPr>
          <a:lstStyle/>
          <a:p>
            <a:r>
              <a:rPr lang="en-GB" sz="1050" dirty="0"/>
              <a:t>Absorbing financial shocks to survive a crisis was a strong theme amongst the case study VCSEs. Examples included:</a:t>
            </a:r>
          </a:p>
          <a:p>
            <a:pPr lvl="1"/>
            <a:r>
              <a:rPr lang="en-GB" sz="1050" b="1" dirty="0"/>
              <a:t>Using reserves</a:t>
            </a:r>
            <a:r>
              <a:rPr lang="en-GB" sz="1050" dirty="0"/>
              <a:t> during times of delays to grants/funding, or to pay for unexpected costs.</a:t>
            </a:r>
          </a:p>
          <a:p>
            <a:pPr lvl="1"/>
            <a:r>
              <a:rPr lang="en-GB" sz="1050" b="1" dirty="0"/>
              <a:t>Stripping back </a:t>
            </a:r>
            <a:r>
              <a:rPr lang="en-GB" sz="1050" dirty="0"/>
              <a:t>to reduce costs by giving up buildings (that were rented), restructuring/letting staff go, or ‘bootlegging’ to get things for free.</a:t>
            </a:r>
          </a:p>
          <a:p>
            <a:pPr lvl="1"/>
            <a:r>
              <a:rPr lang="en-GB" sz="1050" dirty="0"/>
              <a:t>Taking on </a:t>
            </a:r>
            <a:r>
              <a:rPr lang="en-GB" sz="1050" b="1" dirty="0"/>
              <a:t>social investment </a:t>
            </a:r>
            <a:r>
              <a:rPr lang="en-GB" sz="1050" dirty="0"/>
              <a:t>to pay for costs they would otherwise not be able to fund (such as building repairs, due to grants being restricted and not having enough in reserves to pay for capital works upfront).</a:t>
            </a:r>
          </a:p>
          <a:p>
            <a:pPr lvl="1"/>
            <a:r>
              <a:rPr lang="en-GB" sz="1050" b="1" dirty="0"/>
              <a:t>Passing on the cost of increased outgoings to customers </a:t>
            </a:r>
            <a:r>
              <a:rPr lang="en-GB" sz="1050" dirty="0"/>
              <a:t>by increasing the price for services (such as activities or goods for sale).</a:t>
            </a:r>
          </a:p>
          <a:p>
            <a:pPr lvl="1"/>
            <a:r>
              <a:rPr lang="en-GB" sz="1050" dirty="0"/>
              <a:t>Whilst the pandemic represented an ‘external shock’ to the VCSE sector and wider economy, VCSEs commonly reported that this was mitigated by the </a:t>
            </a:r>
            <a:r>
              <a:rPr lang="en-GB" sz="1050" b="1" dirty="0"/>
              <a:t>increased availability of ‘Covid-relief’ type funds, </a:t>
            </a:r>
            <a:r>
              <a:rPr lang="en-GB" sz="1050" dirty="0"/>
              <a:t>which helped them to absorb the financial shock associated with restrictions to activities, increased need for services, staff illness, and reduced revenue.</a:t>
            </a:r>
          </a:p>
          <a:p>
            <a:r>
              <a:rPr lang="en-GB" sz="1050" dirty="0"/>
              <a:t>Social lenders believed that the personal tenacity of VCSE leaders to sustain operations was a unique quality of the VCSE sector. They saw VCSEs as being more likely to ‘absorb’ shocks than the business sector due to VCSE leaders’ personal determination to keep an organisation running to continue delivering social impact. Social lenders believed business leaders in the for-profit sector may be more likely to enact a ‘go under’ response when profitability is threatened.</a:t>
            </a:r>
          </a:p>
          <a:p>
            <a:r>
              <a:rPr lang="en-GB" sz="1050" dirty="0"/>
              <a:t>VCSEs had mixed views on the extent to which their ability to ‘absorb’ financial shocks represented financial resilience; whilst for some VCSEs, absorbative capacity meant they were ‘resilient enough’, others expressed a desire for more adaptive or transformative capacity. </a:t>
            </a:r>
          </a:p>
          <a:p>
            <a:pPr lvl="1"/>
            <a:r>
              <a:rPr lang="en-GB" sz="1050" dirty="0"/>
              <a:t>For example, a VCSE who </a:t>
            </a:r>
            <a:r>
              <a:rPr lang="en-GB" sz="1050" b="1" dirty="0"/>
              <a:t>bolstered their reduced income from commercial trading during the pandemic with more grant funding </a:t>
            </a:r>
            <a:r>
              <a:rPr lang="en-GB" sz="1050" dirty="0"/>
              <a:t>said it didn’t help build financial resilience because it couldn’t be put into reserves, which they saw as essential for financial resilience. </a:t>
            </a:r>
          </a:p>
          <a:p>
            <a:pPr lvl="1"/>
            <a:r>
              <a:rPr lang="en-GB" sz="1050" dirty="0"/>
              <a:t>This echoes Bene et </a:t>
            </a:r>
            <a:r>
              <a:rPr lang="en-GB" sz="1050" dirty="0" err="1"/>
              <a:t>al’s</a:t>
            </a:r>
            <a:r>
              <a:rPr lang="en-GB" sz="1050" dirty="0"/>
              <a:t> conceptualisation of resilience as the ability to adapt or transform.</a:t>
            </a:r>
          </a:p>
          <a:p>
            <a:pPr marL="0" indent="0" algn="ctr">
              <a:buNone/>
            </a:pPr>
            <a:r>
              <a:rPr lang="en-GB" sz="1050" dirty="0">
                <a:solidFill>
                  <a:srgbClr val="A24090"/>
                </a:solidFill>
              </a:rPr>
              <a:t>The next slide visually depicts an example case study VCSE journey in absorbing shocks. [Note: the Y-axis scaling varies across the charts]</a:t>
            </a:r>
          </a:p>
        </p:txBody>
      </p:sp>
      <p:sp>
        <p:nvSpPr>
          <p:cNvPr id="6" name="TextBox 5">
            <a:extLst>
              <a:ext uri="{FF2B5EF4-FFF2-40B4-BE49-F238E27FC236}">
                <a16:creationId xmlns:a16="http://schemas.microsoft.com/office/drawing/2014/main" id="{94F267F5-0A0E-1829-C52F-C3C644DBB4E7}"/>
              </a:ext>
            </a:extLst>
          </p:cNvPr>
          <p:cNvSpPr txBox="1"/>
          <p:nvPr/>
        </p:nvSpPr>
        <p:spPr>
          <a:xfrm>
            <a:off x="165820" y="668081"/>
            <a:ext cx="8872451" cy="510778"/>
          </a:xfrm>
          <a:prstGeom prst="roundRect">
            <a:avLst/>
          </a:prstGeom>
          <a:solidFill>
            <a:srgbClr val="A24090"/>
          </a:solidFill>
          <a:ln>
            <a:solidFill>
              <a:srgbClr val="A2409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Several VCSE case studies demonstrated the capacity to </a:t>
            </a:r>
            <a:r>
              <a:rPr lang="en-GB" sz="1200" b="1" dirty="0">
                <a:latin typeface="Arial" panose="020B0604020202020204" pitchFamily="34" charset="0"/>
                <a:cs typeface="Arial" panose="020B0604020202020204" pitchFamily="34" charset="0"/>
              </a:rPr>
              <a:t>absorb</a:t>
            </a:r>
            <a:r>
              <a:rPr lang="en-GB" sz="1200" dirty="0">
                <a:latin typeface="Arial" panose="020B0604020202020204" pitchFamily="34" charset="0"/>
                <a:cs typeface="Arial" panose="020B0604020202020204" pitchFamily="34" charset="0"/>
              </a:rPr>
              <a:t> financial shocks by using reserves, stripping back outgoings, or taking on funds to cover outgoings or shortfalls in income.</a:t>
            </a:r>
          </a:p>
        </p:txBody>
      </p:sp>
      <p:sp>
        <p:nvSpPr>
          <p:cNvPr id="3" name="TextBox 2">
            <a:extLst>
              <a:ext uri="{FF2B5EF4-FFF2-40B4-BE49-F238E27FC236}">
                <a16:creationId xmlns:a16="http://schemas.microsoft.com/office/drawing/2014/main" id="{2EB09CBE-776A-284B-BA46-01DCBF59F7FD}"/>
              </a:ext>
              <a:ext uri="{C183D7F6-B498-43B3-948B-1728B52AA6E4}">
                <adec:decorative xmlns:adec="http://schemas.microsoft.com/office/drawing/2017/decorative" val="1"/>
              </a:ext>
            </a:extLst>
          </p:cNvPr>
          <p:cNvSpPr txBox="1"/>
          <p:nvPr/>
        </p:nvSpPr>
        <p:spPr>
          <a:xfrm>
            <a:off x="-316523" y="590713"/>
            <a:ext cx="184731" cy="369332"/>
          </a:xfrm>
          <a:prstGeom prst="rect">
            <a:avLst/>
          </a:prstGeom>
          <a:noFill/>
        </p:spPr>
        <p:txBody>
          <a:bodyPr wrap="none" rtlCol="0">
            <a:spAutoFit/>
          </a:bodyPr>
          <a:lstStyle/>
          <a:p>
            <a:endParaRPr lang="en-GB" dirty="0"/>
          </a:p>
        </p:txBody>
      </p:sp>
      <p:sp>
        <p:nvSpPr>
          <p:cNvPr id="7" name="TextBox 6">
            <a:extLst>
              <a:ext uri="{FF2B5EF4-FFF2-40B4-BE49-F238E27FC236}">
                <a16:creationId xmlns:a16="http://schemas.microsoft.com/office/drawing/2014/main" id="{D1700C6D-CA11-BB7F-DB37-F54C20826D4F}"/>
              </a:ext>
            </a:extLst>
          </p:cNvPr>
          <p:cNvSpPr txBox="1"/>
          <p:nvPr/>
        </p:nvSpPr>
        <p:spPr>
          <a:xfrm>
            <a:off x="0" y="4902954"/>
            <a:ext cx="8734340" cy="307777"/>
          </a:xfrm>
          <a:prstGeom prst="rect">
            <a:avLst/>
          </a:prstGeom>
          <a:noFill/>
        </p:spPr>
        <p:txBody>
          <a:bodyPr wrap="square" rtlCol="0">
            <a:spAutoFit/>
          </a:bodyPr>
          <a:lstStyle/>
          <a:p>
            <a:pPr marL="0" indent="0">
              <a:buNone/>
            </a:pPr>
            <a:r>
              <a:rPr lang="en-GB" sz="700" baseline="30000" dirty="0">
                <a:latin typeface="Arial" panose="020B0604020202020204" pitchFamily="34" charset="0"/>
                <a:cs typeface="Arial" panose="020B0604020202020204" pitchFamily="34" charset="0"/>
              </a:rPr>
              <a:t>3</a:t>
            </a:r>
            <a:r>
              <a:rPr lang="en-GB" sz="700" dirty="0">
                <a:latin typeface="Arial" panose="020B0604020202020204" pitchFamily="34" charset="0"/>
                <a:cs typeface="Arial" panose="020B0604020202020204" pitchFamily="34" charset="0"/>
              </a:rPr>
              <a:t>This slide presents examples of VCSE actions which we have interpreted as ‘absorption’ coping techniques, where after absorbing the shock the VCSE returns to the pre-shock state. However, we recognise that the ability to absorb, adapt or transform is a spectrum, and VCSEs have different levels of ability to choose different absorb, adapt, transform response options.</a:t>
            </a:r>
            <a:endParaRPr lang="en-GB" sz="700" dirty="0">
              <a:solidFill>
                <a:srgbClr val="2835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3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C742D-F72E-1159-2021-C81EAF501356}"/>
            </a:ext>
          </a:extLst>
        </p:cNvPr>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6F53D987-D209-0B3B-F523-EF82BAEA2E8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281191619"/>
              </p:ext>
            </p:extLst>
          </p:nvPr>
        </p:nvGraphicFramePr>
        <p:xfrm>
          <a:off x="1659514" y="1260379"/>
          <a:ext cx="5574043" cy="3707287"/>
        </p:xfrm>
        <a:graphic>
          <a:graphicData uri="http://schemas.openxmlformats.org/drawingml/2006/chart">
            <c:chart xmlns:c="http://schemas.openxmlformats.org/drawingml/2006/chart" xmlns:r="http://schemas.openxmlformats.org/officeDocument/2006/relationships" r:id="rId3"/>
          </a:graphicData>
        </a:graphic>
      </p:graphicFrame>
      <p:sp>
        <p:nvSpPr>
          <p:cNvPr id="4" name="Callout: Bent Line 3">
            <a:extLst>
              <a:ext uri="{FF2B5EF4-FFF2-40B4-BE49-F238E27FC236}">
                <a16:creationId xmlns:a16="http://schemas.microsoft.com/office/drawing/2014/main" id="{8EDEAE69-5A71-988E-4805-72C2A385F551}"/>
              </a:ext>
            </a:extLst>
          </p:cNvPr>
          <p:cNvSpPr/>
          <p:nvPr/>
        </p:nvSpPr>
        <p:spPr>
          <a:xfrm>
            <a:off x="3315811" y="636410"/>
            <a:ext cx="1256189" cy="544458"/>
          </a:xfrm>
          <a:prstGeom prst="borderCallout2">
            <a:avLst>
              <a:gd name="adj1" fmla="val 99414"/>
              <a:gd name="adj2" fmla="val 61578"/>
              <a:gd name="adj3" fmla="val 153776"/>
              <a:gd name="adj4" fmla="val 95552"/>
              <a:gd name="adj5" fmla="val 168677"/>
              <a:gd name="adj6" fmla="val 15191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Spike in income due to receiving Covid-relief grant funding.</a:t>
            </a:r>
          </a:p>
        </p:txBody>
      </p:sp>
      <p:sp>
        <p:nvSpPr>
          <p:cNvPr id="6" name="Callout: Bent Line 5">
            <a:extLst>
              <a:ext uri="{FF2B5EF4-FFF2-40B4-BE49-F238E27FC236}">
                <a16:creationId xmlns:a16="http://schemas.microsoft.com/office/drawing/2014/main" id="{699B7447-9071-05FC-B42B-2CBD7CF4F11C}"/>
              </a:ext>
            </a:extLst>
          </p:cNvPr>
          <p:cNvSpPr/>
          <p:nvPr/>
        </p:nvSpPr>
        <p:spPr>
          <a:xfrm>
            <a:off x="6036602" y="636408"/>
            <a:ext cx="1614776" cy="544459"/>
          </a:xfrm>
          <a:prstGeom prst="borderCallout2">
            <a:avLst>
              <a:gd name="adj1" fmla="val 100929"/>
              <a:gd name="adj2" fmla="val 31824"/>
              <a:gd name="adj3" fmla="val 181510"/>
              <a:gd name="adj4" fmla="val 19036"/>
              <a:gd name="adj5" fmla="val 371624"/>
              <a:gd name="adj6" fmla="val -131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Income then decreased by more than 25%, to ‘normal’ levels, representing a ‘funding risk’.</a:t>
            </a:r>
          </a:p>
        </p:txBody>
      </p:sp>
      <p:sp>
        <p:nvSpPr>
          <p:cNvPr id="7" name="Callout: Bent Line 6">
            <a:extLst>
              <a:ext uri="{FF2B5EF4-FFF2-40B4-BE49-F238E27FC236}">
                <a16:creationId xmlns:a16="http://schemas.microsoft.com/office/drawing/2014/main" id="{D2B7CCE9-41EC-5D30-2CA4-80294EFAF900}"/>
              </a:ext>
            </a:extLst>
          </p:cNvPr>
          <p:cNvSpPr/>
          <p:nvPr/>
        </p:nvSpPr>
        <p:spPr>
          <a:xfrm>
            <a:off x="7300800" y="1240357"/>
            <a:ext cx="1690412" cy="1680031"/>
          </a:xfrm>
          <a:prstGeom prst="borderCallout2">
            <a:avLst>
              <a:gd name="adj1" fmla="val 14967"/>
              <a:gd name="adj2" fmla="val 555"/>
              <a:gd name="adj3" fmla="val 47125"/>
              <a:gd name="adj4" fmla="val -54250"/>
              <a:gd name="adj5" fmla="val 119249"/>
              <a:gd name="adj6" fmla="val -8117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Due to having more funds in reserves from the Covid relief funding, the VCSE were deemed ineligible for some of the grants they usually apply for. Several grants also came to an end at the same time. They absorbed this shock by using their reserves to deliver their programmes (resulting in a &lt;-25% decrease in net assets / a ‘financial risk’).</a:t>
            </a:r>
          </a:p>
        </p:txBody>
      </p:sp>
      <p:sp>
        <p:nvSpPr>
          <p:cNvPr id="8" name="Callout: Bent Line 7">
            <a:extLst>
              <a:ext uri="{FF2B5EF4-FFF2-40B4-BE49-F238E27FC236}">
                <a16:creationId xmlns:a16="http://schemas.microsoft.com/office/drawing/2014/main" id="{11FC9B2F-A156-22AF-ADF5-01197C9FB9AB}"/>
              </a:ext>
            </a:extLst>
          </p:cNvPr>
          <p:cNvSpPr/>
          <p:nvPr/>
        </p:nvSpPr>
        <p:spPr>
          <a:xfrm>
            <a:off x="7300800" y="3209105"/>
            <a:ext cx="1690412" cy="1167551"/>
          </a:xfrm>
          <a:prstGeom prst="borderCallout2">
            <a:avLst>
              <a:gd name="adj1" fmla="val 19866"/>
              <a:gd name="adj2" fmla="val -412"/>
              <a:gd name="adj3" fmla="val 27192"/>
              <a:gd name="adj4" fmla="val -16565"/>
              <a:gd name="adj5" fmla="val 27447"/>
              <a:gd name="adj6" fmla="val -5243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The VCSE then adapted further by reducing their staff numbers, when they were unsure if they would receive more grant funding.</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They received a successful grant application ‘just in time’ as they were ‘looking over the cliff edge’.</a:t>
            </a:r>
          </a:p>
        </p:txBody>
      </p:sp>
      <p:sp>
        <p:nvSpPr>
          <p:cNvPr id="9" name="Callout: Bent Line 8">
            <a:extLst>
              <a:ext uri="{FF2B5EF4-FFF2-40B4-BE49-F238E27FC236}">
                <a16:creationId xmlns:a16="http://schemas.microsoft.com/office/drawing/2014/main" id="{D6E0B36E-F59C-E2A4-E6C1-3FE39986ABD6}"/>
              </a:ext>
            </a:extLst>
          </p:cNvPr>
          <p:cNvSpPr/>
          <p:nvPr/>
        </p:nvSpPr>
        <p:spPr>
          <a:xfrm>
            <a:off x="1659514" y="636410"/>
            <a:ext cx="1614776" cy="544458"/>
          </a:xfrm>
          <a:prstGeom prst="borderCallout2">
            <a:avLst>
              <a:gd name="adj1" fmla="val 100969"/>
              <a:gd name="adj2" fmla="val 66561"/>
              <a:gd name="adj3" fmla="val 141058"/>
              <a:gd name="adj4" fmla="val 70134"/>
              <a:gd name="adj5" fmla="val 384433"/>
              <a:gd name="adj6" fmla="val 1173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VCSE describes the first few years of operating ‘stable’ as their income from grants gradually increased.</a:t>
            </a:r>
          </a:p>
        </p:txBody>
      </p:sp>
      <p:sp>
        <p:nvSpPr>
          <p:cNvPr id="10" name="Callout: Bent Line 9">
            <a:extLst>
              <a:ext uri="{FF2B5EF4-FFF2-40B4-BE49-F238E27FC236}">
                <a16:creationId xmlns:a16="http://schemas.microsoft.com/office/drawing/2014/main" id="{2786C0B4-0734-D8FA-519E-C8779B1184B9}"/>
              </a:ext>
            </a:extLst>
          </p:cNvPr>
          <p:cNvSpPr/>
          <p:nvPr/>
        </p:nvSpPr>
        <p:spPr>
          <a:xfrm>
            <a:off x="4611001" y="636410"/>
            <a:ext cx="1386600" cy="544458"/>
          </a:xfrm>
          <a:prstGeom prst="borderCallout2">
            <a:avLst>
              <a:gd name="adj1" fmla="val 99373"/>
              <a:gd name="adj2" fmla="val 68649"/>
              <a:gd name="adj3" fmla="val 177021"/>
              <a:gd name="adj4" fmla="val 63352"/>
              <a:gd name="adj5" fmla="val 486050"/>
              <a:gd name="adj6" fmla="val 5071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The increased levels of unrestricted grant funding from Covid were put into the VCSE’s reserves.</a:t>
            </a:r>
          </a:p>
        </p:txBody>
      </p:sp>
      <p:sp>
        <p:nvSpPr>
          <p:cNvPr id="11" name="Rectangle 10">
            <a:extLst>
              <a:ext uri="{FF2B5EF4-FFF2-40B4-BE49-F238E27FC236}">
                <a16:creationId xmlns:a16="http://schemas.microsoft.com/office/drawing/2014/main" id="{81FDEBD8-205D-8D8B-5732-868073A03BB9}"/>
              </a:ext>
            </a:extLst>
          </p:cNvPr>
          <p:cNvSpPr/>
          <p:nvPr/>
        </p:nvSpPr>
        <p:spPr>
          <a:xfrm>
            <a:off x="57958" y="636408"/>
            <a:ext cx="1550052" cy="4331258"/>
          </a:xfrm>
          <a:prstGeom prst="rect">
            <a:avLst/>
          </a:prstGeom>
          <a:solidFill>
            <a:srgbClr val="A240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At the time of research, this VCSE was almost entirely grant funded; they received mostly grants from trusts and foundations, but had received Government grants in the past too. </a:t>
            </a:r>
          </a:p>
          <a:p>
            <a:pPr algn="ctr"/>
            <a:endParaRPr lang="en-GB" sz="800" dirty="0">
              <a:latin typeface="Arial" panose="020B0604020202020204" pitchFamily="34" charset="0"/>
              <a:cs typeface="Arial" panose="020B0604020202020204" pitchFamily="34" charset="0"/>
            </a:endParaRPr>
          </a:p>
          <a:p>
            <a:pPr algn="ctr"/>
            <a:r>
              <a:rPr lang="en-GB" sz="800" dirty="0">
                <a:latin typeface="Arial" panose="020B0604020202020204" pitchFamily="34" charset="0"/>
                <a:cs typeface="Arial" panose="020B0604020202020204" pitchFamily="34" charset="0"/>
              </a:rPr>
              <a:t>They felt financially resilient as they had recently received two successful grant awards which would sustain them for a few years. But in general, how resilient they felt was tied to their grants forecast. They said that, ideally, they would like to build up their reserves to help them ‘buffer’ any future financial shocks, but are hesitant to do so in case it makes them ineligible for grants again in the future.</a:t>
            </a:r>
          </a:p>
        </p:txBody>
      </p:sp>
      <p:sp>
        <p:nvSpPr>
          <p:cNvPr id="14" name="Title 1">
            <a:extLst>
              <a:ext uri="{FF2B5EF4-FFF2-40B4-BE49-F238E27FC236}">
                <a16:creationId xmlns:a16="http://schemas.microsoft.com/office/drawing/2014/main" id="{229B1597-AB9D-176E-6419-D729BAE8CF8A}"/>
              </a:ext>
            </a:extLst>
          </p:cNvPr>
          <p:cNvSpPr txBox="1">
            <a:spLocks/>
          </p:cNvSpPr>
          <p:nvPr/>
        </p:nvSpPr>
        <p:spPr>
          <a:xfrm>
            <a:off x="1856509" y="86657"/>
            <a:ext cx="7287491" cy="504056"/>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b="1" kern="1200">
                <a:solidFill>
                  <a:srgbClr val="006EB8"/>
                </a:solidFill>
                <a:latin typeface="Arial" panose="020B0604020202020204" pitchFamily="34" charset="0"/>
                <a:ea typeface="+mj-ea"/>
                <a:cs typeface="Arial" panose="020B0604020202020204" pitchFamily="34" charset="0"/>
              </a:defRPr>
            </a:lvl1pPr>
          </a:lstStyle>
          <a:p>
            <a:r>
              <a:rPr lang="en-GB" dirty="0">
                <a:solidFill>
                  <a:srgbClr val="A24090"/>
                </a:solidFill>
              </a:rPr>
              <a:t>Visual depiction of a VCSE case study journey:</a:t>
            </a:r>
          </a:p>
          <a:p>
            <a:r>
              <a:rPr lang="en-GB" dirty="0">
                <a:solidFill>
                  <a:srgbClr val="A24090"/>
                </a:solidFill>
              </a:rPr>
              <a:t>Absorbing shocks</a:t>
            </a:r>
          </a:p>
        </p:txBody>
      </p:sp>
      <p:sp>
        <p:nvSpPr>
          <p:cNvPr id="2" name="TextBox 1">
            <a:extLst>
              <a:ext uri="{FF2B5EF4-FFF2-40B4-BE49-F238E27FC236}">
                <a16:creationId xmlns:a16="http://schemas.microsoft.com/office/drawing/2014/main" id="{D2BDF290-4B13-1ED5-39D9-35F093D416C1}"/>
              </a:ext>
            </a:extLst>
          </p:cNvPr>
          <p:cNvSpPr txBox="1"/>
          <p:nvPr/>
        </p:nvSpPr>
        <p:spPr>
          <a:xfrm>
            <a:off x="2575" y="4931091"/>
            <a:ext cx="8887919" cy="307777"/>
          </a:xfrm>
          <a:prstGeom prst="rect">
            <a:avLst/>
          </a:prstGeom>
          <a:noFill/>
        </p:spPr>
        <p:txBody>
          <a:bodyPr wrap="square" rtlCol="0">
            <a:spAutoFit/>
          </a:bodyPr>
          <a:lstStyle/>
          <a:p>
            <a:pPr marL="0" indent="0">
              <a:buNone/>
            </a:pPr>
            <a:r>
              <a:rPr lang="en-GB" sz="700" baseline="30000" dirty="0">
                <a:latin typeface="Arial" panose="020B0604020202020204" pitchFamily="34" charset="0"/>
                <a:cs typeface="Arial" panose="020B0604020202020204" pitchFamily="34" charset="0"/>
              </a:rPr>
              <a:t>4</a:t>
            </a:r>
            <a:r>
              <a:rPr lang="en-GB" sz="700" dirty="0">
                <a:latin typeface="Arial" panose="020B0604020202020204" pitchFamily="34" charset="0"/>
                <a:cs typeface="Arial" panose="020B0604020202020204" pitchFamily="34" charset="0"/>
              </a:rPr>
              <a:t>Estimate of how many months organisation's reserves could sustain organisation's work and services at end of financial year (FY)</a:t>
            </a:r>
          </a:p>
          <a:p>
            <a:pPr marL="0" indent="0">
              <a:buNone/>
            </a:pPr>
            <a:r>
              <a:rPr lang="en-GB" sz="700" baseline="30000" dirty="0">
                <a:latin typeface="Arial" panose="020B0604020202020204" pitchFamily="34" charset="0"/>
                <a:cs typeface="Arial" panose="020B0604020202020204" pitchFamily="34" charset="0"/>
              </a:rPr>
              <a:t>5</a:t>
            </a:r>
            <a:r>
              <a:rPr lang="en-GB" sz="700" dirty="0">
                <a:latin typeface="Arial" panose="020B0604020202020204" pitchFamily="34" charset="0"/>
                <a:cs typeface="Arial" panose="020B0604020202020204" pitchFamily="34" charset="0"/>
              </a:rPr>
              <a:t>Across all charts, No. of FTEs, estimates of reserves, and where not available through Companies’ House), total income for this FY, are organisations’ own estimates.</a:t>
            </a:r>
          </a:p>
        </p:txBody>
      </p:sp>
      <p:sp>
        <p:nvSpPr>
          <p:cNvPr id="3" name="TextBox 2">
            <a:extLst>
              <a:ext uri="{FF2B5EF4-FFF2-40B4-BE49-F238E27FC236}">
                <a16:creationId xmlns:a16="http://schemas.microsoft.com/office/drawing/2014/main" id="{993FE398-1333-B445-F31B-9348D9371BAD}"/>
              </a:ext>
            </a:extLst>
          </p:cNvPr>
          <p:cNvSpPr txBox="1"/>
          <p:nvPr/>
        </p:nvSpPr>
        <p:spPr>
          <a:xfrm>
            <a:off x="4489706" y="4097756"/>
            <a:ext cx="45719" cy="169277"/>
          </a:xfrm>
          <a:prstGeom prst="rect">
            <a:avLst/>
          </a:prstGeom>
          <a:noFill/>
        </p:spPr>
        <p:txBody>
          <a:bodyPr wrap="square" rtlCol="0">
            <a:spAutoFit/>
          </a:bodyPr>
          <a:lstStyle/>
          <a:p>
            <a:r>
              <a:rPr lang="en-GB" sz="500" dirty="0">
                <a:latin typeface="Arial" panose="020B0604020202020204" pitchFamily="34" charset="0"/>
                <a:cs typeface="Arial" panose="020B0604020202020204" pitchFamily="34" charset="0"/>
              </a:rPr>
              <a:t>5</a:t>
            </a:r>
          </a:p>
        </p:txBody>
      </p:sp>
      <p:sp>
        <p:nvSpPr>
          <p:cNvPr id="5" name="TextBox 4">
            <a:extLst>
              <a:ext uri="{FF2B5EF4-FFF2-40B4-BE49-F238E27FC236}">
                <a16:creationId xmlns:a16="http://schemas.microsoft.com/office/drawing/2014/main" id="{E7494CCF-C11B-AA20-34B4-D6FA539F29BC}"/>
              </a:ext>
            </a:extLst>
          </p:cNvPr>
          <p:cNvSpPr txBox="1"/>
          <p:nvPr/>
        </p:nvSpPr>
        <p:spPr>
          <a:xfrm>
            <a:off x="2688948" y="4514424"/>
            <a:ext cx="45719" cy="169277"/>
          </a:xfrm>
          <a:prstGeom prst="rect">
            <a:avLst/>
          </a:prstGeom>
          <a:noFill/>
        </p:spPr>
        <p:txBody>
          <a:bodyPr wrap="square" rtlCol="0">
            <a:spAutoFit/>
          </a:bodyPr>
          <a:lstStyle/>
          <a:p>
            <a:r>
              <a:rPr lang="en-GB" sz="500" dirty="0">
                <a:latin typeface="Arial" panose="020B0604020202020204" pitchFamily="34" charset="0"/>
                <a:cs typeface="Arial" panose="020B0604020202020204" pitchFamily="34" charset="0"/>
              </a:rPr>
              <a:t>5</a:t>
            </a:r>
          </a:p>
        </p:txBody>
      </p:sp>
      <p:sp>
        <p:nvSpPr>
          <p:cNvPr id="13" name="TextBox 12">
            <a:extLst>
              <a:ext uri="{FF2B5EF4-FFF2-40B4-BE49-F238E27FC236}">
                <a16:creationId xmlns:a16="http://schemas.microsoft.com/office/drawing/2014/main" id="{76C30593-6A71-69EB-92E2-D0A6498BDA1D}"/>
              </a:ext>
            </a:extLst>
          </p:cNvPr>
          <p:cNvSpPr txBox="1"/>
          <p:nvPr/>
        </p:nvSpPr>
        <p:spPr>
          <a:xfrm>
            <a:off x="3315811" y="4683701"/>
            <a:ext cx="45719" cy="169277"/>
          </a:xfrm>
          <a:prstGeom prst="rect">
            <a:avLst/>
          </a:prstGeom>
          <a:noFill/>
        </p:spPr>
        <p:txBody>
          <a:bodyPr wrap="square" rtlCol="0">
            <a:spAutoFit/>
          </a:bodyPr>
          <a:lstStyle/>
          <a:p>
            <a:r>
              <a:rPr lang="en-GB" sz="5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3717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8383-7911-F159-C786-DB6DBACAC624}"/>
            </a:ext>
          </a:extLst>
        </p:cNvPr>
        <p:cNvGrpSpPr/>
        <p:nvPr/>
      </p:nvGrpSpPr>
      <p:grpSpPr>
        <a:xfrm>
          <a:off x="0" y="0"/>
          <a:ext cx="0" cy="0"/>
          <a:chOff x="0" y="0"/>
          <a:chExt cx="0" cy="0"/>
        </a:xfrm>
      </p:grpSpPr>
      <p:sp>
        <p:nvSpPr>
          <p:cNvPr id="5" name="Content Placeholder 5">
            <a:extLst>
              <a:ext uri="{FF2B5EF4-FFF2-40B4-BE49-F238E27FC236}">
                <a16:creationId xmlns:a16="http://schemas.microsoft.com/office/drawing/2014/main" id="{06B1AAEA-4E9D-7D1B-7035-039FC75375A4}"/>
              </a:ext>
            </a:extLst>
          </p:cNvPr>
          <p:cNvSpPr>
            <a:spLocks noGrp="1"/>
          </p:cNvSpPr>
          <p:nvPr>
            <p:ph sz="half" idx="1"/>
          </p:nvPr>
        </p:nvSpPr>
        <p:spPr>
          <a:xfrm>
            <a:off x="165820" y="1073201"/>
            <a:ext cx="8812360" cy="3974498"/>
          </a:xfrm>
        </p:spPr>
        <p:txBody>
          <a:bodyPr>
            <a:noAutofit/>
          </a:bodyPr>
          <a:lstStyle/>
          <a:p>
            <a:r>
              <a:rPr lang="en-GB" sz="1050" dirty="0"/>
              <a:t>Our REA identified how the pandemic demonstrated VCSEs’ adaptive capacity to successfully ‘pivot’ their business models. There were </a:t>
            </a:r>
            <a:r>
              <a:rPr lang="en-GB" sz="1050" b="1" dirty="0"/>
              <a:t>examples amongst the case studies of business model adaptations forced by the pandemic</a:t>
            </a:r>
            <a:r>
              <a:rPr lang="en-GB" sz="1050" dirty="0"/>
              <a:t>, demonstrating their adaptive capacity.</a:t>
            </a:r>
          </a:p>
          <a:p>
            <a:endParaRPr lang="en-GB" sz="1050" dirty="0"/>
          </a:p>
          <a:p>
            <a:endParaRPr lang="en-GB" sz="1050" dirty="0"/>
          </a:p>
          <a:p>
            <a:endParaRPr lang="en-GB" sz="1050" dirty="0"/>
          </a:p>
          <a:p>
            <a:endParaRPr lang="en-GB" sz="1050" dirty="0"/>
          </a:p>
          <a:p>
            <a:endParaRPr lang="en-GB" sz="1050" dirty="0"/>
          </a:p>
          <a:p>
            <a:pPr marL="0" indent="0">
              <a:buNone/>
            </a:pPr>
            <a:endParaRPr lang="en-GB" sz="1050" dirty="0"/>
          </a:p>
          <a:p>
            <a:r>
              <a:rPr lang="en-GB" sz="1050" dirty="0"/>
              <a:t>More broadly beyond the pandemic and </a:t>
            </a:r>
            <a:r>
              <a:rPr lang="en-GB" sz="1050" b="1" dirty="0"/>
              <a:t>outside of acute periods of crisis</a:t>
            </a:r>
            <a:r>
              <a:rPr lang="en-GB" sz="1050" dirty="0"/>
              <a:t>, there were also examples amongst the case studies of VCSEs who adapted their business model to build long-term resilience:</a:t>
            </a:r>
          </a:p>
          <a:p>
            <a:pPr lvl="1"/>
            <a:r>
              <a:rPr lang="en-GB" sz="1050" dirty="0"/>
              <a:t>One VCSE had continuously </a:t>
            </a:r>
            <a:r>
              <a:rPr lang="en-GB" sz="1050" b="1" dirty="0"/>
              <a:t>increased the number of corporate event days </a:t>
            </a:r>
            <a:r>
              <a:rPr lang="en-GB" sz="1050" dirty="0"/>
              <a:t>they held to increase their earned income (unrestricted) and reduce their reliance on grants</a:t>
            </a:r>
          </a:p>
          <a:p>
            <a:pPr lvl="1"/>
            <a:r>
              <a:rPr lang="en-GB" sz="1050" b="1" dirty="0"/>
              <a:t>Hiring external experts </a:t>
            </a:r>
            <a:r>
              <a:rPr lang="en-GB" sz="1050" dirty="0"/>
              <a:t>to support business/organisational development</a:t>
            </a:r>
          </a:p>
          <a:p>
            <a:pPr lvl="1"/>
            <a:r>
              <a:rPr lang="en-GB" sz="1050" b="1" dirty="0"/>
              <a:t>Changes in fundraising strategies </a:t>
            </a:r>
            <a:r>
              <a:rPr lang="en-GB" sz="1050" dirty="0"/>
              <a:t>to source income from new places (e.g., refreshing fundraising efforts to focus on corporate donations rather than public donations)</a:t>
            </a:r>
          </a:p>
          <a:p>
            <a:pPr lvl="1"/>
            <a:r>
              <a:rPr lang="en-GB" sz="1050" b="1" dirty="0"/>
              <a:t>Developing a new activity </a:t>
            </a:r>
            <a:r>
              <a:rPr lang="en-GB" sz="1050" dirty="0"/>
              <a:t>that could harness local authority funds (i.e., funded work placements for young people who were not in employment, education or training).</a:t>
            </a:r>
          </a:p>
          <a:p>
            <a:pPr marL="0" indent="0" algn="ctr">
              <a:buNone/>
            </a:pPr>
            <a:r>
              <a:rPr lang="en-GB" sz="1050" dirty="0">
                <a:solidFill>
                  <a:srgbClr val="A24090"/>
                </a:solidFill>
              </a:rPr>
              <a:t>The next slide visually depicts an example case study VCSE journey in adapting their business mode. [Note: the Y-axis scaling varies across the charts]</a:t>
            </a:r>
          </a:p>
        </p:txBody>
      </p:sp>
      <p:sp>
        <p:nvSpPr>
          <p:cNvPr id="4" name="Rectangle 3">
            <a:extLst>
              <a:ext uri="{FF2B5EF4-FFF2-40B4-BE49-F238E27FC236}">
                <a16:creationId xmlns:a16="http://schemas.microsoft.com/office/drawing/2014/main" id="{3F3CF728-EC49-3929-D7DF-7AA78CFD2046}"/>
              </a:ext>
            </a:extLst>
          </p:cNvPr>
          <p:cNvSpPr/>
          <p:nvPr/>
        </p:nvSpPr>
        <p:spPr>
          <a:xfrm>
            <a:off x="199860" y="1673684"/>
            <a:ext cx="2941832" cy="13716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n-GB" sz="1050" dirty="0">
                <a:solidFill>
                  <a:schemeClr val="tx1"/>
                </a:solidFill>
                <a:latin typeface="Arial" panose="020B0604020202020204" pitchFamily="34" charset="0"/>
                <a:cs typeface="Arial" panose="020B0604020202020204" pitchFamily="34" charset="0"/>
              </a:rPr>
              <a:t>One VCSE used to operate only in Summer (outside activities) but lost so much income during the pandemic when they had to cut down delivery, and they needed a way of making more money. So looked for a new indoor venue they could open year-round. This worked out well and they have continued to operate year-round.</a:t>
            </a:r>
          </a:p>
        </p:txBody>
      </p:sp>
      <p:sp>
        <p:nvSpPr>
          <p:cNvPr id="7" name="Rectangle 6">
            <a:extLst>
              <a:ext uri="{FF2B5EF4-FFF2-40B4-BE49-F238E27FC236}">
                <a16:creationId xmlns:a16="http://schemas.microsoft.com/office/drawing/2014/main" id="{F58906C0-95F7-8C1A-F978-3FC57C015385}"/>
              </a:ext>
            </a:extLst>
          </p:cNvPr>
          <p:cNvSpPr/>
          <p:nvPr/>
        </p:nvSpPr>
        <p:spPr>
          <a:xfrm>
            <a:off x="3141692" y="1672076"/>
            <a:ext cx="2940526" cy="137813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n-GB" sz="1050" dirty="0">
                <a:solidFill>
                  <a:schemeClr val="tx1"/>
                </a:solidFill>
                <a:latin typeface="Arial" panose="020B0604020202020204" pitchFamily="34" charset="0"/>
                <a:cs typeface="Arial" panose="020B0604020202020204" pitchFamily="34" charset="0"/>
              </a:rPr>
              <a:t>A VCSE opened an online shop to sell merchandise during the pandemic to make up for lost income when they had to stop activities. They have continued operating the shop and are turning over increasing amounts, and becoming more profitable</a:t>
            </a:r>
          </a:p>
        </p:txBody>
      </p:sp>
      <p:sp>
        <p:nvSpPr>
          <p:cNvPr id="8" name="Rectangle 7">
            <a:extLst>
              <a:ext uri="{FF2B5EF4-FFF2-40B4-BE49-F238E27FC236}">
                <a16:creationId xmlns:a16="http://schemas.microsoft.com/office/drawing/2014/main" id="{63749E90-F5AC-045F-839A-57D9B37E4B3B}"/>
              </a:ext>
            </a:extLst>
          </p:cNvPr>
          <p:cNvSpPr/>
          <p:nvPr/>
        </p:nvSpPr>
        <p:spPr>
          <a:xfrm>
            <a:off x="203702" y="1445084"/>
            <a:ext cx="2941834" cy="22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latin typeface="Arial" panose="020B0604020202020204" pitchFamily="34" charset="0"/>
                <a:cs typeface="Arial" panose="020B0604020202020204" pitchFamily="34" charset="0"/>
              </a:rPr>
              <a:t>Changing business hours</a:t>
            </a:r>
            <a:endParaRPr lang="en-GB" sz="105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2794A22-B3D3-84FB-7A2B-CDD9A9BAF2E7}"/>
              </a:ext>
            </a:extLst>
          </p:cNvPr>
          <p:cNvSpPr/>
          <p:nvPr/>
        </p:nvSpPr>
        <p:spPr>
          <a:xfrm>
            <a:off x="3141692" y="1445084"/>
            <a:ext cx="2943141" cy="22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latin typeface="Arial" panose="020B0604020202020204" pitchFamily="34" charset="0"/>
                <a:cs typeface="Arial" panose="020B0604020202020204" pitchFamily="34" charset="0"/>
              </a:rPr>
              <a:t>Opening an online shop</a:t>
            </a:r>
            <a:endParaRPr lang="en-GB" sz="105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309AC5E-0B72-92F4-ADD7-CEAEEB1D7856}"/>
              </a:ext>
            </a:extLst>
          </p:cNvPr>
          <p:cNvSpPr/>
          <p:nvPr/>
        </p:nvSpPr>
        <p:spPr>
          <a:xfrm>
            <a:off x="6086140" y="1675341"/>
            <a:ext cx="2920837" cy="13716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n-GB" sz="1050" dirty="0">
                <a:solidFill>
                  <a:schemeClr val="tx1"/>
                </a:solidFill>
                <a:latin typeface="Arial" panose="020B0604020202020204" pitchFamily="34" charset="0"/>
                <a:cs typeface="Arial" panose="020B0604020202020204" pitchFamily="34" charset="0"/>
              </a:rPr>
              <a:t>A VCSE changed their services to meet emerging needs coming out of the pandemic period, including pivoting familial support to address social isolation and loneliness. Once the local authority then picked up this support, the VCSE adapted their service again to reduce duplication of efforts and secure funding for needed services.</a:t>
            </a:r>
          </a:p>
        </p:txBody>
      </p:sp>
      <p:sp>
        <p:nvSpPr>
          <p:cNvPr id="10" name="Rectangle 9">
            <a:extLst>
              <a:ext uri="{FF2B5EF4-FFF2-40B4-BE49-F238E27FC236}">
                <a16:creationId xmlns:a16="http://schemas.microsoft.com/office/drawing/2014/main" id="{416DA46B-122D-A58C-FF33-AFE5174DB89B}"/>
              </a:ext>
            </a:extLst>
          </p:cNvPr>
          <p:cNvSpPr/>
          <p:nvPr/>
        </p:nvSpPr>
        <p:spPr>
          <a:xfrm>
            <a:off x="6086140" y="1445084"/>
            <a:ext cx="2927827" cy="22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latin typeface="Arial" panose="020B0604020202020204" pitchFamily="34" charset="0"/>
                <a:cs typeface="Arial" panose="020B0604020202020204" pitchFamily="34" charset="0"/>
              </a:rPr>
              <a:t>Changing services to meet need</a:t>
            </a:r>
            <a:endParaRPr lang="en-GB" sz="105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28D918-4359-2959-6654-FD853DC5C056}"/>
              </a:ext>
            </a:extLst>
          </p:cNvPr>
          <p:cNvSpPr txBox="1"/>
          <p:nvPr/>
        </p:nvSpPr>
        <p:spPr>
          <a:xfrm>
            <a:off x="135774" y="678723"/>
            <a:ext cx="8872451" cy="306467"/>
          </a:xfrm>
          <a:prstGeom prst="roundRect">
            <a:avLst/>
          </a:prstGeom>
          <a:solidFill>
            <a:srgbClr val="A24090"/>
          </a:solidFill>
          <a:ln>
            <a:solidFill>
              <a:srgbClr val="A2409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Other case study VCSEs </a:t>
            </a:r>
            <a:r>
              <a:rPr lang="en-GB" sz="1200" b="1" dirty="0">
                <a:latin typeface="Arial" panose="020B0604020202020204" pitchFamily="34" charset="0"/>
                <a:cs typeface="Arial" panose="020B0604020202020204" pitchFamily="34" charset="0"/>
              </a:rPr>
              <a:t>adapted</a:t>
            </a:r>
            <a:r>
              <a:rPr lang="en-GB" sz="1200" dirty="0">
                <a:latin typeface="Arial" panose="020B0604020202020204" pitchFamily="34" charset="0"/>
                <a:cs typeface="Arial" panose="020B0604020202020204" pitchFamily="34" charset="0"/>
              </a:rPr>
              <a:t> to financial shocks by tweaking their income-generating activities.</a:t>
            </a:r>
          </a:p>
        </p:txBody>
      </p:sp>
      <p:sp>
        <p:nvSpPr>
          <p:cNvPr id="14" name="Title 1">
            <a:extLst>
              <a:ext uri="{FF2B5EF4-FFF2-40B4-BE49-F238E27FC236}">
                <a16:creationId xmlns:a16="http://schemas.microsoft.com/office/drawing/2014/main" id="{A0EEE479-5013-2149-35FE-37AC213B5F86}"/>
              </a:ext>
            </a:extLst>
          </p:cNvPr>
          <p:cNvSpPr txBox="1">
            <a:spLocks/>
          </p:cNvSpPr>
          <p:nvPr/>
        </p:nvSpPr>
        <p:spPr>
          <a:xfrm>
            <a:off x="1856509" y="86657"/>
            <a:ext cx="7287491"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006EB8"/>
                </a:solidFill>
                <a:latin typeface="Arial" panose="020B0604020202020204" pitchFamily="34" charset="0"/>
                <a:ea typeface="+mj-ea"/>
                <a:cs typeface="Arial" panose="020B0604020202020204" pitchFamily="34" charset="0"/>
              </a:defRPr>
            </a:lvl1pPr>
          </a:lstStyle>
          <a:p>
            <a:r>
              <a:rPr lang="en-GB" dirty="0">
                <a:solidFill>
                  <a:srgbClr val="A24090"/>
                </a:solidFill>
              </a:rPr>
              <a:t>Financial resilience journeys: Adapting</a:t>
            </a:r>
          </a:p>
        </p:txBody>
      </p:sp>
    </p:spTree>
    <p:extLst>
      <p:ext uri="{BB962C8B-B14F-4D97-AF65-F5344CB8AC3E}">
        <p14:creationId xmlns:p14="http://schemas.microsoft.com/office/powerpoint/2010/main" val="282970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E0D5-A113-8661-EE4D-F6EF5DCB7AA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BCA5D7E-943A-63FC-A74E-34E30A2A9049}"/>
              </a:ext>
            </a:extLst>
          </p:cNvPr>
          <p:cNvSpPr/>
          <p:nvPr/>
        </p:nvSpPr>
        <p:spPr>
          <a:xfrm>
            <a:off x="57958" y="654623"/>
            <a:ext cx="1497200" cy="4404677"/>
          </a:xfrm>
          <a:prstGeom prst="rect">
            <a:avLst/>
          </a:prstGeom>
          <a:solidFill>
            <a:srgbClr val="A2409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dirty="0">
                <a:solidFill>
                  <a:schemeClr val="bg1"/>
                </a:solidFill>
                <a:latin typeface="Arial" panose="020B0604020202020204" pitchFamily="34" charset="0"/>
                <a:cs typeface="Arial" panose="020B0604020202020204" pitchFamily="34" charset="0"/>
              </a:rPr>
              <a:t>This VCSE is a local independent charity dedicated to providing information and support to people with visual impairments and their families, friends and carers</a:t>
            </a:r>
            <a:r>
              <a:rPr lang="en-GB" sz="800" dirty="0">
                <a:effectLst/>
                <a:latin typeface="Arial" panose="020B0604020202020204" pitchFamily="34" charset="0"/>
                <a:cs typeface="Arial" panose="020B0604020202020204" pitchFamily="34" charset="0"/>
              </a:rPr>
              <a:t>. They receive most of their funding through delivering services on behalf of their local council, and through public donations and legacies which go into their reserves.</a:t>
            </a:r>
            <a:r>
              <a:rPr lang="en-GB" sz="800" dirty="0">
                <a:solidFill>
                  <a:schemeClr val="bg1"/>
                </a:solidFill>
                <a:latin typeface="Arial" panose="020B0604020202020204" pitchFamily="34" charset="0"/>
                <a:cs typeface="Arial" panose="020B0604020202020204" pitchFamily="34" charset="0"/>
              </a:rPr>
              <a:t>  </a:t>
            </a:r>
          </a:p>
          <a:p>
            <a:pPr algn="ctr"/>
            <a:endParaRPr lang="en-GB" sz="800" dirty="0">
              <a:solidFill>
                <a:schemeClr val="bg1"/>
              </a:solidFill>
              <a:latin typeface="Arial" panose="020B0604020202020204" pitchFamily="34" charset="0"/>
              <a:cs typeface="Arial" panose="020B0604020202020204" pitchFamily="34" charset="0"/>
            </a:endParaRPr>
          </a:p>
          <a:p>
            <a:pPr algn="ctr"/>
            <a:r>
              <a:rPr lang="en-GB" sz="800" dirty="0">
                <a:solidFill>
                  <a:schemeClr val="bg1"/>
                </a:solidFill>
                <a:latin typeface="Arial" panose="020B0604020202020204" pitchFamily="34" charset="0"/>
                <a:cs typeface="Arial" panose="020B0604020202020204" pitchFamily="34" charset="0"/>
              </a:rPr>
              <a:t>The VCSE feels financially resilient because of their significant reserves and assets.</a:t>
            </a:r>
          </a:p>
          <a:p>
            <a:pPr algn="ctr"/>
            <a:endParaRPr lang="en-GB" sz="8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5A6ED16-183F-C6BA-8883-A4B84705817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88127817"/>
              </p:ext>
            </p:extLst>
          </p:nvPr>
        </p:nvGraphicFramePr>
        <p:xfrm>
          <a:off x="1596758" y="1403425"/>
          <a:ext cx="6236842" cy="3655875"/>
        </p:xfrm>
        <a:graphic>
          <a:graphicData uri="http://schemas.openxmlformats.org/drawingml/2006/chart">
            <c:chart xmlns:c="http://schemas.openxmlformats.org/drawingml/2006/chart" xmlns:r="http://schemas.openxmlformats.org/officeDocument/2006/relationships" r:id="rId3"/>
          </a:graphicData>
        </a:graphic>
      </p:graphicFrame>
      <p:sp>
        <p:nvSpPr>
          <p:cNvPr id="8" name="Callout: Bent Line 7">
            <a:extLst>
              <a:ext uri="{FF2B5EF4-FFF2-40B4-BE49-F238E27FC236}">
                <a16:creationId xmlns:a16="http://schemas.microsoft.com/office/drawing/2014/main" id="{262E49A0-B0A6-96E3-E84F-7BB37B9B3003}"/>
              </a:ext>
            </a:extLst>
          </p:cNvPr>
          <p:cNvSpPr/>
          <p:nvPr/>
        </p:nvSpPr>
        <p:spPr>
          <a:xfrm>
            <a:off x="7920000" y="3909024"/>
            <a:ext cx="1166041" cy="1111243"/>
          </a:xfrm>
          <a:prstGeom prst="borderCallout2">
            <a:avLst>
              <a:gd name="adj1" fmla="val 66197"/>
              <a:gd name="adj2" fmla="val -598"/>
              <a:gd name="adj3" fmla="val 66502"/>
              <a:gd name="adj4" fmla="val -12090"/>
              <a:gd name="adj5" fmla="val -24622"/>
              <a:gd name="adj6" fmla="val -6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However, the VCSE used up their free cash reserves to pay for the increase in staff wages after taking on staff to deliver the council contract. </a:t>
            </a:r>
          </a:p>
        </p:txBody>
      </p:sp>
      <p:sp>
        <p:nvSpPr>
          <p:cNvPr id="9" name="Callout: Bent Line 8">
            <a:extLst>
              <a:ext uri="{FF2B5EF4-FFF2-40B4-BE49-F238E27FC236}">
                <a16:creationId xmlns:a16="http://schemas.microsoft.com/office/drawing/2014/main" id="{06976EDF-30DE-1511-ACB9-338AB1CFC250}"/>
              </a:ext>
            </a:extLst>
          </p:cNvPr>
          <p:cNvSpPr/>
          <p:nvPr/>
        </p:nvSpPr>
        <p:spPr>
          <a:xfrm>
            <a:off x="1644383" y="654623"/>
            <a:ext cx="1384567" cy="686772"/>
          </a:xfrm>
          <a:prstGeom prst="borderCallout2">
            <a:avLst>
              <a:gd name="adj1" fmla="val 99367"/>
              <a:gd name="adj2" fmla="val 60567"/>
              <a:gd name="adj3" fmla="val 131965"/>
              <a:gd name="adj4" fmla="val 54094"/>
              <a:gd name="adj5" fmla="val 179002"/>
              <a:gd name="adj6" fmla="val 8244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In 2016, the VCSE received several very large inheritance payments which were put towards their reserves</a:t>
            </a:r>
          </a:p>
        </p:txBody>
      </p:sp>
      <p:sp>
        <p:nvSpPr>
          <p:cNvPr id="13" name="Callout: Bent Line 12">
            <a:extLst>
              <a:ext uri="{FF2B5EF4-FFF2-40B4-BE49-F238E27FC236}">
                <a16:creationId xmlns:a16="http://schemas.microsoft.com/office/drawing/2014/main" id="{472FA515-559E-63A5-DA90-DE92856DDF7F}"/>
              </a:ext>
            </a:extLst>
          </p:cNvPr>
          <p:cNvSpPr/>
          <p:nvPr/>
        </p:nvSpPr>
        <p:spPr>
          <a:xfrm>
            <a:off x="6238437" y="654625"/>
            <a:ext cx="1307205" cy="686771"/>
          </a:xfrm>
          <a:prstGeom prst="borderCallout2">
            <a:avLst>
              <a:gd name="adj1" fmla="val 101678"/>
              <a:gd name="adj2" fmla="val 48702"/>
              <a:gd name="adj3" fmla="val 159374"/>
              <a:gd name="adj4" fmla="val 2273"/>
              <a:gd name="adj5" fmla="val 367820"/>
              <a:gd name="adj6" fmla="val -4407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However, in 2020/21, they received 80% from the voluntary sector in the form of Covid-relief grants.</a:t>
            </a:r>
          </a:p>
        </p:txBody>
      </p:sp>
      <p:sp>
        <p:nvSpPr>
          <p:cNvPr id="14" name="Callout: Bent Line 13">
            <a:extLst>
              <a:ext uri="{FF2B5EF4-FFF2-40B4-BE49-F238E27FC236}">
                <a16:creationId xmlns:a16="http://schemas.microsoft.com/office/drawing/2014/main" id="{BCCE9F4C-E145-4464-93E0-83DE2B3CD573}"/>
              </a:ext>
            </a:extLst>
          </p:cNvPr>
          <p:cNvSpPr/>
          <p:nvPr/>
        </p:nvSpPr>
        <p:spPr>
          <a:xfrm>
            <a:off x="7920000" y="654623"/>
            <a:ext cx="1176505" cy="2940511"/>
          </a:xfrm>
          <a:prstGeom prst="borderCallout2">
            <a:avLst>
              <a:gd name="adj1" fmla="val 31211"/>
              <a:gd name="adj2" fmla="val -527"/>
              <a:gd name="adj3" fmla="val 33154"/>
              <a:gd name="adj4" fmla="val -40988"/>
              <a:gd name="adj5" fmla="val 88562"/>
              <a:gd name="adj6" fmla="val -7706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effectLst/>
                <a:latin typeface="Arial" panose="020B0604020202020204" pitchFamily="34" charset="0"/>
                <a:cs typeface="Arial" panose="020B0604020202020204" pitchFamily="34" charset="0"/>
              </a:rPr>
              <a:t>Whilst their reserves are high, the VCSE had no means of covering their </a:t>
            </a:r>
            <a:r>
              <a:rPr lang="en-GB" sz="800" dirty="0">
                <a:solidFill>
                  <a:schemeClr val="tx1"/>
                </a:solidFill>
                <a:latin typeface="Arial" panose="020B0604020202020204" pitchFamily="34" charset="0"/>
                <a:cs typeface="Arial" panose="020B0604020202020204" pitchFamily="34" charset="0"/>
              </a:rPr>
              <a:t>costs when no legacy payments were received and would make a loss. </a:t>
            </a:r>
            <a:r>
              <a:rPr lang="en-GB" sz="800" dirty="0">
                <a:solidFill>
                  <a:schemeClr val="tx1"/>
                </a:solidFill>
                <a:effectLst/>
                <a:latin typeface="Arial" panose="020B0604020202020204" pitchFamily="34" charset="0"/>
                <a:cs typeface="Arial" panose="020B0604020202020204" pitchFamily="34" charset="0"/>
              </a:rPr>
              <a:t>The VCSE therefore developed a new service for generating income through a council contract in 2022 to secure more sustainable income. This new revenue stream accounted for 80% of their income in 2022. </a:t>
            </a:r>
            <a:r>
              <a:rPr lang="en-GB" sz="800" dirty="0">
                <a:solidFill>
                  <a:schemeClr val="tx1"/>
                </a:solidFill>
                <a:latin typeface="Arial" panose="020B0604020202020204" pitchFamily="34" charset="0"/>
                <a:cs typeface="Arial" panose="020B0604020202020204" pitchFamily="34" charset="0"/>
              </a:rPr>
              <a:t>This positively affected their financial resilience. </a:t>
            </a:r>
          </a:p>
        </p:txBody>
      </p:sp>
      <p:sp>
        <p:nvSpPr>
          <p:cNvPr id="16" name="Callout: Bent Line 15">
            <a:extLst>
              <a:ext uri="{FF2B5EF4-FFF2-40B4-BE49-F238E27FC236}">
                <a16:creationId xmlns:a16="http://schemas.microsoft.com/office/drawing/2014/main" id="{B5DDC022-873A-845A-8993-5B972F44C04A}"/>
              </a:ext>
            </a:extLst>
          </p:cNvPr>
          <p:cNvSpPr/>
          <p:nvPr/>
        </p:nvSpPr>
        <p:spPr>
          <a:xfrm>
            <a:off x="3118174" y="654624"/>
            <a:ext cx="2591426" cy="686771"/>
          </a:xfrm>
          <a:prstGeom prst="borderCallout2">
            <a:avLst>
              <a:gd name="adj1" fmla="val 99980"/>
              <a:gd name="adj2" fmla="val 42075"/>
              <a:gd name="adj3" fmla="val 160882"/>
              <a:gd name="adj4" fmla="val 37711"/>
              <a:gd name="adj5" fmla="val 425605"/>
              <a:gd name="adj6" fmla="val 1311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For the years 2016-2022, 80% of the VCSE’s income was from public donations, legacies and fundraising. Between 2017 and 2022, the VCSE experienced a funding risk in three financial years due to year-on-year fluctuations in receiving legacies</a:t>
            </a:r>
          </a:p>
        </p:txBody>
      </p:sp>
      <p:cxnSp>
        <p:nvCxnSpPr>
          <p:cNvPr id="4" name="Straight Connector 3">
            <a:extLst>
              <a:ext uri="{FF2B5EF4-FFF2-40B4-BE49-F238E27FC236}">
                <a16:creationId xmlns:a16="http://schemas.microsoft.com/office/drawing/2014/main" id="{447DF94C-4D47-00C7-B2F9-737D2505AD37}"/>
              </a:ext>
              <a:ext uri="{C183D7F6-B498-43B3-948B-1728B52AA6E4}">
                <adec:decorative xmlns:adec="http://schemas.microsoft.com/office/drawing/2017/decorative" val="1"/>
              </a:ext>
            </a:extLst>
          </p:cNvPr>
          <p:cNvCxnSpPr>
            <a:cxnSpLocks/>
          </p:cNvCxnSpPr>
          <p:nvPr/>
        </p:nvCxnSpPr>
        <p:spPr>
          <a:xfrm>
            <a:off x="4204800" y="1377970"/>
            <a:ext cx="691200" cy="23272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78A556B-4B84-7A07-1596-9B36C466BA94}"/>
              </a:ext>
              <a:ext uri="{C183D7F6-B498-43B3-948B-1728B52AA6E4}">
                <adec:decorative xmlns:adec="http://schemas.microsoft.com/office/drawing/2017/decorative" val="1"/>
              </a:ext>
            </a:extLst>
          </p:cNvPr>
          <p:cNvCxnSpPr>
            <a:cxnSpLocks/>
          </p:cNvCxnSpPr>
          <p:nvPr/>
        </p:nvCxnSpPr>
        <p:spPr>
          <a:xfrm>
            <a:off x="4204800" y="1377970"/>
            <a:ext cx="2116800" cy="20492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Title 1">
            <a:extLst>
              <a:ext uri="{FF2B5EF4-FFF2-40B4-BE49-F238E27FC236}">
                <a16:creationId xmlns:a16="http://schemas.microsoft.com/office/drawing/2014/main" id="{9FE377AF-8DE6-08F5-9DE0-4DDF1B0D1F18}"/>
              </a:ext>
            </a:extLst>
          </p:cNvPr>
          <p:cNvSpPr txBox="1">
            <a:spLocks/>
          </p:cNvSpPr>
          <p:nvPr/>
        </p:nvSpPr>
        <p:spPr>
          <a:xfrm>
            <a:off x="1856509" y="86657"/>
            <a:ext cx="7287491" cy="504056"/>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b="1" kern="1200">
                <a:solidFill>
                  <a:srgbClr val="006EB8"/>
                </a:solidFill>
                <a:latin typeface="Arial" panose="020B0604020202020204" pitchFamily="34" charset="0"/>
                <a:ea typeface="+mj-ea"/>
                <a:cs typeface="Arial" panose="020B0604020202020204" pitchFamily="34" charset="0"/>
              </a:defRPr>
            </a:lvl1pPr>
          </a:lstStyle>
          <a:p>
            <a:r>
              <a:rPr lang="en-GB" dirty="0">
                <a:solidFill>
                  <a:srgbClr val="A24090"/>
                </a:solidFill>
              </a:rPr>
              <a:t>Visual depiction of a VCSE case study journey:</a:t>
            </a:r>
          </a:p>
          <a:p>
            <a:r>
              <a:rPr lang="en-GB" dirty="0">
                <a:solidFill>
                  <a:srgbClr val="A24090"/>
                </a:solidFill>
              </a:rPr>
              <a:t>Adapting to shocks</a:t>
            </a:r>
          </a:p>
        </p:txBody>
      </p:sp>
      <p:sp>
        <p:nvSpPr>
          <p:cNvPr id="2" name="TextBox 1">
            <a:extLst>
              <a:ext uri="{FF2B5EF4-FFF2-40B4-BE49-F238E27FC236}">
                <a16:creationId xmlns:a16="http://schemas.microsoft.com/office/drawing/2014/main" id="{4FD1AE6E-A30E-3DB8-8842-D50A78D55877}"/>
              </a:ext>
            </a:extLst>
          </p:cNvPr>
          <p:cNvSpPr txBox="1"/>
          <p:nvPr/>
        </p:nvSpPr>
        <p:spPr>
          <a:xfrm>
            <a:off x="1665486" y="5006230"/>
            <a:ext cx="8734340" cy="200055"/>
          </a:xfrm>
          <a:prstGeom prst="rect">
            <a:avLst/>
          </a:prstGeom>
          <a:noFill/>
        </p:spPr>
        <p:txBody>
          <a:bodyPr wrap="square" rtlCol="0">
            <a:spAutoFit/>
          </a:bodyPr>
          <a:lstStyle/>
          <a:p>
            <a:pPr marL="0" indent="0">
              <a:buNone/>
            </a:pPr>
            <a:r>
              <a:rPr lang="en-GB" sz="700" baseline="30000" dirty="0">
                <a:latin typeface="Arial" panose="020B0604020202020204" pitchFamily="34" charset="0"/>
                <a:cs typeface="Arial" panose="020B0604020202020204" pitchFamily="34" charset="0"/>
              </a:rPr>
              <a:t>6</a:t>
            </a:r>
            <a:r>
              <a:rPr lang="en-GB" sz="700" dirty="0">
                <a:latin typeface="Arial" panose="020B0604020202020204" pitchFamily="34" charset="0"/>
                <a:cs typeface="Arial" panose="020B0604020202020204" pitchFamily="34" charset="0"/>
              </a:rPr>
              <a:t>Estimate of how many months organisation's reserves could sustain organisation's work and services at end of FY</a:t>
            </a:r>
            <a:endParaRPr lang="en-GB" sz="700" dirty="0">
              <a:solidFill>
                <a:srgbClr val="2835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6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76247-9977-AB94-7213-CC187A09B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0A0E5-DE43-60F9-2364-262AFA064826}"/>
              </a:ext>
            </a:extLst>
          </p:cNvPr>
          <p:cNvSpPr>
            <a:spLocks noGrp="1"/>
          </p:cNvSpPr>
          <p:nvPr>
            <p:ph type="title"/>
          </p:nvPr>
        </p:nvSpPr>
        <p:spPr>
          <a:xfrm>
            <a:off x="1856509" y="141521"/>
            <a:ext cx="7287491" cy="504056"/>
          </a:xfrm>
        </p:spPr>
        <p:txBody>
          <a:bodyPr>
            <a:normAutofit fontScale="90000"/>
          </a:bodyPr>
          <a:lstStyle/>
          <a:p>
            <a:r>
              <a:rPr lang="en-GB" dirty="0">
                <a:solidFill>
                  <a:srgbClr val="A24090"/>
                </a:solidFill>
              </a:rPr>
              <a:t>Financial resilience journeys: </a:t>
            </a:r>
            <a:br>
              <a:rPr lang="en-GB" dirty="0">
                <a:solidFill>
                  <a:srgbClr val="A24090"/>
                </a:solidFill>
              </a:rPr>
            </a:br>
            <a:r>
              <a:rPr lang="en-GB" dirty="0">
                <a:solidFill>
                  <a:srgbClr val="A24090"/>
                </a:solidFill>
              </a:rPr>
              <a:t>Transforming</a:t>
            </a:r>
          </a:p>
        </p:txBody>
      </p:sp>
      <p:sp>
        <p:nvSpPr>
          <p:cNvPr id="5" name="Content Placeholder 5">
            <a:extLst>
              <a:ext uri="{FF2B5EF4-FFF2-40B4-BE49-F238E27FC236}">
                <a16:creationId xmlns:a16="http://schemas.microsoft.com/office/drawing/2014/main" id="{A6879931-BD90-7AEC-CC01-990D79D8621F}"/>
              </a:ext>
            </a:extLst>
          </p:cNvPr>
          <p:cNvSpPr>
            <a:spLocks noGrp="1"/>
          </p:cNvSpPr>
          <p:nvPr>
            <p:ph sz="half" idx="1"/>
          </p:nvPr>
        </p:nvSpPr>
        <p:spPr>
          <a:xfrm>
            <a:off x="165820" y="1307317"/>
            <a:ext cx="8812360" cy="3593662"/>
          </a:xfrm>
        </p:spPr>
        <p:txBody>
          <a:bodyPr>
            <a:noAutofit/>
          </a:bodyPr>
          <a:lstStyle/>
          <a:p>
            <a:r>
              <a:rPr lang="en-GB" sz="1050" dirty="0"/>
              <a:t>Just two of the case study VCSEs demonstrated transformative capacity.</a:t>
            </a:r>
          </a:p>
          <a:p>
            <a:r>
              <a:rPr lang="en-GB" sz="1050" dirty="0"/>
              <a:t>Where VCSEs had transformed their business model, this had been facilitated by a one-off receipt of a substantial asset in the form of a large legacy donation, or a Community Asset Transfer of a building from the local authority, whereby the VCSE was able to take over the ownership of a publicly-owned property.</a:t>
            </a:r>
            <a:endParaRPr lang="en-GB" sz="1050" dirty="0">
              <a:solidFill>
                <a:srgbClr val="283583"/>
              </a:solidFill>
            </a:endParaRPr>
          </a:p>
          <a:p>
            <a:pPr marL="0" indent="0" algn="ctr">
              <a:buNone/>
            </a:pPr>
            <a:r>
              <a:rPr lang="en-GB" sz="1050" dirty="0">
                <a:solidFill>
                  <a:srgbClr val="A24090"/>
                </a:solidFill>
              </a:rPr>
              <a:t>The next slide visually depicts an example case study VCSE journey in transforming their business model [Note: the Y-axis scaling varies across the charts].</a:t>
            </a:r>
          </a:p>
        </p:txBody>
      </p:sp>
      <p:sp>
        <p:nvSpPr>
          <p:cNvPr id="8" name="TextBox 7">
            <a:extLst>
              <a:ext uri="{FF2B5EF4-FFF2-40B4-BE49-F238E27FC236}">
                <a16:creationId xmlns:a16="http://schemas.microsoft.com/office/drawing/2014/main" id="{6EBF8FB6-66B2-3F76-F19F-8E0FFAD01330}"/>
              </a:ext>
            </a:extLst>
          </p:cNvPr>
          <p:cNvSpPr txBox="1"/>
          <p:nvPr/>
        </p:nvSpPr>
        <p:spPr>
          <a:xfrm>
            <a:off x="135774" y="721058"/>
            <a:ext cx="8872451" cy="510778"/>
          </a:xfrm>
          <a:prstGeom prst="roundRect">
            <a:avLst/>
          </a:prstGeom>
          <a:solidFill>
            <a:srgbClr val="A24090"/>
          </a:solidFill>
          <a:ln>
            <a:solidFill>
              <a:srgbClr val="A2409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Where VCSEs had </a:t>
            </a:r>
            <a:r>
              <a:rPr lang="en-GB" sz="1200" b="1" dirty="0">
                <a:latin typeface="Arial" panose="020B0604020202020204" pitchFamily="34" charset="0"/>
                <a:cs typeface="Arial" panose="020B0604020202020204" pitchFamily="34" charset="0"/>
              </a:rPr>
              <a:t>transformed</a:t>
            </a:r>
            <a:r>
              <a:rPr lang="en-GB" sz="1200" dirty="0">
                <a:latin typeface="Arial" panose="020B0604020202020204" pitchFamily="34" charset="0"/>
                <a:cs typeface="Arial" panose="020B0604020202020204" pitchFamily="34" charset="0"/>
              </a:rPr>
              <a:t> their business models, in response to financial shocks or in times of business as usual, this had only been possible by having the unrestricted funds available to support business development.</a:t>
            </a:r>
          </a:p>
        </p:txBody>
      </p:sp>
    </p:spTree>
    <p:extLst>
      <p:ext uri="{BB962C8B-B14F-4D97-AF65-F5344CB8AC3E}">
        <p14:creationId xmlns:p14="http://schemas.microsoft.com/office/powerpoint/2010/main" val="47037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7F15E-D332-2444-7909-712FB4F0DF16}"/>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2403A10-39F0-33D5-AF9B-DCADB79BB17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52347707"/>
              </p:ext>
            </p:extLst>
          </p:nvPr>
        </p:nvGraphicFramePr>
        <p:xfrm>
          <a:off x="1508007" y="1670400"/>
          <a:ext cx="5850394" cy="320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233E7F6-3588-72C1-D5D5-94E10E0F285A}"/>
              </a:ext>
            </a:extLst>
          </p:cNvPr>
          <p:cNvSpPr>
            <a:spLocks noGrp="1"/>
          </p:cNvSpPr>
          <p:nvPr>
            <p:ph type="title" idx="4294967295"/>
          </p:nvPr>
        </p:nvSpPr>
        <p:spPr>
          <a:xfrm>
            <a:off x="0" y="771525"/>
            <a:ext cx="7886700" cy="504825"/>
          </a:xfrm>
          <a:prstGeom prst="rect">
            <a:avLst/>
          </a:prstGeom>
        </p:spPr>
        <p:txBody>
          <a:bodyPr/>
          <a:lstStyle/>
          <a:p>
            <a:r>
              <a:rPr lang="en-GB"/>
              <a:t>v</a:t>
            </a:r>
          </a:p>
        </p:txBody>
      </p:sp>
      <p:sp>
        <p:nvSpPr>
          <p:cNvPr id="6" name="Rectangle 5">
            <a:extLst>
              <a:ext uri="{FF2B5EF4-FFF2-40B4-BE49-F238E27FC236}">
                <a16:creationId xmlns:a16="http://schemas.microsoft.com/office/drawing/2014/main" id="{3C175C3F-7851-5477-8B40-13791B101713}"/>
              </a:ext>
            </a:extLst>
          </p:cNvPr>
          <p:cNvSpPr/>
          <p:nvPr/>
        </p:nvSpPr>
        <p:spPr>
          <a:xfrm>
            <a:off x="57957" y="705599"/>
            <a:ext cx="1406155" cy="4414811"/>
          </a:xfrm>
          <a:prstGeom prst="rect">
            <a:avLst/>
          </a:prstGeom>
          <a:solidFill>
            <a:srgbClr val="A240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This VCSE focuses on violence reduction and prevention by delivering youth activities facilitating community engagement.</a:t>
            </a:r>
          </a:p>
          <a:p>
            <a:pPr algn="ctr"/>
            <a:endParaRPr lang="en-GB" sz="800" dirty="0">
              <a:latin typeface="Arial" panose="020B0604020202020204" pitchFamily="34" charset="0"/>
              <a:cs typeface="Arial" panose="020B0604020202020204" pitchFamily="34" charset="0"/>
            </a:endParaRPr>
          </a:p>
          <a:p>
            <a:pPr algn="ctr"/>
            <a:r>
              <a:rPr lang="en-GB" sz="800" dirty="0">
                <a:latin typeface="Arial" panose="020B0604020202020204" pitchFamily="34" charset="0"/>
                <a:cs typeface="Arial" panose="020B0604020202020204" pitchFamily="34" charset="0"/>
              </a:rPr>
              <a:t>They were almost entirely grant funded until they received a Community Asset Transfer. Now, most of their income comes from hiring out their building for public and corporate events. This has increased their financial resilience as it has meant they can expand their offer by having more space for delivery without the additional cost associated with hiring space externally. </a:t>
            </a:r>
          </a:p>
          <a:p>
            <a:pPr algn="ctr"/>
            <a:endParaRPr lang="en-GB" sz="800" dirty="0">
              <a:latin typeface="Arial" panose="020B0604020202020204" pitchFamily="34" charset="0"/>
              <a:cs typeface="Arial" panose="020B0604020202020204" pitchFamily="34" charset="0"/>
            </a:endParaRPr>
          </a:p>
          <a:p>
            <a:pPr algn="ctr"/>
            <a:r>
              <a:rPr lang="en-GB" sz="800" dirty="0">
                <a:latin typeface="Arial" panose="020B0604020202020204" pitchFamily="34" charset="0"/>
                <a:cs typeface="Arial" panose="020B0604020202020204" pitchFamily="34" charset="0"/>
              </a:rPr>
              <a:t>However, the VCSE would still feel more resilient if they diversified their income streams further. </a:t>
            </a:r>
          </a:p>
        </p:txBody>
      </p:sp>
      <p:sp>
        <p:nvSpPr>
          <p:cNvPr id="9" name="Callout: Bent Line 8">
            <a:extLst>
              <a:ext uri="{FF2B5EF4-FFF2-40B4-BE49-F238E27FC236}">
                <a16:creationId xmlns:a16="http://schemas.microsoft.com/office/drawing/2014/main" id="{71805858-268E-5E8E-68A4-40BFE5FD1A7F}"/>
              </a:ext>
            </a:extLst>
          </p:cNvPr>
          <p:cNvSpPr/>
          <p:nvPr/>
        </p:nvSpPr>
        <p:spPr>
          <a:xfrm>
            <a:off x="7445155" y="705599"/>
            <a:ext cx="1671949" cy="1209602"/>
          </a:xfrm>
          <a:prstGeom prst="borderCallout2">
            <a:avLst>
              <a:gd name="adj1" fmla="val 69094"/>
              <a:gd name="adj2" fmla="val 614"/>
              <a:gd name="adj3" fmla="val 89816"/>
              <a:gd name="adj4" fmla="val -141379"/>
              <a:gd name="adj5" fmla="val 144292"/>
              <a:gd name="adj6" fmla="val -16161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To increase profitability, the VCSE invested some reserves in support from a business consultant to establish how to maximise the profitability of the space. This resulted in them buying more equipment for the rooms and increasing the rate for hire. </a:t>
            </a:r>
          </a:p>
        </p:txBody>
      </p:sp>
      <p:sp>
        <p:nvSpPr>
          <p:cNvPr id="7" name="Callout: Bent Line 6">
            <a:extLst>
              <a:ext uri="{FF2B5EF4-FFF2-40B4-BE49-F238E27FC236}">
                <a16:creationId xmlns:a16="http://schemas.microsoft.com/office/drawing/2014/main" id="{50A6D1C1-7D90-AEDD-D679-9B79A1C9046F}"/>
              </a:ext>
            </a:extLst>
          </p:cNvPr>
          <p:cNvSpPr/>
          <p:nvPr/>
        </p:nvSpPr>
        <p:spPr>
          <a:xfrm>
            <a:off x="3137936" y="705598"/>
            <a:ext cx="2276463" cy="906459"/>
          </a:xfrm>
          <a:prstGeom prst="borderCallout2">
            <a:avLst>
              <a:gd name="adj1" fmla="val 100542"/>
              <a:gd name="adj2" fmla="val 30483"/>
              <a:gd name="adj3" fmla="val 143024"/>
              <a:gd name="adj4" fmla="val 22052"/>
              <a:gd name="adj5" fmla="val 278875"/>
              <a:gd name="adj6" fmla="val 1324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The VCSE spent some of their reserves on immediate renovations. They decided to go ‘above and beyond’ repairs to bring the building up to a high-quality standard, to ensure the building could be rented out for high market rates. This increased the value of their assets.</a:t>
            </a:r>
          </a:p>
        </p:txBody>
      </p:sp>
      <p:sp>
        <p:nvSpPr>
          <p:cNvPr id="8" name="Callout: Bent Line 7">
            <a:extLst>
              <a:ext uri="{FF2B5EF4-FFF2-40B4-BE49-F238E27FC236}">
                <a16:creationId xmlns:a16="http://schemas.microsoft.com/office/drawing/2014/main" id="{C155D503-C805-A904-2779-1164905E6B96}"/>
              </a:ext>
            </a:extLst>
          </p:cNvPr>
          <p:cNvSpPr/>
          <p:nvPr/>
        </p:nvSpPr>
        <p:spPr>
          <a:xfrm>
            <a:off x="5477651" y="705598"/>
            <a:ext cx="1671949" cy="906458"/>
          </a:xfrm>
          <a:prstGeom prst="borderCallout2">
            <a:avLst>
              <a:gd name="adj1" fmla="val 100046"/>
              <a:gd name="adj2" fmla="val 1244"/>
              <a:gd name="adj3" fmla="val 124554"/>
              <a:gd name="adj4" fmla="val -50863"/>
              <a:gd name="adj5" fmla="val 240333"/>
              <a:gd name="adj6" fmla="val -8496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Having the building wasn’t initially as profitable as they would have liked, as they did not feel equipped to optimise its’ profitability and were undercharging for its use.</a:t>
            </a:r>
          </a:p>
        </p:txBody>
      </p:sp>
      <p:sp>
        <p:nvSpPr>
          <p:cNvPr id="13" name="Callout: Bent Line 12">
            <a:extLst>
              <a:ext uri="{FF2B5EF4-FFF2-40B4-BE49-F238E27FC236}">
                <a16:creationId xmlns:a16="http://schemas.microsoft.com/office/drawing/2014/main" id="{77EFD1DD-4D35-4AC9-CDA2-4C5CBBD5B309}"/>
              </a:ext>
            </a:extLst>
          </p:cNvPr>
          <p:cNvSpPr/>
          <p:nvPr/>
        </p:nvSpPr>
        <p:spPr>
          <a:xfrm>
            <a:off x="7445155" y="1981127"/>
            <a:ext cx="1640888" cy="1057273"/>
          </a:xfrm>
          <a:prstGeom prst="borderCallout2">
            <a:avLst>
              <a:gd name="adj1" fmla="val 8539"/>
              <a:gd name="adj2" fmla="val 426"/>
              <a:gd name="adj3" fmla="val 5756"/>
              <a:gd name="adj4" fmla="val -25679"/>
              <a:gd name="adj5" fmla="val -13684"/>
              <a:gd name="adj6" fmla="val -13171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The VCSE now generates 70-80% of their income from renting out the building, which makes them feel financially resilient and gives them their own, suitable space to deliver activities without having to pay for external rooms. </a:t>
            </a:r>
          </a:p>
        </p:txBody>
      </p:sp>
      <p:sp>
        <p:nvSpPr>
          <p:cNvPr id="4" name="Callout: Bent Line 3">
            <a:extLst>
              <a:ext uri="{FF2B5EF4-FFF2-40B4-BE49-F238E27FC236}">
                <a16:creationId xmlns:a16="http://schemas.microsoft.com/office/drawing/2014/main" id="{84637718-1161-3702-1E8D-48439F34634A}"/>
              </a:ext>
            </a:extLst>
          </p:cNvPr>
          <p:cNvSpPr/>
          <p:nvPr/>
        </p:nvSpPr>
        <p:spPr>
          <a:xfrm>
            <a:off x="1509077" y="704856"/>
            <a:ext cx="1583895" cy="907202"/>
          </a:xfrm>
          <a:prstGeom prst="borderCallout2">
            <a:avLst>
              <a:gd name="adj1" fmla="val 101060"/>
              <a:gd name="adj2" fmla="val 69711"/>
              <a:gd name="adj3" fmla="val 128218"/>
              <a:gd name="adj4" fmla="val 84554"/>
              <a:gd name="adj5" fmla="val 349201"/>
              <a:gd name="adj6" fmla="val 1164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In the lead-up to the Community Asset Transfer, the majority of staff time was dedicated to obtaining the building, at the expense of other income generating activities.</a:t>
            </a:r>
          </a:p>
        </p:txBody>
      </p:sp>
      <p:sp>
        <p:nvSpPr>
          <p:cNvPr id="24" name="Callout: Bent Line 23">
            <a:extLst>
              <a:ext uri="{FF2B5EF4-FFF2-40B4-BE49-F238E27FC236}">
                <a16:creationId xmlns:a16="http://schemas.microsoft.com/office/drawing/2014/main" id="{2892F153-F6DE-E4C9-8EB7-A888AC1A525E}"/>
              </a:ext>
            </a:extLst>
          </p:cNvPr>
          <p:cNvSpPr/>
          <p:nvPr/>
        </p:nvSpPr>
        <p:spPr>
          <a:xfrm>
            <a:off x="7441502" y="3104326"/>
            <a:ext cx="1640888" cy="872400"/>
          </a:xfrm>
          <a:prstGeom prst="borderCallout2">
            <a:avLst>
              <a:gd name="adj1" fmla="val 57232"/>
              <a:gd name="adj2" fmla="val -13"/>
              <a:gd name="adj3" fmla="val 58583"/>
              <a:gd name="adj4" fmla="val -14923"/>
              <a:gd name="adj5" fmla="val -23669"/>
              <a:gd name="adj6" fmla="val -912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Although this income took a hit during the pandemic, it has returned to pre-pandemic levels.</a:t>
            </a:r>
          </a:p>
        </p:txBody>
      </p:sp>
      <p:sp>
        <p:nvSpPr>
          <p:cNvPr id="27" name="Title 1">
            <a:extLst>
              <a:ext uri="{FF2B5EF4-FFF2-40B4-BE49-F238E27FC236}">
                <a16:creationId xmlns:a16="http://schemas.microsoft.com/office/drawing/2014/main" id="{8E66929A-97E8-E476-9F3D-0BD897A5BFE1}"/>
              </a:ext>
            </a:extLst>
          </p:cNvPr>
          <p:cNvSpPr txBox="1">
            <a:spLocks/>
          </p:cNvSpPr>
          <p:nvPr/>
        </p:nvSpPr>
        <p:spPr>
          <a:xfrm>
            <a:off x="1856509" y="86657"/>
            <a:ext cx="7287491" cy="504056"/>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b="1" kern="1200">
                <a:solidFill>
                  <a:srgbClr val="006EB8"/>
                </a:solidFill>
                <a:latin typeface="Arial" panose="020B0604020202020204" pitchFamily="34" charset="0"/>
                <a:ea typeface="+mj-ea"/>
                <a:cs typeface="Arial" panose="020B0604020202020204" pitchFamily="34" charset="0"/>
              </a:defRPr>
            </a:lvl1pPr>
          </a:lstStyle>
          <a:p>
            <a:r>
              <a:rPr lang="en-GB" dirty="0">
                <a:solidFill>
                  <a:srgbClr val="A24090"/>
                </a:solidFill>
              </a:rPr>
              <a:t>Visual depiction of a VCSE case study journey:</a:t>
            </a:r>
          </a:p>
          <a:p>
            <a:r>
              <a:rPr lang="en-GB" dirty="0">
                <a:solidFill>
                  <a:srgbClr val="A24090"/>
                </a:solidFill>
              </a:rPr>
              <a:t>Transforming in response to shocks</a:t>
            </a:r>
          </a:p>
        </p:txBody>
      </p:sp>
      <p:sp>
        <p:nvSpPr>
          <p:cNvPr id="5" name="TextBox 4">
            <a:extLst>
              <a:ext uri="{FF2B5EF4-FFF2-40B4-BE49-F238E27FC236}">
                <a16:creationId xmlns:a16="http://schemas.microsoft.com/office/drawing/2014/main" id="{D45E268C-FA69-1BA3-62E2-D8CD5B0CAE1F}"/>
              </a:ext>
            </a:extLst>
          </p:cNvPr>
          <p:cNvSpPr txBox="1"/>
          <p:nvPr/>
        </p:nvSpPr>
        <p:spPr>
          <a:xfrm>
            <a:off x="1428834" y="4894124"/>
            <a:ext cx="12025336" cy="307777"/>
          </a:xfrm>
          <a:prstGeom prst="rect">
            <a:avLst/>
          </a:prstGeom>
          <a:noFill/>
        </p:spPr>
        <p:txBody>
          <a:bodyPr wrap="square" rtlCol="0">
            <a:spAutoFit/>
          </a:bodyPr>
          <a:lstStyle/>
          <a:p>
            <a:r>
              <a:rPr lang="en-GB" sz="700" baseline="30000" dirty="0">
                <a:latin typeface="Arial" panose="020B0604020202020204" pitchFamily="34" charset="0"/>
                <a:cs typeface="Arial" panose="020B0604020202020204" pitchFamily="34" charset="0"/>
              </a:rPr>
              <a:t>7</a:t>
            </a:r>
            <a:r>
              <a:rPr lang="en-GB" sz="700" dirty="0">
                <a:latin typeface="Arial" panose="020B0604020202020204" pitchFamily="34" charset="0"/>
                <a:cs typeface="Arial" panose="020B0604020202020204" pitchFamily="34" charset="0"/>
              </a:rPr>
              <a:t>Estimate of how many months organisation's reserves could sustain organisation's work and services at end of FY</a:t>
            </a:r>
            <a:endParaRPr lang="en-GB" sz="700" baseline="30000" dirty="0">
              <a:latin typeface="Arial" panose="020B0604020202020204" pitchFamily="34" charset="0"/>
              <a:cs typeface="Arial" panose="020B0604020202020204" pitchFamily="34" charset="0"/>
            </a:endParaRPr>
          </a:p>
          <a:p>
            <a:r>
              <a:rPr lang="en-GB" sz="700" baseline="30000" dirty="0">
                <a:latin typeface="Arial" panose="020B0604020202020204" pitchFamily="34" charset="0"/>
                <a:cs typeface="Arial" panose="020B0604020202020204" pitchFamily="34" charset="0"/>
              </a:rPr>
              <a:t>8</a:t>
            </a:r>
            <a:r>
              <a:rPr lang="en-GB" sz="700" dirty="0">
                <a:latin typeface="Arial" panose="020B0604020202020204" pitchFamily="34" charset="0"/>
                <a:cs typeface="Arial" panose="020B0604020202020204" pitchFamily="34" charset="0"/>
              </a:rPr>
              <a:t>This VCSE did not provide data on the number of FTEs.</a:t>
            </a:r>
          </a:p>
        </p:txBody>
      </p:sp>
    </p:spTree>
    <p:extLst>
      <p:ext uri="{BB962C8B-B14F-4D97-AF65-F5344CB8AC3E}">
        <p14:creationId xmlns:p14="http://schemas.microsoft.com/office/powerpoint/2010/main" val="298404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52E2-A23E-236B-19CC-3207899AC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70EB3-3953-1DC8-4E10-130FA308086F}"/>
              </a:ext>
            </a:extLst>
          </p:cNvPr>
          <p:cNvSpPr>
            <a:spLocks noGrp="1"/>
          </p:cNvSpPr>
          <p:nvPr>
            <p:ph type="title"/>
          </p:nvPr>
        </p:nvSpPr>
        <p:spPr>
          <a:xfrm>
            <a:off x="2123728" y="51470"/>
            <a:ext cx="7020272" cy="826518"/>
          </a:xfrm>
        </p:spPr>
        <p:txBody>
          <a:bodyPr>
            <a:normAutofit/>
          </a:bodyPr>
          <a:lstStyle/>
          <a:p>
            <a:r>
              <a:rPr lang="en-GB" dirty="0"/>
              <a:t>Financial resilience: enablers and inhibitors (1)</a:t>
            </a:r>
          </a:p>
        </p:txBody>
      </p:sp>
      <p:sp>
        <p:nvSpPr>
          <p:cNvPr id="3" name="TextBox 2">
            <a:extLst>
              <a:ext uri="{FF2B5EF4-FFF2-40B4-BE49-F238E27FC236}">
                <a16:creationId xmlns:a16="http://schemas.microsoft.com/office/drawing/2014/main" id="{6525126A-4714-8BB9-D01C-268501CD167D}"/>
              </a:ext>
            </a:extLst>
          </p:cNvPr>
          <p:cNvSpPr txBox="1"/>
          <p:nvPr/>
        </p:nvSpPr>
        <p:spPr>
          <a:xfrm>
            <a:off x="135774" y="713495"/>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Case study VCSEs’ ability to absorb, adapt, or transform in response to financial shocks relies on several </a:t>
            </a:r>
            <a:r>
              <a:rPr lang="en-GB" sz="1200" b="1" dirty="0">
                <a:latin typeface="Arial" panose="020B0604020202020204" pitchFamily="34" charset="0"/>
                <a:cs typeface="Arial" panose="020B0604020202020204" pitchFamily="34" charset="0"/>
              </a:rPr>
              <a:t>internal factors </a:t>
            </a:r>
            <a:r>
              <a:rPr lang="en-GB" sz="1200" dirty="0">
                <a:latin typeface="Arial" panose="020B0604020202020204" pitchFamily="34" charset="0"/>
                <a:cs typeface="Arial" panose="020B0604020202020204" pitchFamily="34" charset="0"/>
              </a:rPr>
              <a:t>which enable them to be nimble in an insecure environment.</a:t>
            </a:r>
          </a:p>
        </p:txBody>
      </p:sp>
      <p:sp>
        <p:nvSpPr>
          <p:cNvPr id="10" name="Content Placeholder 5">
            <a:extLst>
              <a:ext uri="{FF2B5EF4-FFF2-40B4-BE49-F238E27FC236}">
                <a16:creationId xmlns:a16="http://schemas.microsoft.com/office/drawing/2014/main" id="{6EAE76FF-66E3-3668-8E28-F0D8B187AE63}"/>
              </a:ext>
            </a:extLst>
          </p:cNvPr>
          <p:cNvSpPr>
            <a:spLocks noGrp="1"/>
          </p:cNvSpPr>
          <p:nvPr>
            <p:ph sz="half" idx="1"/>
          </p:nvPr>
        </p:nvSpPr>
        <p:spPr>
          <a:xfrm>
            <a:off x="70224" y="1337913"/>
            <a:ext cx="9022570" cy="1866146"/>
          </a:xfrm>
        </p:spPr>
        <p:txBody>
          <a:bodyPr>
            <a:noAutofit/>
          </a:bodyPr>
          <a:lstStyle/>
          <a:p>
            <a:pPr marL="0" indent="0">
              <a:spcBef>
                <a:spcPts val="600"/>
              </a:spcBef>
              <a:buNone/>
            </a:pPr>
            <a:r>
              <a:rPr lang="en-GB" sz="1050" b="1" u="sng" dirty="0"/>
              <a:t>Skills and capacity for effective financial management</a:t>
            </a:r>
          </a:p>
          <a:p>
            <a:pPr>
              <a:spcBef>
                <a:spcPts val="600"/>
              </a:spcBef>
            </a:pPr>
            <a:r>
              <a:rPr lang="en-GB" sz="1050" dirty="0"/>
              <a:t>Whilst case study VCSEs saw financial skills as a key factor underpinning financial resilience, they highlighted this as a gap in their skillset:</a:t>
            </a:r>
          </a:p>
          <a:p>
            <a:pPr lvl="1">
              <a:spcBef>
                <a:spcPts val="600"/>
              </a:spcBef>
            </a:pPr>
            <a:r>
              <a:rPr lang="en-GB" sz="1050" b="1" dirty="0"/>
              <a:t>Lack of finance-trained staff and trustees </a:t>
            </a:r>
            <a:r>
              <a:rPr lang="en-GB" sz="1050" dirty="0"/>
              <a:t>to understand the impact of business decisions and financial resilience. Very small/volunteer-led organisations expressed not knowing “</a:t>
            </a:r>
            <a:r>
              <a:rPr lang="en-GB" sz="1050" b="1" i="1" dirty="0">
                <a:solidFill>
                  <a:srgbClr val="006EB8"/>
                </a:solidFill>
              </a:rPr>
              <a:t>where to start” </a:t>
            </a:r>
            <a:r>
              <a:rPr lang="en-GB" sz="1050" dirty="0"/>
              <a:t>with making the very first steps towards financial resilience. They described a </a:t>
            </a:r>
            <a:r>
              <a:rPr lang="en-GB" sz="1050" b="1" dirty="0"/>
              <a:t>lack of ‘entry level’ business skills. </a:t>
            </a:r>
            <a:r>
              <a:rPr lang="en-GB" sz="1050" b="1" i="1" dirty="0">
                <a:solidFill>
                  <a:srgbClr val="006EB8"/>
                </a:solidFill>
                <a:effectLst/>
                <a:latin typeface="Arial" panose="020B0604020202020204" pitchFamily="34" charset="0"/>
                <a:ea typeface="Calibri" panose="020F0502020204030204" pitchFamily="34" charset="0"/>
              </a:rPr>
              <a:t>“We’re surviving, but we don’t have the capacity to thrive” (VCSE interviewee)</a:t>
            </a:r>
            <a:r>
              <a:rPr lang="en-GB" sz="1050" b="1" i="1" dirty="0">
                <a:solidFill>
                  <a:srgbClr val="006EB8"/>
                </a:solidFill>
                <a:ea typeface="Calibri" panose="020F0502020204030204" pitchFamily="34" charset="0"/>
              </a:rPr>
              <a:t>.</a:t>
            </a:r>
            <a:endParaRPr lang="en-GB" sz="1050" b="1" i="1" dirty="0">
              <a:solidFill>
                <a:srgbClr val="006EB8"/>
              </a:solidFill>
              <a:effectLst/>
              <a:latin typeface="Arial" panose="020B0604020202020204" pitchFamily="34" charset="0"/>
              <a:ea typeface="Calibri" panose="020F0502020204030204" pitchFamily="34" charset="0"/>
            </a:endParaRPr>
          </a:p>
          <a:p>
            <a:pPr lvl="1">
              <a:spcBef>
                <a:spcPts val="600"/>
              </a:spcBef>
            </a:pPr>
            <a:r>
              <a:rPr lang="en-GB" sz="1050" dirty="0"/>
              <a:t>Whilst employing specialist staff, particularly finance personnel, was a key enabler to building financial resilience, VCSEs reported </a:t>
            </a:r>
            <a:r>
              <a:rPr lang="en-GB" sz="1050" b="1" dirty="0"/>
              <a:t>challenges in recruiting staff with the salaries they could offer</a:t>
            </a:r>
            <a:r>
              <a:rPr lang="en-GB" sz="1050" dirty="0"/>
              <a:t>.</a:t>
            </a:r>
          </a:p>
          <a:p>
            <a:pPr>
              <a:spcBef>
                <a:spcPts val="600"/>
              </a:spcBef>
            </a:pPr>
            <a:r>
              <a:rPr lang="en-GB" sz="1050" dirty="0"/>
              <a:t>Using </a:t>
            </a:r>
            <a:r>
              <a:rPr lang="en-GB" sz="1050" b="1" dirty="0"/>
              <a:t>experienced external professionals </a:t>
            </a:r>
            <a:r>
              <a:rPr lang="en-GB" sz="1050" dirty="0"/>
              <a:t>had helped a small number of case study VCSEs to plug some of these skills gaps and support the development of organisational structures which support financial resilience and the ability to absorb, adapt or transform. Having access to these professionals had been achieved through VCSE leaders’ personal networks or through capacity-building support programmes.</a:t>
            </a:r>
          </a:p>
        </p:txBody>
      </p:sp>
      <p:sp>
        <p:nvSpPr>
          <p:cNvPr id="4" name="TextBox 3">
            <a:extLst>
              <a:ext uri="{FF2B5EF4-FFF2-40B4-BE49-F238E27FC236}">
                <a16:creationId xmlns:a16="http://schemas.microsoft.com/office/drawing/2014/main" id="{7995CC7B-18A2-D04C-B216-9A3F97450157}"/>
              </a:ext>
            </a:extLst>
          </p:cNvPr>
          <p:cNvSpPr txBox="1"/>
          <p:nvPr/>
        </p:nvSpPr>
        <p:spPr>
          <a:xfrm>
            <a:off x="6751930" y="3284668"/>
            <a:ext cx="2007578" cy="1617464"/>
          </a:xfrm>
          <a:prstGeom prst="roundRect">
            <a:avLst/>
          </a:prstGeom>
          <a:solidFill>
            <a:srgbClr val="C9D4D9"/>
          </a:solidFill>
          <a:ln>
            <a:solidFill>
              <a:srgbClr val="4C4C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indent="0" algn="ctr">
              <a:spcBef>
                <a:spcPts val="600"/>
              </a:spcBef>
              <a:spcAft>
                <a:spcPts val="600"/>
              </a:spcAft>
              <a:buNone/>
            </a:pPr>
            <a:r>
              <a:rPr lang="en-GB" sz="1050" b="1" i="1" dirty="0">
                <a:solidFill>
                  <a:srgbClr val="006EB8"/>
                </a:solidFill>
                <a:latin typeface="Arial" panose="020B0604020202020204" pitchFamily="34" charset="0"/>
                <a:cs typeface="Arial" panose="020B0604020202020204" pitchFamily="34" charset="0"/>
              </a:rPr>
              <a:t>“By default, not-profit led and not in it for the money. They are in it for the impact and difference they can make. They will do their darndest to make sure that it works”  </a:t>
            </a:r>
          </a:p>
          <a:p>
            <a:pPr marL="0" indent="0" algn="ctr">
              <a:spcAft>
                <a:spcPts val="600"/>
              </a:spcAft>
              <a:buNone/>
            </a:pPr>
            <a:r>
              <a:rPr lang="en-GB" sz="1050" b="1" i="1" dirty="0">
                <a:solidFill>
                  <a:srgbClr val="006EB8"/>
                </a:solidFill>
                <a:latin typeface="Arial" panose="020B0604020202020204" pitchFamily="34" charset="0"/>
                <a:cs typeface="Arial" panose="020B0604020202020204" pitchFamily="34" charset="0"/>
              </a:rPr>
              <a:t>(Social lender)</a:t>
            </a:r>
          </a:p>
        </p:txBody>
      </p:sp>
      <p:sp>
        <p:nvSpPr>
          <p:cNvPr id="5" name="Content Placeholder 5">
            <a:extLst>
              <a:ext uri="{FF2B5EF4-FFF2-40B4-BE49-F238E27FC236}">
                <a16:creationId xmlns:a16="http://schemas.microsoft.com/office/drawing/2014/main" id="{31559B24-4044-C015-1B08-0DA69260F5F6}"/>
              </a:ext>
            </a:extLst>
          </p:cNvPr>
          <p:cNvSpPr txBox="1">
            <a:spLocks/>
          </p:cNvSpPr>
          <p:nvPr/>
        </p:nvSpPr>
        <p:spPr>
          <a:xfrm>
            <a:off x="70224" y="3226148"/>
            <a:ext cx="6440304" cy="191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050" dirty="0"/>
              <a:t>Social lenders and case study VCSEs saw </a:t>
            </a:r>
            <a:r>
              <a:rPr lang="en-GB" sz="1050" b="1" dirty="0"/>
              <a:t>VCSE leaders’ personal tenacity </a:t>
            </a:r>
            <a:r>
              <a:rPr lang="en-GB" sz="1050" dirty="0"/>
              <a:t>(i.e., their dedication and commitment to sustain operations)</a:t>
            </a:r>
            <a:r>
              <a:rPr lang="en-GB" sz="1050" b="1" dirty="0"/>
              <a:t> </a:t>
            </a:r>
            <a:r>
              <a:rPr lang="en-GB" sz="1050" dirty="0"/>
              <a:t>and ability to ‘run a tight ship’ by operating on a shoestring or stripping back outgoings as needed, as fundamental skills for financial resilience. Social lenders saw this as a key strength in the VCSE sector.</a:t>
            </a:r>
            <a:r>
              <a:rPr lang="en-GB" sz="1050" b="1" i="1" dirty="0">
                <a:solidFill>
                  <a:srgbClr val="006EB8"/>
                </a:solidFill>
              </a:rPr>
              <a:t> </a:t>
            </a:r>
            <a:r>
              <a:rPr lang="en-GB" sz="1050" dirty="0"/>
              <a:t>However, case study VCSEs raised several constraints on their ability to ‘strip back’ when needed:</a:t>
            </a:r>
            <a:endParaRPr lang="en-GB" sz="1050" b="1" i="1" dirty="0">
              <a:solidFill>
                <a:srgbClr val="006EB8"/>
              </a:solidFill>
            </a:endParaRPr>
          </a:p>
          <a:p>
            <a:pPr lvl="1">
              <a:spcBef>
                <a:spcPts val="600"/>
              </a:spcBef>
            </a:pPr>
            <a:r>
              <a:rPr lang="en-GB" sz="1050" dirty="0"/>
              <a:t>There have been challenges in replacing the volunteer workforce lost during the pandemic. </a:t>
            </a:r>
          </a:p>
          <a:p>
            <a:pPr lvl="1">
              <a:spcBef>
                <a:spcPts val="600"/>
              </a:spcBef>
            </a:pPr>
            <a:r>
              <a:rPr lang="en-GB" sz="1050" dirty="0"/>
              <a:t>Where VCSEs had committed outgoings, such as building rent, they saw this as a constraint on how much expenditure they could claw back in tough times.</a:t>
            </a:r>
          </a:p>
          <a:p>
            <a:pPr lvl="1">
              <a:spcBef>
                <a:spcPts val="600"/>
              </a:spcBef>
            </a:pPr>
            <a:r>
              <a:rPr lang="en-GB" sz="1050" dirty="0"/>
              <a:t>Some case study VCSEs perceived themselves to be already operating as leanly as possible with no further room to flex.</a:t>
            </a:r>
          </a:p>
        </p:txBody>
      </p:sp>
    </p:spTree>
    <p:extLst>
      <p:ext uri="{BB962C8B-B14F-4D97-AF65-F5344CB8AC3E}">
        <p14:creationId xmlns:p14="http://schemas.microsoft.com/office/powerpoint/2010/main" val="145548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51470"/>
            <a:ext cx="7020272" cy="826518"/>
          </a:xfrm>
        </p:spPr>
        <p:txBody>
          <a:bodyPr>
            <a:normAutofit/>
          </a:bodyPr>
          <a:lstStyle/>
          <a:p>
            <a:r>
              <a:rPr lang="en-GB" dirty="0"/>
              <a:t>Financial resilience: enablers and inhibitors (2)</a:t>
            </a:r>
          </a:p>
        </p:txBody>
      </p:sp>
      <p:sp>
        <p:nvSpPr>
          <p:cNvPr id="3" name="TextBox 2">
            <a:extLst>
              <a:ext uri="{FF2B5EF4-FFF2-40B4-BE49-F238E27FC236}">
                <a16:creationId xmlns:a16="http://schemas.microsoft.com/office/drawing/2014/main" id="{766F2298-2442-39BC-F118-CFAEFA5B5160}"/>
              </a:ext>
            </a:extLst>
          </p:cNvPr>
          <p:cNvSpPr txBox="1"/>
          <p:nvPr/>
        </p:nvSpPr>
        <p:spPr>
          <a:xfrm>
            <a:off x="135774" y="721058"/>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Case study VCSEs’ ability to absorb, adapt, or transform in response to financial shocks relies on several </a:t>
            </a:r>
            <a:r>
              <a:rPr lang="en-GB" sz="1200" b="1" dirty="0">
                <a:latin typeface="Arial" panose="020B0604020202020204" pitchFamily="34" charset="0"/>
                <a:cs typeface="Arial" panose="020B0604020202020204" pitchFamily="34" charset="0"/>
              </a:rPr>
              <a:t>internal factors </a:t>
            </a:r>
            <a:r>
              <a:rPr lang="en-GB" sz="1200" dirty="0">
                <a:latin typeface="Arial" panose="020B0604020202020204" pitchFamily="34" charset="0"/>
                <a:cs typeface="Arial" panose="020B0604020202020204" pitchFamily="34" charset="0"/>
              </a:rPr>
              <a:t>which enable VCSEs to be nimble in an insecure environment. </a:t>
            </a:r>
          </a:p>
        </p:txBody>
      </p:sp>
      <p:sp>
        <p:nvSpPr>
          <p:cNvPr id="10" name="Content Placeholder 5">
            <a:extLst>
              <a:ext uri="{FF2B5EF4-FFF2-40B4-BE49-F238E27FC236}">
                <a16:creationId xmlns:a16="http://schemas.microsoft.com/office/drawing/2014/main" id="{0008BC4A-134B-D0E1-6F10-3C5382D6D52B}"/>
              </a:ext>
            </a:extLst>
          </p:cNvPr>
          <p:cNvSpPr>
            <a:spLocks noGrp="1"/>
          </p:cNvSpPr>
          <p:nvPr>
            <p:ph sz="half" idx="1"/>
          </p:nvPr>
        </p:nvSpPr>
        <p:spPr>
          <a:xfrm>
            <a:off x="201324" y="1367407"/>
            <a:ext cx="8741351" cy="3551342"/>
          </a:xfrm>
        </p:spPr>
        <p:txBody>
          <a:bodyPr>
            <a:noAutofit/>
          </a:bodyPr>
          <a:lstStyle/>
          <a:p>
            <a:pPr marL="0" indent="0">
              <a:buNone/>
            </a:pPr>
            <a:r>
              <a:rPr lang="en-GB" sz="1050" b="1" u="sng" dirty="0"/>
              <a:t>Assets </a:t>
            </a:r>
          </a:p>
          <a:p>
            <a:r>
              <a:rPr lang="en-GB" sz="1050" dirty="0"/>
              <a:t>Case study VCSEs found it important to have </a:t>
            </a:r>
            <a:r>
              <a:rPr lang="en-GB" sz="1050" b="1" dirty="0"/>
              <a:t>assets which can be monetised </a:t>
            </a:r>
            <a:r>
              <a:rPr lang="en-GB" sz="1050" dirty="0"/>
              <a:t>to produce unrestricted, earned income. </a:t>
            </a:r>
          </a:p>
          <a:p>
            <a:r>
              <a:rPr lang="en-GB" sz="1050" dirty="0"/>
              <a:t>However, </a:t>
            </a:r>
            <a:r>
              <a:rPr lang="en-GB" sz="1050" b="1" dirty="0"/>
              <a:t>not all case study VCSEs felt they had opportunities to monetise their activities</a:t>
            </a:r>
            <a:r>
              <a:rPr lang="en-GB" sz="1050" dirty="0"/>
              <a:t>, due to: </a:t>
            </a:r>
          </a:p>
          <a:p>
            <a:pPr lvl="1"/>
            <a:r>
              <a:rPr lang="en-GB" sz="1050" dirty="0"/>
              <a:t>Being asset-poor.</a:t>
            </a:r>
          </a:p>
          <a:p>
            <a:pPr lvl="1"/>
            <a:r>
              <a:rPr lang="en-GB" sz="1050" dirty="0"/>
              <a:t>Facing challenges in balancing the monetisation of assets against their social mission, which is echoed in our </a:t>
            </a:r>
            <a:r>
              <a:rPr lang="en-GB" sz="1050" dirty="0">
                <a:hlinkClick r:id="rId3"/>
              </a:rPr>
              <a:t>VCSE Business Models report</a:t>
            </a:r>
            <a:r>
              <a:rPr lang="en-GB" sz="1050" dirty="0"/>
              <a:t>. For example, VCSEs reported they could not be tied to an activity only to generate income if this is not what their beneficiaries wanted e.g., a youth-led VCSE changed their activities often as their beneficiaries decided what programmes they run.</a:t>
            </a:r>
          </a:p>
          <a:p>
            <a:pPr lvl="1"/>
            <a:r>
              <a:rPr lang="en-GB" sz="1050" dirty="0"/>
              <a:t>Geographical location. For example, where VCSEs operate within particularly rural or isolated areas with limited demand for wider commercial services beyond their charitable offering.</a:t>
            </a:r>
          </a:p>
          <a:p>
            <a:pPr lvl="1"/>
            <a:r>
              <a:rPr lang="en-GB" sz="1050" dirty="0"/>
              <a:t>The cohort they serve - who may not be able to pay for services themselves, and where funding may not be available from other sources for some cohorts.</a:t>
            </a:r>
          </a:p>
          <a:p>
            <a:pPr lvl="1"/>
            <a:r>
              <a:rPr lang="en-GB" sz="1050" dirty="0"/>
              <a:t>The saturated local market for the services they could offer – for example, VCSEs who own buildings which could be rented out may be operating within a local economy where other VCSEs are also doing this, affecting profitability.</a:t>
            </a:r>
          </a:p>
        </p:txBody>
      </p:sp>
    </p:spTree>
    <p:extLst>
      <p:ext uri="{BB962C8B-B14F-4D97-AF65-F5344CB8AC3E}">
        <p14:creationId xmlns:p14="http://schemas.microsoft.com/office/powerpoint/2010/main" val="98365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C449-E91D-51B0-F921-6437A725B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BE4F4-A7BA-0399-3571-86B1C517903C}"/>
              </a:ext>
            </a:extLst>
          </p:cNvPr>
          <p:cNvSpPr>
            <a:spLocks noGrp="1"/>
          </p:cNvSpPr>
          <p:nvPr>
            <p:ph type="title"/>
          </p:nvPr>
        </p:nvSpPr>
        <p:spPr>
          <a:xfrm>
            <a:off x="2123728" y="51470"/>
            <a:ext cx="7020272" cy="826518"/>
          </a:xfrm>
        </p:spPr>
        <p:txBody>
          <a:bodyPr>
            <a:normAutofit/>
          </a:bodyPr>
          <a:lstStyle/>
          <a:p>
            <a:r>
              <a:rPr lang="en-GB" dirty="0"/>
              <a:t>Financial resilience: enablers and inhibitors (3)</a:t>
            </a:r>
          </a:p>
        </p:txBody>
      </p:sp>
      <p:sp>
        <p:nvSpPr>
          <p:cNvPr id="3" name="TextBox 2">
            <a:extLst>
              <a:ext uri="{FF2B5EF4-FFF2-40B4-BE49-F238E27FC236}">
                <a16:creationId xmlns:a16="http://schemas.microsoft.com/office/drawing/2014/main" id="{4666B4F3-943F-D287-39F8-A50E3E1E3463}"/>
              </a:ext>
            </a:extLst>
          </p:cNvPr>
          <p:cNvSpPr txBox="1"/>
          <p:nvPr/>
        </p:nvSpPr>
        <p:spPr>
          <a:xfrm>
            <a:off x="135774" y="721058"/>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Case study VCSEs’ ability to absorb, adapt, or transform in response to financial shocks relies on several </a:t>
            </a:r>
            <a:r>
              <a:rPr lang="en-GB" sz="1200" b="1" dirty="0">
                <a:latin typeface="Arial" panose="020B0604020202020204" pitchFamily="34" charset="0"/>
                <a:cs typeface="Arial" panose="020B0604020202020204" pitchFamily="34" charset="0"/>
              </a:rPr>
              <a:t>internal factors </a:t>
            </a:r>
            <a:r>
              <a:rPr lang="en-GB" sz="1200" dirty="0">
                <a:latin typeface="Arial" panose="020B0604020202020204" pitchFamily="34" charset="0"/>
                <a:cs typeface="Arial" panose="020B0604020202020204" pitchFamily="34" charset="0"/>
              </a:rPr>
              <a:t>which enable VCSEs to be nimble in an insecure environment.</a:t>
            </a:r>
          </a:p>
        </p:txBody>
      </p:sp>
      <p:sp>
        <p:nvSpPr>
          <p:cNvPr id="10" name="Content Placeholder 5">
            <a:extLst>
              <a:ext uri="{FF2B5EF4-FFF2-40B4-BE49-F238E27FC236}">
                <a16:creationId xmlns:a16="http://schemas.microsoft.com/office/drawing/2014/main" id="{10AE6A70-437A-DF1E-38D5-67F5A1449E15}"/>
              </a:ext>
            </a:extLst>
          </p:cNvPr>
          <p:cNvSpPr>
            <a:spLocks noGrp="1"/>
          </p:cNvSpPr>
          <p:nvPr>
            <p:ph sz="half" idx="1"/>
          </p:nvPr>
        </p:nvSpPr>
        <p:spPr>
          <a:xfrm>
            <a:off x="201324" y="1367407"/>
            <a:ext cx="8806901" cy="3551342"/>
          </a:xfrm>
        </p:spPr>
        <p:txBody>
          <a:bodyPr>
            <a:noAutofit/>
          </a:bodyPr>
          <a:lstStyle/>
          <a:p>
            <a:pPr marL="0" indent="0">
              <a:buNone/>
            </a:pPr>
            <a:r>
              <a:rPr lang="en-GB" sz="1050" b="1" u="sng" dirty="0"/>
              <a:t>Governance</a:t>
            </a:r>
          </a:p>
          <a:p>
            <a:pPr>
              <a:spcBef>
                <a:spcPts val="600"/>
              </a:spcBef>
            </a:pPr>
            <a:r>
              <a:rPr lang="en-GB" sz="1050" dirty="0"/>
              <a:t>Case study VCSEs and social lenders highlighted a </a:t>
            </a:r>
            <a:r>
              <a:rPr lang="en-GB" sz="1050" b="1" dirty="0"/>
              <a:t>lack of effective governance processes </a:t>
            </a:r>
            <a:r>
              <a:rPr lang="en-GB" sz="1050" dirty="0"/>
              <a:t>in place which enable efficient absorb or adapt responses in periods of ‘shock’. </a:t>
            </a:r>
          </a:p>
          <a:p>
            <a:pPr lvl="1">
              <a:spcBef>
                <a:spcPts val="600"/>
              </a:spcBef>
            </a:pPr>
            <a:r>
              <a:rPr lang="en-GB" sz="1050" dirty="0"/>
              <a:t>For example, one VCSE described the slow and inefficient process of decision-making through their existing governance arrangements, which delayed their adaptation response when a grant they were expecting was not awarded. </a:t>
            </a:r>
          </a:p>
          <a:p>
            <a:pPr>
              <a:spcBef>
                <a:spcPts val="600"/>
              </a:spcBef>
            </a:pPr>
            <a:r>
              <a:rPr lang="en-GB" sz="1050" dirty="0"/>
              <a:t>Social lenders and VCSEs also explained that the lack of financial expertise amongst their Trustees inhibited their ability to anticipate risks or make good business decisions. Case study VCSEs expressed specific </a:t>
            </a:r>
            <a:r>
              <a:rPr lang="en-GB" sz="1050" b="1" dirty="0"/>
              <a:t>challenges in securing effective Treasurers</a:t>
            </a:r>
            <a:r>
              <a:rPr lang="en-GB" sz="1050" dirty="0"/>
              <a:t>.</a:t>
            </a:r>
          </a:p>
          <a:p>
            <a:pPr>
              <a:spcBef>
                <a:spcPts val="600"/>
              </a:spcBef>
            </a:pPr>
            <a:r>
              <a:rPr lang="en-GB" sz="1050" dirty="0"/>
              <a:t>VCSEs highlighted that </a:t>
            </a:r>
            <a:r>
              <a:rPr lang="en-GB" sz="1050" b="1" dirty="0"/>
              <a:t>changing governance structures requires resources, skillset and capacity </a:t>
            </a:r>
            <a:r>
              <a:rPr lang="en-GB" sz="1050" dirty="0"/>
              <a:t>to change, which they often did not have access to.</a:t>
            </a:r>
          </a:p>
          <a:p>
            <a:pPr>
              <a:spcBef>
                <a:spcPts val="600"/>
              </a:spcBef>
            </a:pPr>
            <a:endParaRPr lang="en-GB" sz="1050" dirty="0"/>
          </a:p>
          <a:p>
            <a:pPr marL="0" indent="0">
              <a:buNone/>
            </a:pPr>
            <a:endParaRPr lang="en-GB" sz="1050" dirty="0"/>
          </a:p>
        </p:txBody>
      </p:sp>
      <p:sp>
        <p:nvSpPr>
          <p:cNvPr id="4" name="TextBox 3">
            <a:extLst>
              <a:ext uri="{FF2B5EF4-FFF2-40B4-BE49-F238E27FC236}">
                <a16:creationId xmlns:a16="http://schemas.microsoft.com/office/drawing/2014/main" id="{14BB9B1C-2BAD-AC12-B947-5E4F57DD7355}"/>
              </a:ext>
            </a:extLst>
          </p:cNvPr>
          <p:cNvSpPr txBox="1"/>
          <p:nvPr/>
        </p:nvSpPr>
        <p:spPr>
          <a:xfrm>
            <a:off x="431597" y="3284668"/>
            <a:ext cx="8327911" cy="723602"/>
          </a:xfrm>
          <a:prstGeom prst="roundRect">
            <a:avLst/>
          </a:prstGeom>
          <a:solidFill>
            <a:srgbClr val="C9D4D9"/>
          </a:solidFill>
          <a:ln>
            <a:solidFill>
              <a:srgbClr val="4C4C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indent="0" algn="ctr">
              <a:spcBef>
                <a:spcPts val="600"/>
              </a:spcBef>
              <a:spcAft>
                <a:spcPts val="600"/>
              </a:spcAft>
              <a:buNone/>
            </a:pPr>
            <a:r>
              <a:rPr lang="en-GB" sz="1050" b="1" i="1" dirty="0">
                <a:solidFill>
                  <a:srgbClr val="006EB8"/>
                </a:solidFill>
                <a:latin typeface="Arial" panose="020B0604020202020204" pitchFamily="34" charset="0"/>
                <a:cs typeface="Arial" panose="020B0604020202020204" pitchFamily="34" charset="0"/>
              </a:rPr>
              <a:t>“As to our Board of Governors, they are all wonderful people, they give up all of their time, but I can’t even get one of them to be the Treasurer. They just don’t have that skill base” </a:t>
            </a:r>
          </a:p>
          <a:p>
            <a:pPr marL="0" indent="0" algn="ctr">
              <a:spcAft>
                <a:spcPts val="600"/>
              </a:spcAft>
              <a:buNone/>
            </a:pPr>
            <a:r>
              <a:rPr lang="en-GB" sz="1050" b="1" i="1" dirty="0">
                <a:solidFill>
                  <a:srgbClr val="006EB8"/>
                </a:solidFill>
                <a:latin typeface="Arial" panose="020B0604020202020204" pitchFamily="34" charset="0"/>
                <a:cs typeface="Arial" panose="020B0604020202020204" pitchFamily="34" charset="0"/>
              </a:rPr>
              <a:t>(VCSE roundtable attendee)</a:t>
            </a:r>
          </a:p>
        </p:txBody>
      </p:sp>
    </p:spTree>
    <p:extLst>
      <p:ext uri="{BB962C8B-B14F-4D97-AF65-F5344CB8AC3E}">
        <p14:creationId xmlns:p14="http://schemas.microsoft.com/office/powerpoint/2010/main" val="247806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51470"/>
            <a:ext cx="7020272" cy="826518"/>
          </a:xfrm>
        </p:spPr>
        <p:txBody>
          <a:bodyPr>
            <a:normAutofit/>
          </a:bodyPr>
          <a:lstStyle/>
          <a:p>
            <a:r>
              <a:rPr lang="en-GB" dirty="0"/>
              <a:t>Introduction</a:t>
            </a:r>
          </a:p>
        </p:txBody>
      </p:sp>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201324" y="762000"/>
            <a:ext cx="8741351" cy="4148435"/>
          </a:xfrm>
        </p:spPr>
        <p:txBody>
          <a:bodyPr numCol="1">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50" dirty="0">
                <a:solidFill>
                  <a:srgbClr val="000000"/>
                </a:solidFill>
                <a:ea typeface="Calibri" panose="020F0502020204030204" pitchFamily="34" charset="0"/>
              </a:rPr>
              <a:t>This report outlines key learning on how VCSEs perceive financial resilience and what helps or hinders this. The report may be of interest to VCSEs and the organisations who support them (including funders, social lenders, infrastructure organisations, and commissioners). It highlights learning on </a:t>
            </a:r>
            <a:r>
              <a:rPr lang="en-GB" sz="1050" b="1" dirty="0">
                <a:solidFill>
                  <a:srgbClr val="0076C0"/>
                </a:solidFill>
              </a:rPr>
              <a:t>what works to support VCSE financial resilience </a:t>
            </a:r>
            <a:r>
              <a:rPr lang="en-GB" sz="1050" dirty="0">
                <a:solidFill>
                  <a:srgbClr val="000000"/>
                </a:solidFill>
                <a:ea typeface="Calibri" panose="020F0502020204030204" pitchFamily="34" charset="0"/>
              </a:rPr>
              <a:t>and </a:t>
            </a:r>
            <a:r>
              <a:rPr lang="en-GB" sz="1050" b="1" dirty="0">
                <a:solidFill>
                  <a:srgbClr val="0076C0"/>
                </a:solidFill>
              </a:rPr>
              <a:t>what could be done differently in the future</a:t>
            </a:r>
            <a:r>
              <a:rPr lang="en-GB" sz="1050" dirty="0">
                <a:solidFill>
                  <a:srgbClr val="000000"/>
                </a:solidFill>
              </a:rPr>
              <a:t> to support the resilience of the VCSE sector. The research is part of a wider evaluation of the Growth Fund.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a:t>
            </a:r>
            <a:r>
              <a:rPr kumimoji="0" lang="en-GB" sz="1050" b="1" i="0" u="none" strike="noStrike" kern="1200" cap="none" spc="0" normalizeH="0" baseline="0" noProof="0" dirty="0">
                <a:ln>
                  <a:noFill/>
                </a:ln>
                <a:solidFill>
                  <a:srgbClr val="0076C0"/>
                </a:solidFill>
                <a:effectLst/>
                <a:uLnTx/>
                <a:uFillTx/>
                <a:latin typeface="Arial" panose="020B0604020202020204" pitchFamily="34" charset="0"/>
                <a:ea typeface="+mn-ea"/>
                <a:cs typeface="Arial" panose="020B0604020202020204" pitchFamily="34" charset="0"/>
              </a:rPr>
              <a:t>Growth Fund </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 launched in May 2015. It was designed to provide flexible unsecured loans of up to £150,000 for voluntary, community and social enterprise organisations (VCSEs) and make them affordable by combining grants with loans. The Growth Fund blends a commitment of £22.5m of grant from The National Lottery Community Fund with at least £22.5m of loan finance from Big Society Capital and other co-investors (such as community foundations). Access - The Foundation for Social Investment, manages the programme, working with a number of social lenders who manage funds under the programme and provide investments to VCSEs. The programme itself aims to provide relevant finance to over 700 organisations in England. Further information on the Growth Fund can be found in the latest </a:t>
            </a:r>
            <a:r>
              <a:rPr kumimoji="0" lang="en-GB" sz="1050" b="0"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3"/>
              </a:rPr>
              <a:t>summary evaluation report</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0076C0"/>
                </a:solidFill>
                <a:effectLst/>
                <a:uLnTx/>
                <a:uFillTx/>
                <a:latin typeface="Arial" panose="020B0604020202020204" pitchFamily="34" charset="0"/>
                <a:ea typeface="+mn-ea"/>
                <a:cs typeface="Arial" panose="020B0604020202020204" pitchFamily="34" charset="0"/>
              </a:rPr>
              <a:t>Ecorys and ATQ Consultants </a:t>
            </a:r>
            <a:r>
              <a:rPr kumimoji="0" lang="en-GB" sz="1050" b="0" i="0" u="none" strike="noStrike" kern="1200" cap="none" spc="0" normalizeH="0" baseline="0" noProof="0" dirty="0">
                <a:ln>
                  <a:noFill/>
                </a:ln>
                <a:solidFill>
                  <a:prstClr val="black"/>
                </a:solidFill>
                <a:effectLst/>
                <a:uLnTx/>
                <a:uFillTx/>
                <a:latin typeface="Arial"/>
                <a:ea typeface="+mn-ea"/>
                <a:cs typeface="Arial"/>
              </a:rPr>
              <a:t>were appointed to evaluate the Growth Fund, with the aim to assess and track its effectiveness in enabling a wider group of VCSEs to successfully access social investment, become more financially resilient, and deliver greater social impact. The evaluation commenced in 2016 and will run until 2025.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Recognising that social investment is only one route to </a:t>
            </a:r>
            <a:r>
              <a:rPr lang="en-GB" sz="1050" dirty="0">
                <a:solidFill>
                  <a:prstClr val="black"/>
                </a:solidFill>
                <a:latin typeface="Arial"/>
                <a:cs typeface="Arial"/>
              </a:rPr>
              <a:t>increasing VCSE financial resilience, the Growth Fund programme partnership were interested to explore how this fits within a wider context of other routes to resilience. </a:t>
            </a:r>
            <a:r>
              <a:rPr kumimoji="0" lang="en-GB" sz="1050" b="0" i="0" u="none" strike="noStrike" kern="1200" cap="none" spc="0" normalizeH="0" baseline="0" noProof="0" dirty="0">
                <a:ln>
                  <a:noFill/>
                </a:ln>
                <a:solidFill>
                  <a:prstClr val="black"/>
                </a:solidFill>
                <a:effectLst/>
                <a:uLnTx/>
                <a:uFillTx/>
                <a:latin typeface="Arial"/>
                <a:ea typeface="+mn-ea"/>
                <a:cs typeface="Arial"/>
              </a:rPr>
              <a:t>Beyond the main evaluation, Ecorys is therefore conducting </a:t>
            </a:r>
            <a:r>
              <a:rPr kumimoji="0" lang="en-GB" sz="1050" b="1" i="0" u="none" strike="noStrike" kern="1200" cap="none" spc="0" normalizeH="0" baseline="0" noProof="0" dirty="0">
                <a:ln>
                  <a:noFill/>
                </a:ln>
                <a:solidFill>
                  <a:srgbClr val="0076C0"/>
                </a:solidFill>
                <a:effectLst/>
                <a:uLnTx/>
                <a:uFillTx/>
                <a:latin typeface="Arial" panose="020B0604020202020204" pitchFamily="34" charset="0"/>
                <a:ea typeface="+mn-ea"/>
                <a:cs typeface="Arial" panose="020B0604020202020204" pitchFamily="34" charset="0"/>
              </a:rPr>
              <a:t>research on the wider financial resilience of VCSEs</a:t>
            </a:r>
            <a:r>
              <a:rPr kumimoji="0" lang="en-GB" sz="1050" b="0" i="0" u="none" strike="noStrike" kern="1200" cap="none" spc="0" normalizeH="0" baseline="0" noProof="0" dirty="0">
                <a:ln>
                  <a:noFill/>
                </a:ln>
                <a:solidFill>
                  <a:prstClr val="black"/>
                </a:solidFill>
                <a:effectLst/>
                <a:uLnTx/>
                <a:uFillTx/>
                <a:latin typeface="Arial"/>
                <a:ea typeface="+mn-ea"/>
                <a:cs typeface="Arial"/>
              </a:rPr>
              <a:t>. The overall aim of this piece is to explore what financial resilience means to VCSEs, what the enablers and barriers to financial resilience are, and how resilience can best be supported.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50" dirty="0">
                <a:solidFill>
                  <a:prstClr val="black"/>
                </a:solidFill>
                <a:latin typeface="Arial"/>
                <a:cs typeface="Arial"/>
              </a:rPr>
              <a:t>This research primarily draws on a Rapid Evidence Assessment (REA), research with 20 case study VCSEs, and inputs from a Research Advisory Committee (RAC). Where relevant, it also draws on wider findings from the Growth Fund evaluation (including findings presented in the </a:t>
            </a:r>
            <a:r>
              <a:rPr lang="en-GB" sz="1050" dirty="0">
                <a:solidFill>
                  <a:prstClr val="black"/>
                </a:solidFill>
                <a:latin typeface="Arial"/>
                <a:cs typeface="Arial"/>
                <a:hlinkClick r:id="rId4"/>
              </a:rPr>
              <a:t>2021 evaluation update report</a:t>
            </a:r>
            <a:r>
              <a:rPr lang="en-GB" sz="1050" dirty="0">
                <a:solidFill>
                  <a:prstClr val="black"/>
                </a:solidFill>
                <a:latin typeface="Arial"/>
                <a:cs typeface="Arial"/>
              </a:rPr>
              <a:t>, consultations with social lenders involved in administering the Growth Fund, and interviews with Growth Fund case study VCSEs). The methodology slides in </a:t>
            </a:r>
            <a:r>
              <a:rPr lang="en-GB" sz="1050" dirty="0">
                <a:solidFill>
                  <a:prstClr val="black"/>
                </a:solidFill>
                <a:latin typeface="Arial"/>
                <a:cs typeface="Arial"/>
                <a:hlinkClick r:id="rId5" action="ppaction://hlinksldjump"/>
              </a:rPr>
              <a:t>Annex 2</a:t>
            </a:r>
            <a:r>
              <a:rPr lang="en-GB" sz="1050" dirty="0">
                <a:solidFill>
                  <a:prstClr val="black"/>
                </a:solidFill>
                <a:latin typeface="Arial"/>
                <a:cs typeface="Arial"/>
              </a:rPr>
              <a:t> provide more information.  </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10466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3E65D-9B04-D37C-853B-5AD14811B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D5439-D08C-2A17-B93B-8F5AC7BF6C61}"/>
              </a:ext>
            </a:extLst>
          </p:cNvPr>
          <p:cNvSpPr>
            <a:spLocks noGrp="1"/>
          </p:cNvSpPr>
          <p:nvPr>
            <p:ph type="title"/>
          </p:nvPr>
        </p:nvSpPr>
        <p:spPr>
          <a:xfrm>
            <a:off x="2123728" y="51470"/>
            <a:ext cx="7020272" cy="826518"/>
          </a:xfrm>
        </p:spPr>
        <p:txBody>
          <a:bodyPr>
            <a:normAutofit/>
          </a:bodyPr>
          <a:lstStyle/>
          <a:p>
            <a:r>
              <a:rPr lang="en-GB" dirty="0"/>
              <a:t>Financial resilience: enablers and inhibitors (4)</a:t>
            </a:r>
          </a:p>
        </p:txBody>
      </p:sp>
      <p:sp>
        <p:nvSpPr>
          <p:cNvPr id="3" name="TextBox 2">
            <a:extLst>
              <a:ext uri="{FF2B5EF4-FFF2-40B4-BE49-F238E27FC236}">
                <a16:creationId xmlns:a16="http://schemas.microsoft.com/office/drawing/2014/main" id="{670B8274-EBDA-A003-0E7F-BD9BEF220C66}"/>
              </a:ext>
            </a:extLst>
          </p:cNvPr>
          <p:cNvSpPr txBox="1"/>
          <p:nvPr/>
        </p:nvSpPr>
        <p:spPr>
          <a:xfrm>
            <a:off x="135774" y="721058"/>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Case study VCSEs’ financial resilience or ability to absorb, adapt, or transform in response to financial shocks also relies on having the </a:t>
            </a:r>
            <a:r>
              <a:rPr lang="en-GB" sz="1200" b="1" dirty="0">
                <a:latin typeface="Arial" panose="020B0604020202020204" pitchFamily="34" charset="0"/>
                <a:cs typeface="Arial" panose="020B0604020202020204" pitchFamily="34" charset="0"/>
              </a:rPr>
              <a:t>funds available </a:t>
            </a:r>
            <a:r>
              <a:rPr lang="en-GB" sz="1200" dirty="0">
                <a:latin typeface="Arial" panose="020B0604020202020204" pitchFamily="34" charset="0"/>
                <a:cs typeface="Arial" panose="020B0604020202020204" pitchFamily="34" charset="0"/>
              </a:rPr>
              <a:t>to respond to shocks. </a:t>
            </a:r>
            <a:r>
              <a:rPr lang="en-GB" sz="1200" b="1" dirty="0">
                <a:latin typeface="Arial" panose="020B0604020202020204" pitchFamily="34" charset="0"/>
                <a:cs typeface="Arial" panose="020B0604020202020204" pitchFamily="34" charset="0"/>
              </a:rPr>
              <a:t>Funder flexibility </a:t>
            </a:r>
            <a:r>
              <a:rPr lang="en-GB" sz="1200" dirty="0">
                <a:latin typeface="Arial" panose="020B0604020202020204" pitchFamily="34" charset="0"/>
                <a:cs typeface="Arial" panose="020B0604020202020204" pitchFamily="34" charset="0"/>
              </a:rPr>
              <a:t>is crucial.</a:t>
            </a:r>
          </a:p>
        </p:txBody>
      </p:sp>
      <p:sp>
        <p:nvSpPr>
          <p:cNvPr id="10" name="Content Placeholder 5">
            <a:extLst>
              <a:ext uri="{FF2B5EF4-FFF2-40B4-BE49-F238E27FC236}">
                <a16:creationId xmlns:a16="http://schemas.microsoft.com/office/drawing/2014/main" id="{8E0BAFE0-6A86-4651-9DEC-B304CB184F3A}"/>
              </a:ext>
            </a:extLst>
          </p:cNvPr>
          <p:cNvSpPr>
            <a:spLocks noGrp="1"/>
          </p:cNvSpPr>
          <p:nvPr>
            <p:ph sz="half" idx="1"/>
          </p:nvPr>
        </p:nvSpPr>
        <p:spPr>
          <a:xfrm>
            <a:off x="201324" y="1331366"/>
            <a:ext cx="8741351" cy="3579069"/>
          </a:xfrm>
        </p:spPr>
        <p:txBody>
          <a:bodyPr>
            <a:noAutofit/>
          </a:bodyPr>
          <a:lstStyle/>
          <a:p>
            <a:pPr marL="0" indent="0">
              <a:buNone/>
            </a:pPr>
            <a:r>
              <a:rPr lang="en-GB" sz="1050" dirty="0"/>
              <a:t>Case study VCSEs expressed </a:t>
            </a:r>
            <a:r>
              <a:rPr lang="en-GB" sz="1050" b="1" dirty="0"/>
              <a:t>needing unrestricted funds available to respond to shocks or adapt/transform in times of business as usual</a:t>
            </a:r>
            <a:r>
              <a:rPr lang="en-GB" sz="1050" dirty="0"/>
              <a:t>. </a:t>
            </a:r>
          </a:p>
          <a:p>
            <a:pPr marL="0" indent="0">
              <a:buNone/>
            </a:pPr>
            <a:endParaRPr lang="en-GB" sz="1050" dirty="0"/>
          </a:p>
          <a:p>
            <a:pPr marL="0" indent="0">
              <a:buNone/>
            </a:pPr>
            <a:endParaRPr lang="en-GB" sz="1050" dirty="0"/>
          </a:p>
          <a:p>
            <a:pPr marL="0" indent="0">
              <a:buNone/>
            </a:pPr>
            <a:endParaRPr lang="en-GB" sz="1050" dirty="0"/>
          </a:p>
          <a:p>
            <a:pPr marL="0" indent="0">
              <a:buNone/>
            </a:pPr>
            <a:r>
              <a:rPr lang="en-GB" sz="1050" dirty="0"/>
              <a:t>This includes:</a:t>
            </a:r>
          </a:p>
          <a:p>
            <a:r>
              <a:rPr lang="en-GB" sz="1050" dirty="0"/>
              <a:t>Having the </a:t>
            </a:r>
            <a:r>
              <a:rPr lang="en-GB" sz="1050" b="1" dirty="0"/>
              <a:t>funding for core costs </a:t>
            </a:r>
            <a:r>
              <a:rPr lang="en-GB" sz="1050" dirty="0"/>
              <a:t>to pay for the time of staff with business acumen to take action.</a:t>
            </a:r>
          </a:p>
          <a:p>
            <a:pPr lvl="1"/>
            <a:r>
              <a:rPr lang="en-GB" sz="1050" dirty="0"/>
              <a:t>Case study VCSEs valued having unrestricted funds available to pay for leadership team time to work on organisational development. </a:t>
            </a:r>
          </a:p>
          <a:p>
            <a:pPr lvl="1"/>
            <a:r>
              <a:rPr lang="en-GB" sz="1050" dirty="0"/>
              <a:t>For social enterprises, this means having earned income to cover organisational development activities.</a:t>
            </a:r>
          </a:p>
          <a:p>
            <a:pPr marL="311400" lvl="1" indent="0" algn="ctr">
              <a:buNone/>
            </a:pPr>
            <a:r>
              <a:rPr lang="en-GB" sz="1050" b="1" i="1" dirty="0">
                <a:solidFill>
                  <a:srgbClr val="006EB8"/>
                </a:solidFill>
              </a:rPr>
              <a:t>“If you want us to be financially resilient, you have to fund us to have good financial management” (VCSE Roundtable attendee)</a:t>
            </a:r>
          </a:p>
          <a:p>
            <a:r>
              <a:rPr lang="en-GB" sz="1050" dirty="0"/>
              <a:t>Having </a:t>
            </a:r>
            <a:r>
              <a:rPr lang="en-GB" sz="1050" b="1" dirty="0"/>
              <a:t>reserves available to buffer shocks</a:t>
            </a:r>
            <a:r>
              <a:rPr lang="en-GB" sz="1050" dirty="0"/>
              <a:t>, accrued through earned income, grants which are allowed to be put into reserves, or large legacy donations.</a:t>
            </a:r>
          </a:p>
          <a:p>
            <a:pPr lvl="1"/>
            <a:r>
              <a:rPr lang="en-GB" sz="1050" dirty="0"/>
              <a:t>Case study VCSEs highlighted that internal reserves policies also need to enable reserves to be accrued and used as needed.</a:t>
            </a:r>
          </a:p>
          <a:p>
            <a:r>
              <a:rPr lang="en-GB" sz="1050" dirty="0"/>
              <a:t>Being </a:t>
            </a:r>
            <a:r>
              <a:rPr lang="en-GB" sz="1050" b="1" dirty="0"/>
              <a:t>supported flexibly by funders during times of crises</a:t>
            </a:r>
            <a:r>
              <a:rPr lang="en-GB" sz="1050" dirty="0"/>
              <a:t>.</a:t>
            </a:r>
          </a:p>
          <a:p>
            <a:pPr lvl="1"/>
            <a:r>
              <a:rPr lang="en-GB" sz="1050" dirty="0"/>
              <a:t>Funders providing covid-relief grants or being flexible with existing grants to enable case study VCSEs to ‘pivot’ activities.</a:t>
            </a:r>
          </a:p>
          <a:p>
            <a:pPr lvl="1"/>
            <a:r>
              <a:rPr lang="en-GB" sz="1050" dirty="0"/>
              <a:t>Social lenders writing off loans.</a:t>
            </a:r>
          </a:p>
        </p:txBody>
      </p:sp>
      <p:sp>
        <p:nvSpPr>
          <p:cNvPr id="4" name="TextBox 3">
            <a:extLst>
              <a:ext uri="{FF2B5EF4-FFF2-40B4-BE49-F238E27FC236}">
                <a16:creationId xmlns:a16="http://schemas.microsoft.com/office/drawing/2014/main" id="{30177E19-673D-B0A9-6DBF-2FFE6DB83FDF}"/>
              </a:ext>
            </a:extLst>
          </p:cNvPr>
          <p:cNvSpPr txBox="1"/>
          <p:nvPr/>
        </p:nvSpPr>
        <p:spPr>
          <a:xfrm>
            <a:off x="321869" y="1755789"/>
            <a:ext cx="8529523" cy="723602"/>
          </a:xfrm>
          <a:prstGeom prst="roundRect">
            <a:avLst/>
          </a:prstGeom>
          <a:solidFill>
            <a:srgbClr val="C9D4D9"/>
          </a:solidFill>
          <a:ln>
            <a:solidFill>
              <a:srgbClr val="4C4C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indent="0" algn="ctr">
              <a:spcBef>
                <a:spcPts val="600"/>
              </a:spcBef>
              <a:spcAft>
                <a:spcPts val="600"/>
              </a:spcAft>
              <a:buNone/>
            </a:pPr>
            <a:r>
              <a:rPr lang="en-GB" sz="1050" b="1" i="1" dirty="0">
                <a:solidFill>
                  <a:srgbClr val="006EB8"/>
                </a:solidFill>
                <a:latin typeface="Arial" panose="020B0604020202020204" pitchFamily="34" charset="0"/>
                <a:cs typeface="Arial" panose="020B0604020202020204" pitchFamily="34" charset="0"/>
              </a:rPr>
              <a:t>“We already know where our vulnerabilities lie, but we don’t always have the power or ability to fix them because the [unrestricted] money for that isn’t there” </a:t>
            </a:r>
          </a:p>
          <a:p>
            <a:pPr marL="0" indent="0" algn="ctr">
              <a:spcAft>
                <a:spcPts val="600"/>
              </a:spcAft>
              <a:buNone/>
            </a:pPr>
            <a:r>
              <a:rPr lang="en-GB" sz="1050" b="1" i="1" dirty="0">
                <a:solidFill>
                  <a:srgbClr val="006EB8"/>
                </a:solidFill>
                <a:latin typeface="Arial" panose="020B0604020202020204" pitchFamily="34" charset="0"/>
                <a:cs typeface="Arial" panose="020B0604020202020204" pitchFamily="34" charset="0"/>
              </a:rPr>
              <a:t>(VCSE roundtable attendee)</a:t>
            </a:r>
          </a:p>
        </p:txBody>
      </p:sp>
    </p:spTree>
    <p:extLst>
      <p:ext uri="{BB962C8B-B14F-4D97-AF65-F5344CB8AC3E}">
        <p14:creationId xmlns:p14="http://schemas.microsoft.com/office/powerpoint/2010/main" val="317430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B6E4D-0B6F-A803-24A3-BEBCF352AB68}"/>
              </a:ext>
            </a:extLst>
          </p:cNvPr>
          <p:cNvSpPr txBox="1"/>
          <p:nvPr/>
        </p:nvSpPr>
        <p:spPr>
          <a:xfrm>
            <a:off x="0" y="619186"/>
            <a:ext cx="9144000" cy="4524315"/>
          </a:xfrm>
          <a:prstGeom prst="rect">
            <a:avLst/>
          </a:prstGeom>
          <a:solidFill>
            <a:schemeClr val="accent1">
              <a:lumMod val="50000"/>
            </a:schemeClr>
          </a:solidFill>
        </p:spPr>
        <p:txBody>
          <a:bodyPr wrap="square" rtlCol="0" anchor="ctr">
            <a:spAutoFit/>
          </a:bodyPr>
          <a:lstStyle/>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r>
              <a:rPr lang="en-GB" sz="2400" dirty="0">
                <a:solidFill>
                  <a:schemeClr val="bg1">
                    <a:lumMod val="95000"/>
                  </a:schemeClr>
                </a:solidFill>
                <a:latin typeface="Arial" panose="020B0604020202020204" pitchFamily="34" charset="0"/>
                <a:cs typeface="Arial" panose="020B0604020202020204" pitchFamily="34" charset="0"/>
              </a:rPr>
              <a:t>How could VCSEs become more financially resilient?</a:t>
            </a:r>
            <a:endParaRPr lang="en-GB" sz="2400" dirty="0">
              <a:latin typeface="Arial" panose="020B0604020202020204" pitchFamily="34" charset="0"/>
              <a:cs typeface="Arial" panose="020B0604020202020204" pitchFamily="34" charset="0"/>
            </a:endParaRPr>
          </a:p>
          <a:p>
            <a:endParaRPr lang="en-GB" dirty="0"/>
          </a:p>
          <a:p>
            <a:endParaRPr lang="en-GB" dirty="0"/>
          </a:p>
          <a:p>
            <a:endParaRPr lang="en-GB" sz="2000" dirty="0"/>
          </a:p>
          <a:p>
            <a:endParaRPr lang="en-GB" sz="2000" dirty="0"/>
          </a:p>
          <a:p>
            <a:endParaRPr lang="en-GB" sz="2000" dirty="0"/>
          </a:p>
          <a:p>
            <a:endParaRPr lang="en-GB" dirty="0"/>
          </a:p>
          <a:p>
            <a:endParaRPr lang="en-GB" sz="600" dirty="0"/>
          </a:p>
          <a:p>
            <a:endParaRPr lang="en-GB" dirty="0"/>
          </a:p>
          <a:p>
            <a:endParaRPr lang="en-GB" dirty="0"/>
          </a:p>
        </p:txBody>
      </p:sp>
    </p:spTree>
    <p:extLst>
      <p:ext uri="{BB962C8B-B14F-4D97-AF65-F5344CB8AC3E}">
        <p14:creationId xmlns:p14="http://schemas.microsoft.com/office/powerpoint/2010/main" val="142938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032074" y="129221"/>
            <a:ext cx="7287491" cy="504056"/>
          </a:xfrm>
        </p:spPr>
        <p:txBody>
          <a:bodyPr>
            <a:normAutofit/>
          </a:bodyPr>
          <a:lstStyle/>
          <a:p>
            <a:r>
              <a:rPr lang="en-GB" dirty="0"/>
              <a:t>Income source diversity and financial resilience</a:t>
            </a:r>
          </a:p>
        </p:txBody>
      </p:sp>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165820" y="1507916"/>
            <a:ext cx="8812360" cy="3686788"/>
          </a:xfrm>
        </p:spPr>
        <p:txBody>
          <a:bodyPr>
            <a:noAutofit/>
          </a:bodyPr>
          <a:lstStyle/>
          <a:p>
            <a:r>
              <a:rPr lang="en-GB" sz="1050" dirty="0"/>
              <a:t>Echoing findings from our </a:t>
            </a:r>
            <a:r>
              <a:rPr lang="en-GB" sz="1050" dirty="0">
                <a:hlinkClick r:id="rId3"/>
              </a:rPr>
              <a:t>VCSE business models</a:t>
            </a:r>
            <a:r>
              <a:rPr lang="en-GB" sz="1050" dirty="0"/>
              <a:t> report, case study VCSEs reported a particular interest in </a:t>
            </a:r>
            <a:r>
              <a:rPr lang="en-GB" sz="1050" b="1" dirty="0"/>
              <a:t>accessing unrestricted funding through earned income, </a:t>
            </a:r>
            <a:r>
              <a:rPr lang="en-GB" sz="1050" dirty="0"/>
              <a:t>which they believed would provide financial independence to invest in staff, organisational development, add to reserves, fund unanticipated/emergency costs, and enable growth.</a:t>
            </a:r>
          </a:p>
          <a:p>
            <a:r>
              <a:rPr lang="en-GB" sz="1050" dirty="0"/>
              <a:t>Some case study VCSEs believed they could not move away from their main sources of income coming from grants, due to the nature of their VCSE. They cited reasons such as struggling to attract income from other bodies (e.g., as in the case of VCSEs working with perpetrators of domestic abuse), inability to raise income from payment by service users, and a lack of opportunity to monetise their assets (see </a:t>
            </a:r>
            <a:r>
              <a:rPr lang="en-GB" sz="1050" dirty="0">
                <a:hlinkClick r:id="rId4" action="ppaction://hlinksldjump"/>
              </a:rPr>
              <a:t>here </a:t>
            </a:r>
            <a:r>
              <a:rPr lang="en-GB" sz="1050" dirty="0"/>
              <a:t>for more detail).</a:t>
            </a:r>
          </a:p>
          <a:p>
            <a:pPr lvl="1"/>
            <a:r>
              <a:rPr lang="en-GB" sz="1050" dirty="0"/>
              <a:t>For them, having </a:t>
            </a:r>
            <a:r>
              <a:rPr lang="en-GB" sz="1050" b="1" dirty="0"/>
              <a:t>diversity of different grants </a:t>
            </a:r>
            <a:r>
              <a:rPr lang="en-GB" sz="1050" dirty="0"/>
              <a:t>was seen as important for resilience, as over-reliance on one grant produced a risk if that funder decided to stop funding them (e.g., changing requirements or thematic interests; not wanting to fund the same organisations for too long)</a:t>
            </a:r>
          </a:p>
          <a:p>
            <a:pPr lvl="1"/>
            <a:r>
              <a:rPr lang="en-GB" sz="1050" dirty="0"/>
              <a:t>For example, one VCSE who described themselves as being reliant on a large grant with The National Lottery Community Fund believed this made them vulnerable - if that dried up, they would need to win 4-5 other smaller grants to make up the value (or cut two thirds of their staff). </a:t>
            </a:r>
          </a:p>
        </p:txBody>
      </p:sp>
      <p:sp>
        <p:nvSpPr>
          <p:cNvPr id="3" name="TextBox 2">
            <a:extLst>
              <a:ext uri="{FF2B5EF4-FFF2-40B4-BE49-F238E27FC236}">
                <a16:creationId xmlns:a16="http://schemas.microsoft.com/office/drawing/2014/main" id="{C58A0CEB-2ADA-ADF7-8238-25D6286CF979}"/>
              </a:ext>
            </a:extLst>
          </p:cNvPr>
          <p:cNvSpPr txBox="1"/>
          <p:nvPr/>
        </p:nvSpPr>
        <p:spPr>
          <a:xfrm>
            <a:off x="105729" y="713052"/>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lvl="1" algn="ctr"/>
            <a:r>
              <a:rPr lang="en-GB" sz="1200" dirty="0">
                <a:latin typeface="Arial" panose="020B0604020202020204" pitchFamily="34" charset="0"/>
                <a:cs typeface="Arial" panose="020B0604020202020204" pitchFamily="34" charset="0"/>
              </a:rPr>
              <a:t>Case study VCSEs were generally </a:t>
            </a:r>
            <a:r>
              <a:rPr lang="en-GB" sz="1200" b="1" dirty="0">
                <a:latin typeface="Arial" panose="020B0604020202020204" pitchFamily="34" charset="0"/>
                <a:cs typeface="Arial" panose="020B0604020202020204" pitchFamily="34" charset="0"/>
              </a:rPr>
              <a:t>keen to diversify </a:t>
            </a:r>
            <a:r>
              <a:rPr lang="en-GB" sz="1200" dirty="0">
                <a:latin typeface="Arial" panose="020B0604020202020204" pitchFamily="34" charset="0"/>
                <a:cs typeface="Arial" panose="020B0604020202020204" pitchFamily="34" charset="0"/>
              </a:rPr>
              <a:t>their income streams to improve their resilience. They saw this as giving them </a:t>
            </a:r>
            <a:r>
              <a:rPr lang="en-GB" sz="1200" b="1" dirty="0">
                <a:latin typeface="Arial" panose="020B0604020202020204" pitchFamily="34" charset="0"/>
                <a:cs typeface="Arial" panose="020B0604020202020204" pitchFamily="34" charset="0"/>
              </a:rPr>
              <a:t>safety</a:t>
            </a:r>
            <a:r>
              <a:rPr lang="en-GB" sz="1200" dirty="0">
                <a:latin typeface="Arial" panose="020B0604020202020204" pitchFamily="34" charset="0"/>
                <a:cs typeface="Arial" panose="020B0604020202020204" pitchFamily="34" charset="0"/>
              </a:rPr>
              <a:t> if any one income stream dried up. </a:t>
            </a:r>
          </a:p>
        </p:txBody>
      </p:sp>
    </p:spTree>
    <p:extLst>
      <p:ext uri="{BB962C8B-B14F-4D97-AF65-F5344CB8AC3E}">
        <p14:creationId xmlns:p14="http://schemas.microsoft.com/office/powerpoint/2010/main" val="65773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69C9-A5F3-A625-DF75-58C5F8D59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B12E9-FAAF-5967-926C-C54FF45B208F}"/>
              </a:ext>
            </a:extLst>
          </p:cNvPr>
          <p:cNvSpPr>
            <a:spLocks noGrp="1"/>
          </p:cNvSpPr>
          <p:nvPr>
            <p:ph type="title"/>
          </p:nvPr>
        </p:nvSpPr>
        <p:spPr>
          <a:xfrm>
            <a:off x="2032074" y="129221"/>
            <a:ext cx="7287491" cy="504056"/>
          </a:xfrm>
        </p:spPr>
        <p:txBody>
          <a:bodyPr>
            <a:normAutofit/>
          </a:bodyPr>
          <a:lstStyle/>
          <a:p>
            <a:r>
              <a:rPr lang="en-GB" dirty="0"/>
              <a:t>Income source diversity and financial resilience</a:t>
            </a:r>
          </a:p>
        </p:txBody>
      </p:sp>
      <p:sp>
        <p:nvSpPr>
          <p:cNvPr id="5" name="Content Placeholder 5">
            <a:extLst>
              <a:ext uri="{FF2B5EF4-FFF2-40B4-BE49-F238E27FC236}">
                <a16:creationId xmlns:a16="http://schemas.microsoft.com/office/drawing/2014/main" id="{667935E4-506A-BA74-3674-825E993CBE09}"/>
              </a:ext>
            </a:extLst>
          </p:cNvPr>
          <p:cNvSpPr>
            <a:spLocks noGrp="1"/>
          </p:cNvSpPr>
          <p:nvPr>
            <p:ph sz="half" idx="1"/>
          </p:nvPr>
        </p:nvSpPr>
        <p:spPr>
          <a:xfrm>
            <a:off x="165820" y="1510018"/>
            <a:ext cx="8812360" cy="3000205"/>
          </a:xfrm>
        </p:spPr>
        <p:txBody>
          <a:bodyPr numCol="2">
            <a:noAutofit/>
          </a:bodyPr>
          <a:lstStyle/>
          <a:p>
            <a:pPr marL="0" indent="0">
              <a:buNone/>
            </a:pPr>
            <a:r>
              <a:rPr lang="en-GB" sz="1050" b="1" u="sng" dirty="0"/>
              <a:t>Barriers to diversification:</a:t>
            </a:r>
          </a:p>
          <a:p>
            <a:r>
              <a:rPr lang="en-GB" sz="1050" b="1" dirty="0"/>
              <a:t>Needing investment for a member of staff for business development work </a:t>
            </a:r>
            <a:r>
              <a:rPr lang="en-GB" sz="1050" dirty="0"/>
              <a:t>e.g., following up leads, getting back to people on time, networking. </a:t>
            </a:r>
          </a:p>
          <a:p>
            <a:r>
              <a:rPr lang="en-GB" sz="1050" b="1" dirty="0"/>
              <a:t>Investment for finance staff:</a:t>
            </a:r>
            <a:r>
              <a:rPr lang="en-GB" sz="1050" dirty="0"/>
              <a:t> case study VCSEs reported a skills gap in the sector, and often salaries that VCSEs can pay aren’t attractive to people with this skillset</a:t>
            </a:r>
          </a:p>
          <a:p>
            <a:r>
              <a:rPr lang="en-GB" sz="1050" b="1" dirty="0"/>
              <a:t>Limited business acumen</a:t>
            </a:r>
            <a:r>
              <a:rPr lang="en-GB" sz="1050" dirty="0"/>
              <a:t> was identified as a barrier to understanding case study VCSEs’ business model and opportunities.</a:t>
            </a:r>
            <a:endParaRPr lang="en-GB" sz="1050" b="1" dirty="0"/>
          </a:p>
          <a:p>
            <a:r>
              <a:rPr lang="en-GB" sz="1050" b="1" dirty="0"/>
              <a:t>Barriers to diversity across grants:</a:t>
            </a:r>
            <a:r>
              <a:rPr lang="en-GB" sz="1050" dirty="0"/>
              <a:t> diversifying can be difficult because funders have different requirements for applications and reporting, which take both time and knowledge to understand the nuances of. One VCSE valued the expertise of an external consultant hired to help navigate this.</a:t>
            </a:r>
          </a:p>
          <a:p>
            <a:pPr marL="0" indent="0">
              <a:buNone/>
            </a:pPr>
            <a:r>
              <a:rPr lang="en-GB" sz="1050" b="1" u="sng" dirty="0"/>
              <a:t>Enablers to diversification:</a:t>
            </a:r>
          </a:p>
          <a:p>
            <a:r>
              <a:rPr lang="en-GB" sz="1050" b="1" dirty="0"/>
              <a:t>Consultancy support </a:t>
            </a:r>
            <a:r>
              <a:rPr lang="en-GB" sz="1050" dirty="0"/>
              <a:t>to help consider how to develop business models further and diversify. This was particularly valued where this had been funded as part of a grant or loan.</a:t>
            </a:r>
          </a:p>
          <a:p>
            <a:r>
              <a:rPr lang="en-GB" sz="1050" b="1" dirty="0"/>
              <a:t>Clear understanding of weak spots in VCSE business models:</a:t>
            </a:r>
            <a:r>
              <a:rPr lang="en-GB" sz="1050" baseline="30000" dirty="0"/>
              <a:t>9</a:t>
            </a:r>
            <a:r>
              <a:rPr lang="en-GB" sz="1050" b="1" dirty="0"/>
              <a:t> </a:t>
            </a:r>
            <a:r>
              <a:rPr lang="en-GB" sz="1050" dirty="0"/>
              <a:t>Our </a:t>
            </a:r>
            <a:r>
              <a:rPr lang="en-GB" sz="1050" dirty="0">
                <a:hlinkClick r:id="rId3"/>
              </a:rPr>
              <a:t>business models report </a:t>
            </a:r>
            <a:r>
              <a:rPr lang="en-GB" sz="1050" dirty="0"/>
              <a:t>highlights how VCSEs having a clear understanding of their current business models helps them to identify any ‘weak spots’ and if revenue or social impact could be increased by taking different approaches. Case study VCSEs highlighted a need for business acumen and finance skills to enable this understanding. </a:t>
            </a:r>
          </a:p>
        </p:txBody>
      </p:sp>
      <p:sp>
        <p:nvSpPr>
          <p:cNvPr id="3" name="TextBox 2">
            <a:extLst>
              <a:ext uri="{FF2B5EF4-FFF2-40B4-BE49-F238E27FC236}">
                <a16:creationId xmlns:a16="http://schemas.microsoft.com/office/drawing/2014/main" id="{447FD37E-98F1-35CD-4AC1-C110CF352A4F}"/>
              </a:ext>
            </a:extLst>
          </p:cNvPr>
          <p:cNvSpPr txBox="1"/>
          <p:nvPr/>
        </p:nvSpPr>
        <p:spPr>
          <a:xfrm>
            <a:off x="135774" y="633277"/>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lvl="1" algn="ctr"/>
            <a:r>
              <a:rPr lang="en-GB" sz="1200" dirty="0">
                <a:latin typeface="Arial" panose="020B0604020202020204" pitchFamily="34" charset="0"/>
                <a:cs typeface="Arial" panose="020B0604020202020204" pitchFamily="34" charset="0"/>
              </a:rPr>
              <a:t>However, case study VCSEs faced internal barriers to diversification included a lack of the required </a:t>
            </a:r>
            <a:r>
              <a:rPr lang="en-GB" sz="1200" b="1" dirty="0">
                <a:latin typeface="Arial" panose="020B0604020202020204" pitchFamily="34" charset="0"/>
                <a:cs typeface="Arial" panose="020B0604020202020204" pitchFamily="34" charset="0"/>
              </a:rPr>
              <a:t>staff capacity or skillset</a:t>
            </a:r>
            <a:r>
              <a:rPr lang="en-GB" sz="12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97471F63-4523-AA5A-34B2-F04BE6478B89}"/>
              </a:ext>
            </a:extLst>
          </p:cNvPr>
          <p:cNvSpPr txBox="1"/>
          <p:nvPr/>
        </p:nvSpPr>
        <p:spPr>
          <a:xfrm>
            <a:off x="37841" y="4943445"/>
            <a:ext cx="9008226" cy="200055"/>
          </a:xfrm>
          <a:prstGeom prst="rect">
            <a:avLst/>
          </a:prstGeom>
          <a:noFill/>
        </p:spPr>
        <p:txBody>
          <a:bodyPr wrap="square" rtlCol="0">
            <a:spAutoFit/>
          </a:bodyPr>
          <a:lstStyle/>
          <a:p>
            <a:r>
              <a:rPr lang="en-GB" sz="700" baseline="30000" dirty="0"/>
              <a:t>9</a:t>
            </a:r>
            <a:r>
              <a:rPr lang="en-GB" sz="700" baseline="30000" dirty="0">
                <a:latin typeface="Arial" panose="020B0604020202020204" pitchFamily="34" charset="0"/>
                <a:cs typeface="Arial" panose="020B0604020202020204" pitchFamily="34" charset="0"/>
              </a:rPr>
              <a:t> </a:t>
            </a:r>
            <a:r>
              <a:rPr lang="en-GB" sz="700" dirty="0">
                <a:latin typeface="Arial" panose="020B0604020202020204" pitchFamily="34" charset="0"/>
                <a:cs typeface="Arial" panose="020B0604020202020204" pitchFamily="34" charset="0"/>
              </a:rPr>
              <a:t>By ‘business model’, we mean how an organisation plans to raise money to pay for activities that will help it achieve its overall social mission (the social impact that it is setting out to achieve). </a:t>
            </a:r>
            <a:endParaRPr lang="en-GB" sz="7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594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141521"/>
            <a:ext cx="7020272" cy="504056"/>
          </a:xfrm>
        </p:spPr>
        <p:txBody>
          <a:bodyPr>
            <a:normAutofit/>
          </a:bodyPr>
          <a:lstStyle/>
          <a:p>
            <a:r>
              <a:rPr lang="en-GB" dirty="0"/>
              <a:t>Social investment and financial resilience</a:t>
            </a:r>
          </a:p>
        </p:txBody>
      </p:sp>
      <p:sp>
        <p:nvSpPr>
          <p:cNvPr id="3" name="TextBox 2">
            <a:extLst>
              <a:ext uri="{FF2B5EF4-FFF2-40B4-BE49-F238E27FC236}">
                <a16:creationId xmlns:a16="http://schemas.microsoft.com/office/drawing/2014/main" id="{0E8EF2B8-0BE0-3E69-E9E9-DBB3182135EE}"/>
              </a:ext>
            </a:extLst>
          </p:cNvPr>
          <p:cNvSpPr txBox="1"/>
          <p:nvPr/>
        </p:nvSpPr>
        <p:spPr>
          <a:xfrm>
            <a:off x="165820" y="659649"/>
            <a:ext cx="8872451" cy="3064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Social investment can support the financial resilience of some organisations, through providing flexible funding. </a:t>
            </a:r>
          </a:p>
        </p:txBody>
      </p:sp>
      <p:sp>
        <p:nvSpPr>
          <p:cNvPr id="9" name="Content Placeholder 8">
            <a:extLst>
              <a:ext uri="{FF2B5EF4-FFF2-40B4-BE49-F238E27FC236}">
                <a16:creationId xmlns:a16="http://schemas.microsoft.com/office/drawing/2014/main" id="{71BF02BC-DEE5-C4FA-7F66-07214F43B600}"/>
              </a:ext>
            </a:extLst>
          </p:cNvPr>
          <p:cNvSpPr>
            <a:spLocks noGrp="1"/>
          </p:cNvSpPr>
          <p:nvPr>
            <p:ph sz="half" idx="1"/>
          </p:nvPr>
        </p:nvSpPr>
        <p:spPr>
          <a:xfrm>
            <a:off x="165820" y="993045"/>
            <a:ext cx="8872451" cy="2333598"/>
          </a:xfrm>
        </p:spPr>
        <p:txBody>
          <a:bodyPr>
            <a:noAutofit/>
          </a:bodyPr>
          <a:lstStyle/>
          <a:p>
            <a:pPr>
              <a:lnSpc>
                <a:spcPct val="110000"/>
              </a:lnSpc>
              <a:spcBef>
                <a:spcPts val="300"/>
              </a:spcBef>
            </a:pPr>
            <a:r>
              <a:rPr lang="en-GB" sz="1050" dirty="0"/>
              <a:t>Three case study VCSEs had taken on social investment in the past. In all cases, they had chosen social investment when they had </a:t>
            </a:r>
            <a:r>
              <a:rPr lang="en-GB" sz="1050" b="1" dirty="0"/>
              <a:t>no other finance options </a:t>
            </a:r>
            <a:r>
              <a:rPr lang="en-GB" sz="1050" dirty="0"/>
              <a:t>to fund the planned work (a rationale widely acknowledged by social lenders).  </a:t>
            </a:r>
          </a:p>
          <a:p>
            <a:pPr lvl="1">
              <a:lnSpc>
                <a:spcPct val="110000"/>
              </a:lnSpc>
              <a:spcBef>
                <a:spcPts val="300"/>
              </a:spcBef>
            </a:pPr>
            <a:r>
              <a:rPr lang="en-GB" sz="1050" dirty="0"/>
              <a:t>These case study VCSEs valued the </a:t>
            </a:r>
            <a:r>
              <a:rPr lang="en-GB" sz="1050" b="1" dirty="0"/>
              <a:t>flexible nature </a:t>
            </a:r>
            <a:r>
              <a:rPr lang="en-GB" sz="1050" dirty="0"/>
              <a:t>of the social investment, which they believed supported their financial resilience.</a:t>
            </a:r>
          </a:p>
          <a:p>
            <a:pPr>
              <a:lnSpc>
                <a:spcPct val="110000"/>
              </a:lnSpc>
              <a:spcBef>
                <a:spcPts val="300"/>
              </a:spcBef>
            </a:pPr>
            <a:r>
              <a:rPr lang="en-GB" sz="1050" dirty="0"/>
              <a:t>This chimes with wider </a:t>
            </a:r>
            <a:r>
              <a:rPr lang="en-GB" sz="1050" dirty="0">
                <a:hlinkClick r:id="rId3"/>
              </a:rPr>
              <a:t>Growth Fund evaluation findings</a:t>
            </a:r>
            <a:r>
              <a:rPr lang="en-GB" sz="1050" dirty="0"/>
              <a:t> which outline how social investment can be used to </a:t>
            </a:r>
            <a:r>
              <a:rPr lang="en-GB" sz="1050" b="1" dirty="0"/>
              <a:t>sustain</a:t>
            </a:r>
            <a:r>
              <a:rPr lang="en-GB" sz="1050" dirty="0"/>
              <a:t> existing business, </a:t>
            </a:r>
            <a:r>
              <a:rPr lang="en-GB" sz="1050" b="1" dirty="0"/>
              <a:t>adapt </a:t>
            </a:r>
            <a:r>
              <a:rPr lang="en-GB" sz="1050" dirty="0"/>
              <a:t>existing business models, or </a:t>
            </a:r>
            <a:r>
              <a:rPr lang="en-GB" sz="1050" b="1" dirty="0"/>
              <a:t>scale-up activity </a:t>
            </a:r>
            <a:r>
              <a:rPr lang="en-GB" sz="1050" dirty="0"/>
              <a:t>– often funding activity which falls outside of the scope of grant-funding</a:t>
            </a:r>
            <a:r>
              <a:rPr lang="en-GB" sz="1050" b="1" dirty="0"/>
              <a:t> </a:t>
            </a:r>
            <a:r>
              <a:rPr lang="en-GB" sz="1050" dirty="0"/>
              <a:t>(see the </a:t>
            </a:r>
            <a:r>
              <a:rPr lang="en-GB" sz="1050" dirty="0">
                <a:hlinkClick r:id="rId4"/>
              </a:rPr>
              <a:t>Business Models report </a:t>
            </a:r>
            <a:r>
              <a:rPr lang="en-GB" sz="1050" dirty="0"/>
              <a:t>for further detail). </a:t>
            </a:r>
          </a:p>
          <a:p>
            <a:pPr lvl="1">
              <a:lnSpc>
                <a:spcPct val="110000"/>
              </a:lnSpc>
              <a:spcBef>
                <a:spcPts val="400"/>
              </a:spcBef>
            </a:pPr>
            <a:r>
              <a:rPr lang="en-GB" sz="1050" dirty="0"/>
              <a:t>Indeed, case study VCSEs interviewed as part of the main Growth Fund evaluation described how the loans they received had been used to, for example, purchase assets which subsequently increased in value, employ staff to focus solely on business development, establish new or expand existing traded income channels, diversify, and support cashflow in times of financial shocks. These are all elements difficult to fund with grants.</a:t>
            </a:r>
          </a:p>
          <a:p>
            <a:pPr marL="0" indent="0">
              <a:lnSpc>
                <a:spcPct val="110000"/>
              </a:lnSpc>
              <a:spcBef>
                <a:spcPts val="300"/>
              </a:spcBef>
              <a:buNone/>
            </a:pPr>
            <a:r>
              <a:rPr lang="en-GB" sz="1050" dirty="0"/>
              <a:t>Below we provide examples of how case study VCSEs used alternative (non-Growth-Fund) social investment to strengthen financial resilience. </a:t>
            </a:r>
          </a:p>
        </p:txBody>
      </p:sp>
      <p:sp>
        <p:nvSpPr>
          <p:cNvPr id="4" name="TextBox 3">
            <a:extLst>
              <a:ext uri="{FF2B5EF4-FFF2-40B4-BE49-F238E27FC236}">
                <a16:creationId xmlns:a16="http://schemas.microsoft.com/office/drawing/2014/main" id="{61DA683F-F551-6682-8CCA-26D0BA0B2B10}"/>
              </a:ext>
            </a:extLst>
          </p:cNvPr>
          <p:cNvSpPr txBox="1"/>
          <p:nvPr/>
        </p:nvSpPr>
        <p:spPr>
          <a:xfrm>
            <a:off x="433305" y="3256127"/>
            <a:ext cx="4138693" cy="1889879"/>
          </a:xfrm>
          <a:prstGeom prst="roundRect">
            <a:avLst/>
          </a:prstGeom>
          <a:solidFill>
            <a:srgbClr val="C9D4D9"/>
          </a:solidFill>
          <a:ln>
            <a:solidFill>
              <a:srgbClr val="4C4C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050" b="1" dirty="0">
                <a:solidFill>
                  <a:schemeClr val="tx1"/>
                </a:solidFill>
                <a:latin typeface="Arial" panose="020B0604020202020204" pitchFamily="34" charset="0"/>
                <a:cs typeface="Arial" panose="020B0604020202020204" pitchFamily="34" charset="0"/>
              </a:rPr>
              <a:t>Funding emergency roof repairs</a:t>
            </a:r>
          </a:p>
          <a:p>
            <a:pPr algn="ctr"/>
            <a:r>
              <a:rPr lang="en-GB" sz="1050" dirty="0">
                <a:solidFill>
                  <a:schemeClr val="tx1"/>
                </a:solidFill>
                <a:latin typeface="Arial" panose="020B0604020202020204" pitchFamily="34" charset="0"/>
                <a:cs typeface="Arial" panose="020B0604020202020204" pitchFamily="34" charset="0"/>
              </a:rPr>
              <a:t>A case study VCSE usually generated a substantial portion of their income through hiring out their building spaces, but issues with the roof meant the spaces were unusable. The VCSE failed to raise enough funds to repair the roof, and were ineligible for a bank loan, so they took on social investment. The VCSE was grateful to have had social investment as an option to fix the roof and enable them to restart their income stream. They also emphasised the importance of social investment loans having a low interest rate.</a:t>
            </a:r>
          </a:p>
        </p:txBody>
      </p:sp>
      <p:sp>
        <p:nvSpPr>
          <p:cNvPr id="5" name="TextBox 4">
            <a:extLst>
              <a:ext uri="{FF2B5EF4-FFF2-40B4-BE49-F238E27FC236}">
                <a16:creationId xmlns:a16="http://schemas.microsoft.com/office/drawing/2014/main" id="{197F712B-3FE2-C9CC-6A83-A8E57C3AAB23}"/>
              </a:ext>
            </a:extLst>
          </p:cNvPr>
          <p:cNvSpPr txBox="1"/>
          <p:nvPr/>
        </p:nvSpPr>
        <p:spPr>
          <a:xfrm>
            <a:off x="4683438" y="3256127"/>
            <a:ext cx="4138693" cy="1889879"/>
          </a:xfrm>
          <a:prstGeom prst="roundRect">
            <a:avLst/>
          </a:prstGeom>
          <a:solidFill>
            <a:srgbClr val="C9D4D9"/>
          </a:solidFill>
          <a:ln>
            <a:solidFill>
              <a:srgbClr val="4C4C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050" b="1" dirty="0">
                <a:solidFill>
                  <a:schemeClr val="tx1"/>
                </a:solidFill>
                <a:latin typeface="Arial" panose="020B0604020202020204" pitchFamily="34" charset="0"/>
                <a:cs typeface="Arial" panose="020B0604020202020204" pitchFamily="34" charset="0"/>
              </a:rPr>
              <a:t>Equipment upgrades</a:t>
            </a:r>
          </a:p>
          <a:p>
            <a:pPr algn="ctr"/>
            <a:r>
              <a:rPr lang="en-GB" sz="1050" dirty="0">
                <a:solidFill>
                  <a:schemeClr val="tx1"/>
                </a:solidFill>
                <a:latin typeface="Arial" panose="020B0604020202020204" pitchFamily="34" charset="0"/>
                <a:cs typeface="Arial" panose="020B0604020202020204" pitchFamily="34" charset="0"/>
              </a:rPr>
              <a:t>A VCSE took on a small social investment loan to pay for new equipment to increase the profitability of their activities, which they did not have the cash to otherwise pay for. They found the interest rate and loan comfortably repayable. After their first positive experience of social investment, they are considering it again to fund future growth activities like buying a new building. The VCSE described the flexibility of the investor, and the willingness to change repayment terms, to be particularly helpful in minimising the risk of taking on social investment.</a:t>
            </a:r>
          </a:p>
        </p:txBody>
      </p:sp>
    </p:spTree>
    <p:extLst>
      <p:ext uri="{BB962C8B-B14F-4D97-AF65-F5344CB8AC3E}">
        <p14:creationId xmlns:p14="http://schemas.microsoft.com/office/powerpoint/2010/main" val="327478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A6EA3-94EC-F4D8-5DE0-12343DBD7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8A1AF-FFC5-29DD-8552-0A2CC2C2720B}"/>
              </a:ext>
            </a:extLst>
          </p:cNvPr>
          <p:cNvSpPr>
            <a:spLocks noGrp="1"/>
          </p:cNvSpPr>
          <p:nvPr>
            <p:ph type="title"/>
          </p:nvPr>
        </p:nvSpPr>
        <p:spPr>
          <a:xfrm>
            <a:off x="2123728" y="141521"/>
            <a:ext cx="7020272" cy="504056"/>
          </a:xfrm>
        </p:spPr>
        <p:txBody>
          <a:bodyPr>
            <a:normAutofit/>
          </a:bodyPr>
          <a:lstStyle/>
          <a:p>
            <a:r>
              <a:rPr lang="en-GB" dirty="0"/>
              <a:t>Social investment and financial resilience</a:t>
            </a:r>
          </a:p>
        </p:txBody>
      </p:sp>
      <p:sp>
        <p:nvSpPr>
          <p:cNvPr id="3" name="TextBox 2">
            <a:extLst>
              <a:ext uri="{FF2B5EF4-FFF2-40B4-BE49-F238E27FC236}">
                <a16:creationId xmlns:a16="http://schemas.microsoft.com/office/drawing/2014/main" id="{3C65D34C-E3EF-2891-9213-77A0958DEF9B}"/>
              </a:ext>
            </a:extLst>
          </p:cNvPr>
          <p:cNvSpPr txBox="1"/>
          <p:nvPr/>
        </p:nvSpPr>
        <p:spPr>
          <a:xfrm>
            <a:off x="135774" y="761804"/>
            <a:ext cx="8872451" cy="3064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However, it is well known that social investment isn’t suitable for many VCSEs in its current form.</a:t>
            </a:r>
          </a:p>
        </p:txBody>
      </p:sp>
      <p:sp>
        <p:nvSpPr>
          <p:cNvPr id="9" name="Content Placeholder 8">
            <a:extLst>
              <a:ext uri="{FF2B5EF4-FFF2-40B4-BE49-F238E27FC236}">
                <a16:creationId xmlns:a16="http://schemas.microsoft.com/office/drawing/2014/main" id="{09D269D4-B1A9-72AD-CA5B-0CECF110EBD4}"/>
              </a:ext>
            </a:extLst>
          </p:cNvPr>
          <p:cNvSpPr>
            <a:spLocks noGrp="1"/>
          </p:cNvSpPr>
          <p:nvPr>
            <p:ph sz="half" idx="1"/>
          </p:nvPr>
        </p:nvSpPr>
        <p:spPr>
          <a:xfrm>
            <a:off x="251519" y="1184499"/>
            <a:ext cx="8532263" cy="3817480"/>
          </a:xfrm>
        </p:spPr>
        <p:txBody>
          <a:bodyPr>
            <a:noAutofit/>
          </a:bodyPr>
          <a:lstStyle/>
          <a:p>
            <a:pPr>
              <a:lnSpc>
                <a:spcPct val="110000"/>
              </a:lnSpc>
            </a:pPr>
            <a:r>
              <a:rPr lang="en-GB" sz="1050" dirty="0"/>
              <a:t>Most of the case study VCSEs (17 of 20) either were not aware of social investment or thought it was not suitable for them, because they had</a:t>
            </a:r>
            <a:r>
              <a:rPr lang="en-GB" sz="1050" b="1" dirty="0"/>
              <a:t> limited or no trading income </a:t>
            </a:r>
            <a:r>
              <a:rPr lang="en-GB" sz="1050" dirty="0"/>
              <a:t>which</a:t>
            </a:r>
            <a:r>
              <a:rPr lang="en-GB" sz="1050" b="1" dirty="0"/>
              <a:t> </a:t>
            </a:r>
            <a:r>
              <a:rPr lang="en-GB" sz="1050" dirty="0"/>
              <a:t>meant they would be </a:t>
            </a:r>
            <a:r>
              <a:rPr lang="en-GB" sz="1050" b="1" dirty="0"/>
              <a:t>unable to repay a loan</a:t>
            </a:r>
            <a:r>
              <a:rPr lang="en-GB" sz="1050" dirty="0"/>
              <a:t>. </a:t>
            </a:r>
          </a:p>
          <a:p>
            <a:pPr>
              <a:lnSpc>
                <a:spcPct val="110000"/>
              </a:lnSpc>
            </a:pPr>
            <a:r>
              <a:rPr lang="en-GB" sz="1050" dirty="0"/>
              <a:t>Developing a </a:t>
            </a:r>
            <a:r>
              <a:rPr lang="en-GB" sz="1050" b="1" dirty="0"/>
              <a:t>trading income was not deemed appropriate or feasible </a:t>
            </a:r>
            <a:r>
              <a:rPr lang="en-GB" sz="1050" dirty="0"/>
              <a:t>for some VCSEs. </a:t>
            </a:r>
          </a:p>
          <a:p>
            <a:pPr lvl="1">
              <a:lnSpc>
                <a:spcPct val="110000"/>
              </a:lnSpc>
            </a:pPr>
            <a:r>
              <a:rPr lang="en-GB" sz="1050" dirty="0"/>
              <a:t>However, others identified </a:t>
            </a:r>
            <a:r>
              <a:rPr lang="en-GB" sz="1050" b="1" dirty="0"/>
              <a:t>limited ‘business acumen’, financial capabilities, and capacity </a:t>
            </a:r>
            <a:r>
              <a:rPr lang="en-GB" sz="1050" dirty="0"/>
              <a:t>to develop business/trading arms or proposals for social investment.</a:t>
            </a:r>
          </a:p>
          <a:p>
            <a:pPr>
              <a:lnSpc>
                <a:spcPct val="110000"/>
              </a:lnSpc>
            </a:pPr>
            <a:r>
              <a:rPr lang="en-GB" sz="1050" dirty="0"/>
              <a:t>Feedback from Growth Fund social lenders also suggested that whilst the Growth Fund had enabled them to lend to VCSEs deemed to be more ‘risky’ (e.g., those without such developed governance structures or business acumen), as responsible lenders </a:t>
            </a:r>
            <a:r>
              <a:rPr lang="en-GB" sz="1050" b="1" dirty="0"/>
              <a:t>they could not lend to organisations who were not, to some extent, ‘investment ready’. </a:t>
            </a:r>
            <a:r>
              <a:rPr lang="en-GB" sz="1050" dirty="0"/>
              <a:t>They looked for </a:t>
            </a:r>
            <a:r>
              <a:rPr lang="en-GB" sz="1050" b="1" dirty="0"/>
              <a:t>strong governance and financial capabilities </a:t>
            </a:r>
            <a:r>
              <a:rPr lang="en-GB" sz="1050" dirty="0"/>
              <a:t>in potential investees.</a:t>
            </a:r>
          </a:p>
          <a:p>
            <a:pPr lvl="1">
              <a:lnSpc>
                <a:spcPct val="110000"/>
              </a:lnSpc>
            </a:pPr>
            <a:r>
              <a:rPr lang="en-GB" sz="1050" dirty="0"/>
              <a:t>However, case study VCSEs reported several challenges in forming those foundations, as outlined on previous slides</a:t>
            </a:r>
          </a:p>
          <a:p>
            <a:pPr lvl="1">
              <a:lnSpc>
                <a:spcPct val="110000"/>
              </a:lnSpc>
            </a:pPr>
            <a:r>
              <a:rPr lang="en-GB" sz="1050" dirty="0"/>
              <a:t>So, whilst social investment can support the financial resilience of some more investment-ready VCSEs, less developed organisations need earlier-stage support to develop entry-level business and finance skills, and support to strengthen governance. </a:t>
            </a:r>
          </a:p>
        </p:txBody>
      </p:sp>
    </p:spTree>
    <p:extLst>
      <p:ext uri="{BB962C8B-B14F-4D97-AF65-F5344CB8AC3E}">
        <p14:creationId xmlns:p14="http://schemas.microsoft.com/office/powerpoint/2010/main" val="2484578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43750-3A89-5505-C8E3-D3AAB54BE0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0F4B94-B746-FE56-2A98-5BB02E377BA2}"/>
              </a:ext>
            </a:extLst>
          </p:cNvPr>
          <p:cNvSpPr txBox="1"/>
          <p:nvPr/>
        </p:nvSpPr>
        <p:spPr>
          <a:xfrm>
            <a:off x="0" y="526854"/>
            <a:ext cx="9144000" cy="4708981"/>
          </a:xfrm>
          <a:prstGeom prst="rect">
            <a:avLst/>
          </a:prstGeom>
          <a:solidFill>
            <a:schemeClr val="accent1">
              <a:lumMod val="50000"/>
            </a:schemeClr>
          </a:solidFill>
        </p:spPr>
        <p:txBody>
          <a:bodyPr wrap="square" rtlCol="0" anchor="ctr">
            <a:spAutoFit/>
          </a:bodyPr>
          <a:lstStyle/>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r>
              <a:rPr lang="en-GB" sz="2400" dirty="0">
                <a:solidFill>
                  <a:schemeClr val="bg1">
                    <a:lumMod val="95000"/>
                  </a:schemeClr>
                </a:solidFill>
                <a:latin typeface="Arial" panose="020B0604020202020204" pitchFamily="34" charset="0"/>
                <a:cs typeface="Arial" panose="020B0604020202020204" pitchFamily="34" charset="0"/>
              </a:rPr>
              <a:t>How can funders, social lenders, commissioners and donors support VCSEs’ financial resilience?</a:t>
            </a:r>
          </a:p>
          <a:p>
            <a:pPr algn="ctr"/>
            <a:endParaRPr lang="en-GB" dirty="0"/>
          </a:p>
          <a:p>
            <a:pPr algn="ctr"/>
            <a:endParaRPr lang="en-GB" dirty="0"/>
          </a:p>
          <a:p>
            <a:pPr algn="ctr"/>
            <a:endParaRPr lang="en-GB" dirty="0"/>
          </a:p>
          <a:p>
            <a:pPr algn="ctr"/>
            <a:endParaRPr lang="en-GB" dirty="0"/>
          </a:p>
          <a:p>
            <a:pPr algn="ctr"/>
            <a:endParaRPr lang="en-GB" dirty="0"/>
          </a:p>
          <a:p>
            <a:endParaRPr lang="en-GB" dirty="0"/>
          </a:p>
          <a:p>
            <a:endParaRPr lang="en-GB" dirty="0"/>
          </a:p>
          <a:p>
            <a:endParaRPr lang="en-GB" dirty="0"/>
          </a:p>
        </p:txBody>
      </p:sp>
    </p:spTree>
    <p:extLst>
      <p:ext uri="{BB962C8B-B14F-4D97-AF65-F5344CB8AC3E}">
        <p14:creationId xmlns:p14="http://schemas.microsoft.com/office/powerpoint/2010/main" val="2429452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51470"/>
            <a:ext cx="7020272" cy="504056"/>
          </a:xfrm>
        </p:spPr>
        <p:txBody>
          <a:bodyPr>
            <a:normAutofit/>
          </a:bodyPr>
          <a:lstStyle/>
          <a:p>
            <a:r>
              <a:rPr lang="en-GB" dirty="0"/>
              <a:t>How can trusts and foundations help?</a:t>
            </a:r>
          </a:p>
        </p:txBody>
      </p:sp>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105728" y="1341264"/>
            <a:ext cx="8872451" cy="3802235"/>
          </a:xfrm>
        </p:spPr>
        <p:txBody>
          <a:bodyPr>
            <a:noAutofit/>
          </a:bodyPr>
          <a:lstStyle/>
          <a:p>
            <a:pPr marL="0" indent="0">
              <a:lnSpc>
                <a:spcPct val="80000"/>
              </a:lnSpc>
              <a:spcBef>
                <a:spcPts val="600"/>
              </a:spcBef>
              <a:buNone/>
            </a:pPr>
            <a:r>
              <a:rPr lang="en-GB" sz="1050" dirty="0"/>
              <a:t>Case study VCSEs wanted grant-funders to:</a:t>
            </a:r>
          </a:p>
          <a:p>
            <a:pPr>
              <a:lnSpc>
                <a:spcPct val="80000"/>
              </a:lnSpc>
              <a:spcBef>
                <a:spcPts val="600"/>
              </a:spcBef>
            </a:pPr>
            <a:r>
              <a:rPr lang="en-GB" sz="1050" dirty="0"/>
              <a:t>Move towards </a:t>
            </a:r>
            <a:r>
              <a:rPr lang="en-GB" sz="1050" b="1" dirty="0"/>
              <a:t>funding core costs or providing unrestricted funding </a:t>
            </a:r>
            <a:r>
              <a:rPr lang="en-GB" sz="1050" dirty="0"/>
              <a:t>which could be used for business development or reserves to provide financial resilience. However, VCSEs recognised that, when faced with difficult choices of how to spend unrestricted funds, they may prioritise frontline service delivery instead of increasing financial resilience, suggesting that unrestricted funding alone may not be a water-tight solution.</a:t>
            </a:r>
          </a:p>
          <a:p>
            <a:pPr>
              <a:lnSpc>
                <a:spcPct val="80000"/>
              </a:lnSpc>
              <a:spcBef>
                <a:spcPts val="600"/>
              </a:spcBef>
            </a:pPr>
            <a:r>
              <a:rPr lang="en-GB" sz="1050" dirty="0"/>
              <a:t>Provide </a:t>
            </a:r>
            <a:r>
              <a:rPr lang="en-GB" sz="1050" b="1" dirty="0"/>
              <a:t>funding for stability </a:t>
            </a:r>
            <a:r>
              <a:rPr lang="en-GB" sz="1050" dirty="0"/>
              <a:t>– providing grants for the provision of existing, successful programmes rather than grants for growth or innovation, which could push VCSEs to take risks which could put them at financial risk.</a:t>
            </a:r>
          </a:p>
          <a:p>
            <a:pPr>
              <a:lnSpc>
                <a:spcPct val="80000"/>
              </a:lnSpc>
              <a:spcBef>
                <a:spcPts val="600"/>
              </a:spcBef>
            </a:pPr>
            <a:r>
              <a:rPr lang="en-GB" sz="1050" dirty="0"/>
              <a:t>Offer </a:t>
            </a:r>
            <a:r>
              <a:rPr lang="en-GB" sz="1050" b="1" dirty="0"/>
              <a:t>more flexibility around grants </a:t>
            </a:r>
            <a:r>
              <a:rPr lang="en-GB" sz="1050" dirty="0"/>
              <a:t>– being able to put unspent money into reserves or change what they are spending it on without going through resource-intensive change requests. Case study interviewees had appreciated this flexibility where it had been offered through the pandemic.</a:t>
            </a:r>
          </a:p>
          <a:p>
            <a:pPr>
              <a:lnSpc>
                <a:spcPct val="80000"/>
              </a:lnSpc>
              <a:spcBef>
                <a:spcPts val="600"/>
              </a:spcBef>
            </a:pPr>
            <a:r>
              <a:rPr lang="en-GB" sz="1050" dirty="0" err="1"/>
              <a:t>Opt</a:t>
            </a:r>
            <a:r>
              <a:rPr lang="en-GB" sz="1050" dirty="0"/>
              <a:t> for </a:t>
            </a:r>
            <a:r>
              <a:rPr lang="en-GB" sz="1050" b="1" dirty="0"/>
              <a:t>longer-term grants </a:t>
            </a:r>
            <a:r>
              <a:rPr lang="en-GB" sz="1050" dirty="0"/>
              <a:t>– interviewees described how this enabled them to plan into the future, and better forecast their financial status.</a:t>
            </a:r>
          </a:p>
          <a:p>
            <a:pPr>
              <a:lnSpc>
                <a:spcPct val="80000"/>
              </a:lnSpc>
              <a:spcBef>
                <a:spcPts val="600"/>
              </a:spcBef>
            </a:pPr>
            <a:r>
              <a:rPr lang="en-GB" sz="1050" b="1" dirty="0"/>
              <a:t>Speed up grant award processes </a:t>
            </a:r>
            <a:r>
              <a:rPr lang="en-GB" sz="1050" dirty="0"/>
              <a:t>– VCSEs reported having to dip into reserves whilst waiting for decisions, which are often delayed.</a:t>
            </a:r>
          </a:p>
          <a:p>
            <a:pPr>
              <a:lnSpc>
                <a:spcPct val="80000"/>
              </a:lnSpc>
              <a:spcBef>
                <a:spcPts val="600"/>
              </a:spcBef>
            </a:pPr>
            <a:r>
              <a:rPr lang="en-GB" sz="1050" b="1" dirty="0"/>
              <a:t>Work together to streamline the application process, </a:t>
            </a:r>
            <a:r>
              <a:rPr lang="en-GB" sz="1050" dirty="0"/>
              <a:t>reducing burden on VCSEs who are stretched for capacity.</a:t>
            </a:r>
          </a:p>
          <a:p>
            <a:pPr>
              <a:lnSpc>
                <a:spcPct val="80000"/>
              </a:lnSpc>
              <a:spcBef>
                <a:spcPts val="600"/>
              </a:spcBef>
            </a:pPr>
            <a:r>
              <a:rPr lang="en-GB" sz="1050" b="1" dirty="0"/>
              <a:t>Have more direct dialogue between funders and small VCSEs </a:t>
            </a:r>
            <a:r>
              <a:rPr lang="en-GB" sz="1050" dirty="0"/>
              <a:t>to improve VCSE understanding of what grants are available to them and any existing capacity-building support on offer, which could help VCSEs diversify their grant funding streams or support further diversification.</a:t>
            </a:r>
          </a:p>
        </p:txBody>
      </p:sp>
      <p:sp>
        <p:nvSpPr>
          <p:cNvPr id="3" name="TextBox 2">
            <a:extLst>
              <a:ext uri="{FF2B5EF4-FFF2-40B4-BE49-F238E27FC236}">
                <a16:creationId xmlns:a16="http://schemas.microsoft.com/office/drawing/2014/main" id="{8B5A72C0-2A81-3B33-6D22-8015978CAE7D}"/>
              </a:ext>
            </a:extLst>
          </p:cNvPr>
          <p:cNvSpPr txBox="1"/>
          <p:nvPr/>
        </p:nvSpPr>
        <p:spPr>
          <a:xfrm>
            <a:off x="105729" y="727779"/>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Case study VCSEs believed grant-funders could help by offering unrestricted funding, being flexible, offering longer-term grants, and speeding up award processes. </a:t>
            </a:r>
          </a:p>
        </p:txBody>
      </p:sp>
    </p:spTree>
    <p:extLst>
      <p:ext uri="{BB962C8B-B14F-4D97-AF65-F5344CB8AC3E}">
        <p14:creationId xmlns:p14="http://schemas.microsoft.com/office/powerpoint/2010/main" val="3069066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F118-35A9-22B7-B342-4C36AA162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4171E-82AA-DE9D-2278-602ADD237D92}"/>
              </a:ext>
            </a:extLst>
          </p:cNvPr>
          <p:cNvSpPr>
            <a:spLocks noGrp="1"/>
          </p:cNvSpPr>
          <p:nvPr>
            <p:ph type="title"/>
          </p:nvPr>
        </p:nvSpPr>
        <p:spPr>
          <a:xfrm>
            <a:off x="2123728" y="51470"/>
            <a:ext cx="7020272" cy="504056"/>
          </a:xfrm>
        </p:spPr>
        <p:txBody>
          <a:bodyPr>
            <a:normAutofit/>
          </a:bodyPr>
          <a:lstStyle/>
          <a:p>
            <a:r>
              <a:rPr lang="en-GB" dirty="0"/>
              <a:t>How can trusts and foundations help?</a:t>
            </a:r>
          </a:p>
        </p:txBody>
      </p:sp>
      <p:sp>
        <p:nvSpPr>
          <p:cNvPr id="5" name="Content Placeholder 5">
            <a:extLst>
              <a:ext uri="{FF2B5EF4-FFF2-40B4-BE49-F238E27FC236}">
                <a16:creationId xmlns:a16="http://schemas.microsoft.com/office/drawing/2014/main" id="{C5B9A979-AA78-10DE-B73B-2933F009E50C}"/>
              </a:ext>
            </a:extLst>
          </p:cNvPr>
          <p:cNvSpPr>
            <a:spLocks noGrp="1"/>
          </p:cNvSpPr>
          <p:nvPr>
            <p:ph sz="half" idx="1"/>
          </p:nvPr>
        </p:nvSpPr>
        <p:spPr>
          <a:xfrm>
            <a:off x="105728" y="1331366"/>
            <a:ext cx="8872451" cy="3812133"/>
          </a:xfrm>
        </p:spPr>
        <p:txBody>
          <a:bodyPr>
            <a:noAutofit/>
          </a:bodyPr>
          <a:lstStyle/>
          <a:p>
            <a:pPr marL="0" indent="0">
              <a:lnSpc>
                <a:spcPct val="80000"/>
              </a:lnSpc>
              <a:spcBef>
                <a:spcPts val="600"/>
              </a:spcBef>
              <a:buNone/>
            </a:pPr>
            <a:r>
              <a:rPr lang="en-GB" sz="1050" dirty="0"/>
              <a:t>Echoing findings from the REA, the case studies also highlighted a need for </a:t>
            </a:r>
            <a:r>
              <a:rPr lang="en-GB" sz="1050" b="1" dirty="0"/>
              <a:t>capacity-building support and business skills development </a:t>
            </a:r>
            <a:r>
              <a:rPr lang="en-GB" sz="1050" dirty="0"/>
              <a:t>(e.g., finance skills, social media, fundraising). </a:t>
            </a:r>
          </a:p>
          <a:p>
            <a:pPr>
              <a:lnSpc>
                <a:spcPct val="80000"/>
              </a:lnSpc>
              <a:spcBef>
                <a:spcPts val="600"/>
              </a:spcBef>
            </a:pPr>
            <a:r>
              <a:rPr lang="en-GB" sz="1050" dirty="0"/>
              <a:t>Interviewees valued that some funders already offer a set number of days of </a:t>
            </a:r>
            <a:r>
              <a:rPr lang="en-GB" sz="1050" b="1" dirty="0"/>
              <a:t>consultancy support for organisational development </a:t>
            </a:r>
            <a:r>
              <a:rPr lang="en-GB" sz="1050" dirty="0"/>
              <a:t>alongside the grant. This was regarded highly and VCSEs shared stories of how this had supported business development decision-making (e.g., recognising that their organisation was not social investment-ready but should be applying for a more diverse range of grants) </a:t>
            </a:r>
          </a:p>
          <a:p>
            <a:pPr>
              <a:lnSpc>
                <a:spcPct val="80000"/>
              </a:lnSpc>
              <a:spcBef>
                <a:spcPts val="600"/>
              </a:spcBef>
            </a:pPr>
            <a:r>
              <a:rPr lang="en-GB" sz="1050" dirty="0"/>
              <a:t>Small VCSEs in particular described the need for </a:t>
            </a:r>
            <a:r>
              <a:rPr lang="en-GB" sz="1050" b="1" dirty="0"/>
              <a:t>‘basic-level’ business skills</a:t>
            </a:r>
            <a:r>
              <a:rPr lang="en-GB" sz="1050" dirty="0"/>
              <a:t> (including how to set up governance structures or understanding accounting processes), seeing this as a gap in the existing support offer which they felt was targeted at medium to large organisations.</a:t>
            </a:r>
          </a:p>
          <a:p>
            <a:pPr>
              <a:lnSpc>
                <a:spcPct val="80000"/>
              </a:lnSpc>
              <a:spcBef>
                <a:spcPts val="600"/>
              </a:spcBef>
            </a:pPr>
            <a:r>
              <a:rPr lang="en-GB" sz="1050" dirty="0"/>
              <a:t>There are models of capacity-building which focus </a:t>
            </a:r>
            <a:r>
              <a:rPr lang="en-GB" sz="1050" b="1" dirty="0"/>
              <a:t>funding on organisations, rather than projects</a:t>
            </a:r>
            <a:r>
              <a:rPr lang="en-GB" sz="1050" dirty="0"/>
              <a:t>, e.g., the </a:t>
            </a:r>
            <a:r>
              <a:rPr lang="en-GB" sz="1050" dirty="0">
                <a:hlinkClick r:id="rId3"/>
              </a:rPr>
              <a:t>Impetus PEF approach</a:t>
            </a:r>
            <a:r>
              <a:rPr lang="en-GB" sz="1050" dirty="0"/>
              <a:t> which provides long-term unrestricted funding alongside capacity-building expertise.</a:t>
            </a:r>
          </a:p>
          <a:p>
            <a:pPr>
              <a:lnSpc>
                <a:spcPct val="80000"/>
              </a:lnSpc>
              <a:spcBef>
                <a:spcPts val="600"/>
              </a:spcBef>
            </a:pPr>
            <a:r>
              <a:rPr lang="en-GB" sz="1050" dirty="0"/>
              <a:t>However, they noted that </a:t>
            </a:r>
            <a:r>
              <a:rPr lang="en-GB" sz="1050" b="1" dirty="0"/>
              <a:t>existing offers of capacity-building support they were aware of, particularly relating to financial skills, did not meet their needs</a:t>
            </a:r>
            <a:r>
              <a:rPr lang="en-GB" sz="1050" dirty="0"/>
              <a:t>. The reasons provided were that support was not ‘entry-level’ enough (e.g., short online courses were not intensive or basic enough), or came with a cost-barrier.</a:t>
            </a:r>
          </a:p>
          <a:p>
            <a:pPr>
              <a:lnSpc>
                <a:spcPct val="80000"/>
              </a:lnSpc>
              <a:spcBef>
                <a:spcPts val="600"/>
              </a:spcBef>
            </a:pPr>
            <a:r>
              <a:rPr lang="en-GB" sz="1050" dirty="0"/>
              <a:t>The RAC and consulted VCSEs also recognised they face </a:t>
            </a:r>
            <a:r>
              <a:rPr lang="en-GB" sz="1050" b="1" dirty="0"/>
              <a:t>capacity barriers to engage </a:t>
            </a:r>
            <a:r>
              <a:rPr lang="en-GB" sz="1050" dirty="0"/>
              <a:t>in this kind of support, highlighting a need for funding for their time to enable their participation.</a:t>
            </a:r>
          </a:p>
        </p:txBody>
      </p:sp>
      <p:sp>
        <p:nvSpPr>
          <p:cNvPr id="3" name="TextBox 2">
            <a:extLst>
              <a:ext uri="{FF2B5EF4-FFF2-40B4-BE49-F238E27FC236}">
                <a16:creationId xmlns:a16="http://schemas.microsoft.com/office/drawing/2014/main" id="{0A57DB7A-91B0-4CB2-59D1-28484037656E}"/>
              </a:ext>
            </a:extLst>
          </p:cNvPr>
          <p:cNvSpPr txBox="1"/>
          <p:nvPr/>
        </p:nvSpPr>
        <p:spPr>
          <a:xfrm>
            <a:off x="105729" y="735900"/>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The case study VCSEs also believed funders were well-placed to offer much-needed capacity- and capability-building support, including support to help them diversify the grants they receive.</a:t>
            </a:r>
          </a:p>
        </p:txBody>
      </p:sp>
    </p:spTree>
    <p:extLst>
      <p:ext uri="{BB962C8B-B14F-4D97-AF65-F5344CB8AC3E}">
        <p14:creationId xmlns:p14="http://schemas.microsoft.com/office/powerpoint/2010/main" val="688044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51470"/>
            <a:ext cx="7020272" cy="504056"/>
          </a:xfrm>
        </p:spPr>
        <p:txBody>
          <a:bodyPr>
            <a:normAutofit/>
          </a:bodyPr>
          <a:lstStyle/>
          <a:p>
            <a:r>
              <a:rPr lang="en-GB" dirty="0"/>
              <a:t>How can public sector commissioners help?</a:t>
            </a:r>
          </a:p>
        </p:txBody>
      </p:sp>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165820" y="1447224"/>
            <a:ext cx="8812360" cy="3232731"/>
          </a:xfrm>
        </p:spPr>
        <p:txBody>
          <a:bodyPr>
            <a:noAutofit/>
          </a:bodyPr>
          <a:lstStyle/>
          <a:p>
            <a:r>
              <a:rPr lang="en-GB" sz="1050" dirty="0"/>
              <a:t>There was clear </a:t>
            </a:r>
            <a:r>
              <a:rPr lang="en-GB" sz="1050" b="1" dirty="0"/>
              <a:t>desire to obtain public sector contracts </a:t>
            </a:r>
            <a:r>
              <a:rPr lang="en-GB" sz="1050" dirty="0"/>
              <a:t>amongst some case study VCSEs, because this was seen as a regular and reliable source of income. However, case study VCSEs who had already secured income through public sector contracts also raised challenges around this (such as public bodies tightening their purse-strings, and delays to being paid), highlighting that improvements to public sector contracts are still needed to make this viable for VCSEs.</a:t>
            </a:r>
            <a:r>
              <a:rPr lang="en-GB" sz="1050" baseline="30000" dirty="0"/>
              <a:t>10</a:t>
            </a:r>
          </a:p>
          <a:p>
            <a:r>
              <a:rPr lang="en-GB" sz="1050" dirty="0"/>
              <a:t>Case study VCSEs highlighted a range of demand-side barriers to furthering their participation in public sector procurement such as a lack of public sector commissioner understanding of and engagement with the VCSE sector, and contracts not being designed with VCSEs in mind, echoing </a:t>
            </a:r>
            <a:r>
              <a:rPr lang="en-GB" sz="1050" dirty="0">
                <a:hlinkClick r:id="rId3"/>
              </a:rPr>
              <a:t>Perspective Economics (2022) research</a:t>
            </a:r>
            <a:r>
              <a:rPr lang="en-GB" sz="1050" dirty="0"/>
              <a:t>.</a:t>
            </a:r>
          </a:p>
          <a:p>
            <a:r>
              <a:rPr lang="en-GB" sz="1050" dirty="0"/>
              <a:t>Case study VCSEs also expressed want for local governments to </a:t>
            </a:r>
            <a:r>
              <a:rPr lang="en-GB" sz="1050" b="1" dirty="0"/>
              <a:t>provide more information about the opportunities available </a:t>
            </a:r>
            <a:r>
              <a:rPr lang="en-GB" sz="1050" dirty="0"/>
              <a:t>for the VCSE sector to engage with e.g., upcoming tenders, or capacity-building or financial support there is available in their local area</a:t>
            </a:r>
          </a:p>
          <a:p>
            <a:pPr lvl="1"/>
            <a:r>
              <a:rPr lang="en-GB" sz="1050" dirty="0"/>
              <a:t>A strong theme in the interviews with case study VCSEs was a desire for </a:t>
            </a:r>
            <a:r>
              <a:rPr lang="en-GB" sz="1050" b="1" dirty="0"/>
              <a:t>commissioners to be more motivated to commission VCSEs. </a:t>
            </a:r>
            <a:r>
              <a:rPr lang="en-GB" sz="1050" dirty="0"/>
              <a:t>They suggested that further recognition of the social value VCSEs offer could increase commissioners’ efforts to boost VCSE commissioning. </a:t>
            </a:r>
          </a:p>
          <a:p>
            <a:r>
              <a:rPr lang="en-GB" sz="1050" dirty="0"/>
              <a:t>However, the RAC highlighted supply-side barriers to VCSEs accessing public sector contracts, again echoing Perspective Economics (2022) research. For example, the need to have robust compliance, governance, and policies in place; or the capacity to deliver and meet contractual requirements. Other programmes seek to support VCSEs to address these supply-side barriers, such as </a:t>
            </a:r>
            <a:r>
              <a:rPr lang="en-GB" sz="1050" dirty="0">
                <a:hlinkClick r:id="rId4"/>
              </a:rPr>
              <a:t>DCMS’ Contract Readiness Programme</a:t>
            </a:r>
            <a:r>
              <a:rPr lang="en-GB" sz="1050" dirty="0"/>
              <a:t>.</a:t>
            </a:r>
            <a:r>
              <a:rPr lang="en-GB" sz="1050" dirty="0">
                <a:highlight>
                  <a:srgbClr val="FFFF00"/>
                </a:highlight>
              </a:rPr>
              <a:t> </a:t>
            </a:r>
            <a:endParaRPr lang="en-GB" sz="1050" dirty="0"/>
          </a:p>
          <a:p>
            <a:r>
              <a:rPr lang="en-GB" sz="1050" dirty="0"/>
              <a:t>When VCSEs had secured public sector contracts, they expressed the need to </a:t>
            </a:r>
            <a:r>
              <a:rPr lang="en-GB" sz="1050" b="1" dirty="0"/>
              <a:t>be paid on time </a:t>
            </a:r>
            <a:r>
              <a:rPr lang="en-GB" sz="1050" dirty="0"/>
              <a:t>to avoid needing to dip into their reserves, which can present a risk to their finances.</a:t>
            </a:r>
          </a:p>
          <a:p>
            <a:endParaRPr lang="en-GB" sz="1050" dirty="0"/>
          </a:p>
        </p:txBody>
      </p:sp>
      <p:sp>
        <p:nvSpPr>
          <p:cNvPr id="3" name="TextBox 2">
            <a:extLst>
              <a:ext uri="{FF2B5EF4-FFF2-40B4-BE49-F238E27FC236}">
                <a16:creationId xmlns:a16="http://schemas.microsoft.com/office/drawing/2014/main" id="{DEDAC448-AEE5-1DF2-3FD8-0EF60224889E}"/>
              </a:ext>
            </a:extLst>
          </p:cNvPr>
          <p:cNvSpPr txBox="1"/>
          <p:nvPr/>
        </p:nvSpPr>
        <p:spPr>
          <a:xfrm>
            <a:off x="105729" y="743215"/>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VCSEs wanted to secure public sector contracts to help secure a regular and reliable source of income, but there are supply and demand side barriers.</a:t>
            </a:r>
          </a:p>
        </p:txBody>
      </p:sp>
      <p:sp>
        <p:nvSpPr>
          <p:cNvPr id="4" name="TextBox 3">
            <a:extLst>
              <a:ext uri="{FF2B5EF4-FFF2-40B4-BE49-F238E27FC236}">
                <a16:creationId xmlns:a16="http://schemas.microsoft.com/office/drawing/2014/main" id="{43B08576-B039-5535-2ADD-C0285222A54B}"/>
              </a:ext>
            </a:extLst>
          </p:cNvPr>
          <p:cNvSpPr txBox="1"/>
          <p:nvPr/>
        </p:nvSpPr>
        <p:spPr>
          <a:xfrm>
            <a:off x="37841" y="4920130"/>
            <a:ext cx="9008226" cy="307777"/>
          </a:xfrm>
          <a:prstGeom prst="rect">
            <a:avLst/>
          </a:prstGeom>
          <a:noFill/>
        </p:spPr>
        <p:txBody>
          <a:bodyPr wrap="square" rtlCol="0">
            <a:spAutoFit/>
          </a:bodyPr>
          <a:lstStyle/>
          <a:p>
            <a:r>
              <a:rPr lang="en-GB" sz="700" baseline="30000" dirty="0"/>
              <a:t>10</a:t>
            </a:r>
            <a:r>
              <a:rPr lang="en-GB" sz="700" dirty="0">
                <a:latin typeface="Arial" panose="020B0604020202020204" pitchFamily="34" charset="0"/>
                <a:cs typeface="Arial" panose="020B0604020202020204" pitchFamily="34" charset="0"/>
              </a:rPr>
              <a:t>The new Procurement Act is expected to be published in Autumn 2024 with the aim of diversifying public procurement by opening up to new entrants such as small businesses and VCSEs so they can compete for and win more contracts. For further information, </a:t>
            </a:r>
            <a:r>
              <a:rPr lang="en-GB" sz="700" dirty="0">
                <a:latin typeface="Arial" panose="020B0604020202020204" pitchFamily="34" charset="0"/>
                <a:cs typeface="Arial" panose="020B0604020202020204" pitchFamily="34" charset="0"/>
                <a:hlinkClick r:id="rId5"/>
              </a:rPr>
              <a:t>see here</a:t>
            </a:r>
            <a:r>
              <a:rPr lang="en-GB" sz="700" dirty="0">
                <a:latin typeface="Arial" panose="020B0604020202020204" pitchFamily="34" charset="0"/>
                <a:cs typeface="Arial" panose="020B0604020202020204" pitchFamily="34" charset="0"/>
              </a:rPr>
              <a:t>. </a:t>
            </a:r>
            <a:endParaRPr lang="en-GB" sz="7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341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51470"/>
            <a:ext cx="7020272" cy="826518"/>
          </a:xfrm>
        </p:spPr>
        <p:txBody>
          <a:bodyPr>
            <a:normAutofit/>
          </a:bodyPr>
          <a:lstStyle/>
          <a:p>
            <a:r>
              <a:rPr lang="en-GB" dirty="0"/>
              <a:t>Research questions</a:t>
            </a:r>
          </a:p>
        </p:txBody>
      </p:sp>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78924" y="669600"/>
            <a:ext cx="8870676" cy="4240835"/>
          </a:xfrm>
        </p:spPr>
        <p:txBody>
          <a:bodyPr numCol="1">
            <a:noAutofit/>
          </a:bodyPr>
          <a:lstStyle/>
          <a:p>
            <a:pPr marL="0" indent="0">
              <a:buNone/>
            </a:pPr>
            <a:r>
              <a:rPr lang="en-GB" sz="1050" b="1" dirty="0">
                <a:solidFill>
                  <a:srgbClr val="0076C0"/>
                </a:solidFill>
              </a:rPr>
              <a:t>Following the REA, Ecorys consulted with the Programme Partnership and with the Research Advisory Committee (a group of 30 sector experts set up specifically for this research). The group finalised the following research questions:</a:t>
            </a:r>
          </a:p>
        </p:txBody>
      </p:sp>
      <p:graphicFrame>
        <p:nvGraphicFramePr>
          <p:cNvPr id="3" name="Content Placeholder 5">
            <a:extLst>
              <a:ext uri="{FF2B5EF4-FFF2-40B4-BE49-F238E27FC236}">
                <a16:creationId xmlns:a16="http://schemas.microsoft.com/office/drawing/2014/main" id="{37323B58-4BC5-5905-45FA-32EBB917A5F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13681652"/>
              </p:ext>
            </p:extLst>
          </p:nvPr>
        </p:nvGraphicFramePr>
        <p:xfrm>
          <a:off x="327781" y="669600"/>
          <a:ext cx="8409819" cy="38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8BC0821-7353-BBBB-1F4C-4ACAFE898EE0}"/>
              </a:ext>
            </a:extLst>
          </p:cNvPr>
          <p:cNvSpPr txBox="1"/>
          <p:nvPr/>
        </p:nvSpPr>
        <p:spPr>
          <a:xfrm>
            <a:off x="0" y="4943445"/>
            <a:ext cx="12025336" cy="200055"/>
          </a:xfrm>
          <a:prstGeom prst="rect">
            <a:avLst/>
          </a:prstGeom>
          <a:noFill/>
        </p:spPr>
        <p:txBody>
          <a:bodyPr wrap="square" rtlCol="0">
            <a:spAutoFit/>
          </a:bodyPr>
          <a:lstStyle/>
          <a:p>
            <a:r>
              <a:rPr lang="en-GB" sz="700" baseline="30000" dirty="0">
                <a:latin typeface="Arial" panose="020B0604020202020204" pitchFamily="34" charset="0"/>
                <a:cs typeface="Arial" panose="020B0604020202020204" pitchFamily="34" charset="0"/>
              </a:rPr>
              <a:t>1</a:t>
            </a:r>
            <a:r>
              <a:rPr lang="en-GB" sz="700" dirty="0">
                <a:latin typeface="Arial" panose="020B0604020202020204" pitchFamily="34" charset="0"/>
                <a:cs typeface="Arial" panose="020B0604020202020204" pitchFamily="34" charset="0"/>
              </a:rPr>
              <a:t> PESTLE: Political, Economic, Social, Technological, Legal, Environmental</a:t>
            </a:r>
          </a:p>
        </p:txBody>
      </p:sp>
    </p:spTree>
    <p:extLst>
      <p:ext uri="{BB962C8B-B14F-4D97-AF65-F5344CB8AC3E}">
        <p14:creationId xmlns:p14="http://schemas.microsoft.com/office/powerpoint/2010/main" val="1919039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141521"/>
            <a:ext cx="7020272" cy="504056"/>
          </a:xfrm>
        </p:spPr>
        <p:txBody>
          <a:bodyPr>
            <a:normAutofit/>
          </a:bodyPr>
          <a:lstStyle/>
          <a:p>
            <a:r>
              <a:rPr lang="en-GB" dirty="0"/>
              <a:t>How can social investment help?</a:t>
            </a:r>
          </a:p>
        </p:txBody>
      </p:sp>
      <p:sp>
        <p:nvSpPr>
          <p:cNvPr id="3" name="TextBox 2">
            <a:extLst>
              <a:ext uri="{FF2B5EF4-FFF2-40B4-BE49-F238E27FC236}">
                <a16:creationId xmlns:a16="http://schemas.microsoft.com/office/drawing/2014/main" id="{0E8EF2B8-0BE0-3E69-E9E9-DBB3182135EE}"/>
              </a:ext>
            </a:extLst>
          </p:cNvPr>
          <p:cNvSpPr txBox="1"/>
          <p:nvPr/>
        </p:nvSpPr>
        <p:spPr>
          <a:xfrm>
            <a:off x="165820" y="696224"/>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Whilst Growth Fund has helped to </a:t>
            </a:r>
            <a:r>
              <a:rPr lang="en-GB" sz="1200" dirty="0">
                <a:solidFill>
                  <a:schemeClr val="bg1"/>
                </a:solidFill>
                <a:latin typeface="Arial" panose="020B0604020202020204" pitchFamily="34" charset="0"/>
                <a:cs typeface="Arial" panose="020B0604020202020204" pitchFamily="34" charset="0"/>
              </a:rPr>
              <a:t>d</a:t>
            </a:r>
            <a:r>
              <a:rPr lang="en-GB" sz="1200" dirty="0">
                <a:latin typeface="Arial" panose="020B0604020202020204" pitchFamily="34" charset="0"/>
                <a:cs typeface="Arial" panose="020B0604020202020204" pitchFamily="34" charset="0"/>
              </a:rPr>
              <a:t>e-risk social investment, future programmes or funds should consider elements of design which could better support VCSE financial resilience.</a:t>
            </a:r>
          </a:p>
        </p:txBody>
      </p:sp>
      <p:sp>
        <p:nvSpPr>
          <p:cNvPr id="9" name="Content Placeholder 8">
            <a:extLst>
              <a:ext uri="{FF2B5EF4-FFF2-40B4-BE49-F238E27FC236}">
                <a16:creationId xmlns:a16="http://schemas.microsoft.com/office/drawing/2014/main" id="{71BF02BC-DEE5-C4FA-7F66-07214F43B600}"/>
              </a:ext>
            </a:extLst>
          </p:cNvPr>
          <p:cNvSpPr>
            <a:spLocks noGrp="1"/>
          </p:cNvSpPr>
          <p:nvPr>
            <p:ph sz="half" idx="1"/>
          </p:nvPr>
        </p:nvSpPr>
        <p:spPr>
          <a:xfrm>
            <a:off x="251519" y="1389888"/>
            <a:ext cx="8716915" cy="3486118"/>
          </a:xfrm>
        </p:spPr>
        <p:txBody>
          <a:bodyPr>
            <a:normAutofit/>
          </a:bodyPr>
          <a:lstStyle/>
          <a:p>
            <a:r>
              <a:rPr lang="en-GB" sz="1050" dirty="0"/>
              <a:t>If the loan were </a:t>
            </a:r>
            <a:r>
              <a:rPr lang="en-GB" sz="1050" b="1" dirty="0"/>
              <a:t>only repayable once making profit</a:t>
            </a:r>
            <a:r>
              <a:rPr lang="en-GB" sz="1050" dirty="0"/>
              <a:t>, that would be more attractive and enable VCSEs to ‘take the risk’ on a new venture which could, if it succeeded, provide them with a new earned income and increase their financial resilience.</a:t>
            </a:r>
            <a:endParaRPr lang="en-GB" sz="1050" dirty="0">
              <a:highlight>
                <a:srgbClr val="FFFF00"/>
              </a:highlight>
            </a:endParaRPr>
          </a:p>
          <a:p>
            <a:r>
              <a:rPr lang="en-GB" sz="1050" dirty="0"/>
              <a:t>If</a:t>
            </a:r>
            <a:r>
              <a:rPr lang="en-GB" sz="1050" b="1" dirty="0"/>
              <a:t> low interest rates, </a:t>
            </a:r>
            <a:r>
              <a:rPr lang="en-GB" sz="1050" dirty="0"/>
              <a:t>and</a:t>
            </a:r>
            <a:r>
              <a:rPr lang="en-GB" sz="1050" b="1" dirty="0"/>
              <a:t> long-term, flexible repayment plans </a:t>
            </a:r>
            <a:r>
              <a:rPr lang="en-GB" sz="1050" dirty="0"/>
              <a:t>could be secured to fund business development and growth. E.g., patient capital.</a:t>
            </a:r>
          </a:p>
          <a:p>
            <a:endParaRPr lang="en-GB" sz="1050" dirty="0"/>
          </a:p>
          <a:p>
            <a:endParaRPr lang="en-GB" sz="1050" dirty="0"/>
          </a:p>
          <a:p>
            <a:endParaRPr lang="en-GB" sz="1050" dirty="0"/>
          </a:p>
          <a:p>
            <a:endParaRPr lang="en-GB" sz="1050" dirty="0"/>
          </a:p>
          <a:p>
            <a:r>
              <a:rPr lang="en-GB" sz="1050" dirty="0"/>
              <a:t>Consulted </a:t>
            </a:r>
            <a:r>
              <a:rPr lang="en-GB" sz="1050" b="1" dirty="0"/>
              <a:t>social lenders said they support considering alternate social investment designs</a:t>
            </a:r>
            <a:r>
              <a:rPr lang="en-GB" sz="1050" dirty="0"/>
              <a:t>, but highlighted that the challenge is finding the grant funding to blend with loans to support these models.</a:t>
            </a:r>
          </a:p>
        </p:txBody>
      </p:sp>
      <p:sp>
        <p:nvSpPr>
          <p:cNvPr id="4" name="TextBox 3">
            <a:extLst>
              <a:ext uri="{FF2B5EF4-FFF2-40B4-BE49-F238E27FC236}">
                <a16:creationId xmlns:a16="http://schemas.microsoft.com/office/drawing/2014/main" id="{1D5524EF-69CC-E690-ABB7-B66A9DE8974A}"/>
              </a:ext>
            </a:extLst>
          </p:cNvPr>
          <p:cNvSpPr txBox="1"/>
          <p:nvPr/>
        </p:nvSpPr>
        <p:spPr>
          <a:xfrm>
            <a:off x="251519" y="2281374"/>
            <a:ext cx="8529523" cy="902375"/>
          </a:xfrm>
          <a:prstGeom prst="roundRect">
            <a:avLst/>
          </a:prstGeom>
          <a:solidFill>
            <a:srgbClr val="C9D4D9"/>
          </a:solidFill>
          <a:ln>
            <a:solidFill>
              <a:srgbClr val="4C4C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indent="0" algn="ctr">
              <a:spcBef>
                <a:spcPts val="600"/>
              </a:spcBef>
              <a:spcAft>
                <a:spcPts val="600"/>
              </a:spcAft>
              <a:buNone/>
            </a:pPr>
            <a:r>
              <a:rPr lang="en-GB" sz="1050" b="1" i="1" dirty="0">
                <a:solidFill>
                  <a:srgbClr val="006EB8"/>
                </a:solidFill>
                <a:latin typeface="Arial" panose="020B0604020202020204" pitchFamily="34" charset="0"/>
                <a:cs typeface="Arial" panose="020B0604020202020204" pitchFamily="34" charset="0"/>
              </a:rPr>
              <a:t>“[Repayment over] a longer period of time because the problem with all of these things… I would hate to get into that same situation that you're making short term decisions to financially gain ABC when actually, [a] long-term decision would be a way better way of going forward.” </a:t>
            </a:r>
          </a:p>
          <a:p>
            <a:pPr marL="0" indent="0" algn="ctr">
              <a:spcAft>
                <a:spcPts val="600"/>
              </a:spcAft>
              <a:buNone/>
            </a:pPr>
            <a:r>
              <a:rPr lang="en-GB" sz="1050" b="1" i="1" dirty="0">
                <a:solidFill>
                  <a:srgbClr val="006EB8"/>
                </a:solidFill>
                <a:latin typeface="Arial" panose="020B0604020202020204" pitchFamily="34" charset="0"/>
                <a:cs typeface="Arial" panose="020B0604020202020204" pitchFamily="34" charset="0"/>
              </a:rPr>
              <a:t>(VCSE interviewee)</a:t>
            </a:r>
          </a:p>
        </p:txBody>
      </p:sp>
    </p:spTree>
    <p:extLst>
      <p:ext uri="{BB962C8B-B14F-4D97-AF65-F5344CB8AC3E}">
        <p14:creationId xmlns:p14="http://schemas.microsoft.com/office/powerpoint/2010/main" val="2638002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165820" y="1389600"/>
            <a:ext cx="8812360" cy="3414397"/>
          </a:xfrm>
        </p:spPr>
        <p:txBody>
          <a:bodyPr>
            <a:noAutofit/>
          </a:bodyPr>
          <a:lstStyle/>
          <a:p>
            <a:r>
              <a:rPr lang="en-GB" sz="1050" dirty="0"/>
              <a:t>For VCSE infrastructure organisations or funders:</a:t>
            </a:r>
          </a:p>
          <a:p>
            <a:pPr lvl="1"/>
            <a:r>
              <a:rPr lang="en-GB" sz="1050" dirty="0"/>
              <a:t>VCSEs struggle to recruit finance professionals to their Boards. VCSE infrastructure organisations and funders could support these endeavours by </a:t>
            </a:r>
            <a:r>
              <a:rPr lang="en-GB" sz="1050" b="1" dirty="0"/>
              <a:t>promoting Treasurer roles to the finance sector</a:t>
            </a:r>
            <a:r>
              <a:rPr lang="en-GB" sz="1050" dirty="0"/>
              <a:t>.</a:t>
            </a:r>
          </a:p>
          <a:p>
            <a:r>
              <a:rPr lang="en-GB" sz="1050" dirty="0"/>
              <a:t>For charitable givers:</a:t>
            </a:r>
          </a:p>
          <a:p>
            <a:pPr lvl="1"/>
            <a:r>
              <a:rPr lang="en-GB" sz="1050" b="1" dirty="0"/>
              <a:t>Large, one-off corporate and legacy donations </a:t>
            </a:r>
            <a:r>
              <a:rPr lang="en-GB" sz="1050" dirty="0"/>
              <a:t>can be highly beneficial to support VCSEs’ financial resilience due to the unrestricted nature of the funds. </a:t>
            </a:r>
          </a:p>
          <a:p>
            <a:pPr lvl="1"/>
            <a:r>
              <a:rPr lang="en-GB" sz="1050" dirty="0"/>
              <a:t>Whilst one-off donations from the general public are helpful, </a:t>
            </a:r>
            <a:r>
              <a:rPr lang="en-GB" sz="1050" b="1" dirty="0"/>
              <a:t>regular donations </a:t>
            </a:r>
            <a:r>
              <a:rPr lang="en-GB" sz="1050" dirty="0"/>
              <a:t>support VCSEs to forecast and offer a more predictable income, however VCSEs highlighted that this can still vary year-on-year and therefore does not provide the predictability they need.</a:t>
            </a:r>
          </a:p>
          <a:p>
            <a:r>
              <a:rPr lang="en-GB" sz="1050" dirty="0"/>
              <a:t>For private sector organisations</a:t>
            </a:r>
          </a:p>
          <a:p>
            <a:pPr lvl="1"/>
            <a:r>
              <a:rPr lang="en-GB" sz="1050" dirty="0"/>
              <a:t>To offer subsidies and other financial help to VCSEs in times of crisis, in recognition of the social impact they deliver, e.g., reduced rent and utilities rates during the cost-of-living crisis.</a:t>
            </a:r>
          </a:p>
          <a:p>
            <a:pPr lvl="1"/>
            <a:r>
              <a:rPr lang="en-GB" sz="1050" dirty="0"/>
              <a:t>In-kind support can help VCSEs to free up project costs, but when these costs are grant-funded, VCSEs </a:t>
            </a:r>
            <a:r>
              <a:rPr lang="en-GB" sz="1050" b="1" dirty="0"/>
              <a:t>cannot retain the savings this creates</a:t>
            </a:r>
            <a:r>
              <a:rPr lang="en-GB" sz="1050" dirty="0"/>
              <a:t>. In these cases, one-off corporate donations may be a better offer to support financial resilience (as above).</a:t>
            </a:r>
          </a:p>
          <a:p>
            <a:pPr marL="0" indent="0">
              <a:buNone/>
            </a:pPr>
            <a:endParaRPr lang="en-GB" sz="1050" b="1" u="sng" dirty="0"/>
          </a:p>
        </p:txBody>
      </p:sp>
      <p:sp>
        <p:nvSpPr>
          <p:cNvPr id="6" name="Title 1">
            <a:extLst>
              <a:ext uri="{FF2B5EF4-FFF2-40B4-BE49-F238E27FC236}">
                <a16:creationId xmlns:a16="http://schemas.microsoft.com/office/drawing/2014/main" id="{9F5D7BC8-DA8B-86CA-4507-D54F6C63FC53}"/>
              </a:ext>
            </a:extLst>
          </p:cNvPr>
          <p:cNvSpPr>
            <a:spLocks noGrp="1"/>
          </p:cNvSpPr>
          <p:nvPr>
            <p:ph type="title"/>
          </p:nvPr>
        </p:nvSpPr>
        <p:spPr>
          <a:xfrm>
            <a:off x="2123728" y="51470"/>
            <a:ext cx="7020272" cy="504056"/>
          </a:xfrm>
        </p:spPr>
        <p:txBody>
          <a:bodyPr>
            <a:normAutofit/>
          </a:bodyPr>
          <a:lstStyle/>
          <a:p>
            <a:r>
              <a:rPr lang="en-GB" dirty="0"/>
              <a:t>What else can help VCSEs?</a:t>
            </a:r>
          </a:p>
        </p:txBody>
      </p:sp>
      <p:sp>
        <p:nvSpPr>
          <p:cNvPr id="2" name="TextBox 1">
            <a:extLst>
              <a:ext uri="{FF2B5EF4-FFF2-40B4-BE49-F238E27FC236}">
                <a16:creationId xmlns:a16="http://schemas.microsoft.com/office/drawing/2014/main" id="{150C5FDF-773E-5EDC-5CFC-1074A224883A}"/>
              </a:ext>
            </a:extLst>
          </p:cNvPr>
          <p:cNvSpPr txBox="1"/>
          <p:nvPr/>
        </p:nvSpPr>
        <p:spPr>
          <a:xfrm>
            <a:off x="105729" y="743215"/>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Charitable donations from the public or corporate donors provide helpful unrestricted funds. Private sector organisations could also subsidise costs for VCSEs during times of crisis, in recognition of the social impact they deliver.</a:t>
            </a:r>
          </a:p>
        </p:txBody>
      </p:sp>
    </p:spTree>
    <p:extLst>
      <p:ext uri="{BB962C8B-B14F-4D97-AF65-F5344CB8AC3E}">
        <p14:creationId xmlns:p14="http://schemas.microsoft.com/office/powerpoint/2010/main" val="2948493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B6E4D-0B6F-A803-24A3-BEBCF352AB68}"/>
              </a:ext>
            </a:extLst>
          </p:cNvPr>
          <p:cNvSpPr txBox="1"/>
          <p:nvPr/>
        </p:nvSpPr>
        <p:spPr>
          <a:xfrm>
            <a:off x="0" y="573020"/>
            <a:ext cx="9144000" cy="4616648"/>
          </a:xfrm>
          <a:prstGeom prst="rect">
            <a:avLst/>
          </a:prstGeom>
          <a:solidFill>
            <a:schemeClr val="accent1">
              <a:lumMod val="50000"/>
            </a:schemeClr>
          </a:solidFill>
        </p:spPr>
        <p:txBody>
          <a:bodyPr wrap="square" rtlCol="0" anchor="ctr">
            <a:spAutoFit/>
          </a:bodyPr>
          <a:lstStyle/>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r>
              <a:rPr lang="en-GB" sz="2400" dirty="0">
                <a:solidFill>
                  <a:schemeClr val="bg1">
                    <a:lumMod val="95000"/>
                  </a:schemeClr>
                </a:solidFill>
                <a:latin typeface="Arial" panose="020B0604020202020204" pitchFamily="34" charset="0"/>
                <a:cs typeface="Arial" panose="020B0604020202020204" pitchFamily="34" charset="0"/>
              </a:rPr>
              <a:t>Conclusions and recommendations</a:t>
            </a:r>
          </a:p>
          <a:p>
            <a:pPr algn="ctr"/>
            <a:endParaRPr lang="en-GB" sz="3600" dirty="0">
              <a:solidFill>
                <a:schemeClr val="bg1">
                  <a:lumMod val="95000"/>
                </a:schemeClr>
              </a:solidFill>
            </a:endParaRPr>
          </a:p>
          <a:p>
            <a:pPr algn="ctr"/>
            <a:endParaRPr lang="en-GB" dirty="0"/>
          </a:p>
          <a:p>
            <a:pPr algn="ctr"/>
            <a:endParaRPr lang="en-GB" dirty="0"/>
          </a:p>
          <a:p>
            <a:pPr algn="ctr"/>
            <a:endParaRPr lang="en-GB" dirty="0"/>
          </a:p>
          <a:p>
            <a:pPr algn="ctr"/>
            <a:endParaRPr lang="en-GB" dirty="0"/>
          </a:p>
          <a:p>
            <a:endParaRPr lang="en-GB" dirty="0"/>
          </a:p>
          <a:p>
            <a:endParaRPr lang="en-GB" dirty="0"/>
          </a:p>
          <a:p>
            <a:endParaRPr lang="en-GB" dirty="0"/>
          </a:p>
        </p:txBody>
      </p:sp>
    </p:spTree>
    <p:extLst>
      <p:ext uri="{BB962C8B-B14F-4D97-AF65-F5344CB8AC3E}">
        <p14:creationId xmlns:p14="http://schemas.microsoft.com/office/powerpoint/2010/main" val="1206885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141521"/>
            <a:ext cx="7020272" cy="504056"/>
          </a:xfrm>
        </p:spPr>
        <p:txBody>
          <a:bodyPr>
            <a:normAutofit/>
          </a:bodyPr>
          <a:lstStyle/>
          <a:p>
            <a:r>
              <a:rPr lang="en-GB" dirty="0"/>
              <a:t>Conclusions</a:t>
            </a:r>
          </a:p>
        </p:txBody>
      </p:sp>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219457" y="731520"/>
            <a:ext cx="8734348" cy="4411980"/>
          </a:xfrm>
        </p:spPr>
        <p:txBody>
          <a:bodyPr>
            <a:noAutofit/>
          </a:bodyPr>
          <a:lstStyle/>
          <a:p>
            <a:pPr marL="0" indent="0">
              <a:lnSpc>
                <a:spcPct val="107000"/>
              </a:lnSpc>
              <a:spcAft>
                <a:spcPts val="800"/>
              </a:spcAft>
              <a:buNone/>
            </a:pPr>
            <a:r>
              <a:rPr lang="en-GB" sz="1050" kern="100" dirty="0">
                <a:effectLst/>
                <a:ea typeface="Aptos" panose="020B0004020202020204" pitchFamily="34" charset="0"/>
              </a:rPr>
              <a:t>This research has shed light on perceptions of financial resilience within the VCSE sector in 2023 and 2024. The research was small-scale and caution needs to be taken in how much can be extrapolated for the wider sector (particularly micro-organisations). However, what the research has highlighted is that the financial environment VCSEs operate in is insecure; within a context of high inflation, reduced public spending for VCSEs and relatively short-term grant funding cycles. To improve their financial resilience, case study VCSEs wanted predictable and diverse income streams which included access to unrestricted funds, to enable them to survive financial shocks.</a:t>
            </a:r>
          </a:p>
          <a:p>
            <a:pPr marL="0" indent="0">
              <a:lnSpc>
                <a:spcPct val="107000"/>
              </a:lnSpc>
              <a:spcAft>
                <a:spcPts val="800"/>
              </a:spcAft>
              <a:buNone/>
            </a:pPr>
            <a:r>
              <a:rPr lang="en-GB" sz="1050" kern="100" dirty="0">
                <a:effectLst/>
                <a:ea typeface="Aptos" panose="020B0004020202020204" pitchFamily="34" charset="0"/>
              </a:rPr>
              <a:t>A lot of the findings within the research are not necessarily new, and are widely known. This does, however, raise the question of why these issues still exist for the VCSE sector, and why they have not been resolved? There appears to be a mismatch between how VCSEs want to be funded, and what VCSE funders (public, government and donors) are willing to fund. The public tend to prioritise specific causes; the government are inclined to focus on achieving value for money and so drive down VCSE costs; social investment focuses on organisations with reliable income streams; and donors often prioritise funding directed towards service users via projects. None of these funding priorities necessarily support overall VCSE financial resilience.</a:t>
            </a:r>
          </a:p>
          <a:p>
            <a:pPr marL="0" indent="0">
              <a:lnSpc>
                <a:spcPct val="107000"/>
              </a:lnSpc>
              <a:spcAft>
                <a:spcPts val="800"/>
              </a:spcAft>
              <a:buNone/>
            </a:pPr>
            <a:r>
              <a:rPr lang="en-GB" sz="1050" kern="100" dirty="0">
                <a:effectLst/>
                <a:ea typeface="Aptos" panose="020B0004020202020204" pitchFamily="34" charset="0"/>
              </a:rPr>
              <a:t>This is not to mean that nothing is done to support financial resilience. VCSEs involved in this research were complimentary of donors that provide capacity-building support; some donors do provide more flexible grants that can be used to support organisational resilience; and programmes like the Growth Fund are making social investment more accessible to a wider range of VCSEs, which is having a positive impact on their financial resilience.</a:t>
            </a:r>
          </a:p>
          <a:p>
            <a:pPr marL="0" indent="0">
              <a:lnSpc>
                <a:spcPct val="107000"/>
              </a:lnSpc>
              <a:spcAft>
                <a:spcPts val="800"/>
              </a:spcAft>
              <a:buNone/>
            </a:pPr>
            <a:r>
              <a:rPr lang="en-GB" sz="1050" kern="100" dirty="0">
                <a:effectLst/>
                <a:ea typeface="Aptos" panose="020B0004020202020204" pitchFamily="34" charset="0"/>
              </a:rPr>
              <a:t>However, this research would suggest that VCSEs perceive that these endeavours are not enough to achieve VCSE financial resilience. To further aid this, VCSEs would benefit from a greater shift towards longer-term and more flexible funding arrangements, and a wider range of social investment products that provide riskier, more patient and equity-like capital. This highlights a need to continue exploring blended financing of social investment to test if this supports the resilience of a greater range of VCSEs.</a:t>
            </a:r>
          </a:p>
          <a:p>
            <a:pPr marL="0" indent="0">
              <a:lnSpc>
                <a:spcPct val="80000"/>
              </a:lnSpc>
              <a:buNone/>
            </a:pPr>
            <a:endParaRPr lang="en-GB" sz="1050" dirty="0"/>
          </a:p>
        </p:txBody>
      </p:sp>
    </p:spTree>
    <p:extLst>
      <p:ext uri="{BB962C8B-B14F-4D97-AF65-F5344CB8AC3E}">
        <p14:creationId xmlns:p14="http://schemas.microsoft.com/office/powerpoint/2010/main" val="1235916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092E6-E43C-4EC6-AB33-BA1B35320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B8DD3-DEA6-E0BD-0EA5-8D7A3B33E835}"/>
              </a:ext>
            </a:extLst>
          </p:cNvPr>
          <p:cNvSpPr>
            <a:spLocks noGrp="1"/>
          </p:cNvSpPr>
          <p:nvPr>
            <p:ph type="title"/>
          </p:nvPr>
        </p:nvSpPr>
        <p:spPr>
          <a:xfrm>
            <a:off x="2123728" y="141521"/>
            <a:ext cx="7020272" cy="504056"/>
          </a:xfrm>
        </p:spPr>
        <p:txBody>
          <a:bodyPr>
            <a:normAutofit/>
          </a:bodyPr>
          <a:lstStyle/>
          <a:p>
            <a:r>
              <a:rPr lang="en-GB" dirty="0"/>
              <a:t>Recommendations</a:t>
            </a:r>
          </a:p>
        </p:txBody>
      </p:sp>
      <p:sp>
        <p:nvSpPr>
          <p:cNvPr id="5" name="Content Placeholder 5">
            <a:extLst>
              <a:ext uri="{FF2B5EF4-FFF2-40B4-BE49-F238E27FC236}">
                <a16:creationId xmlns:a16="http://schemas.microsoft.com/office/drawing/2014/main" id="{B7D70D1F-D80A-3256-A159-23E2AB33E076}"/>
              </a:ext>
            </a:extLst>
          </p:cNvPr>
          <p:cNvSpPr>
            <a:spLocks noGrp="1"/>
          </p:cNvSpPr>
          <p:nvPr>
            <p:ph sz="half" idx="1"/>
          </p:nvPr>
        </p:nvSpPr>
        <p:spPr>
          <a:xfrm>
            <a:off x="0" y="768096"/>
            <a:ext cx="9143999" cy="4375404"/>
          </a:xfrm>
        </p:spPr>
        <p:txBody>
          <a:bodyPr>
            <a:noAutofit/>
          </a:bodyPr>
          <a:lstStyle/>
          <a:p>
            <a:pPr>
              <a:lnSpc>
                <a:spcPct val="80000"/>
              </a:lnSpc>
            </a:pPr>
            <a:r>
              <a:rPr lang="en-GB" sz="1050" dirty="0"/>
              <a:t>Case study VCSEs made several recommendations for </a:t>
            </a:r>
            <a:r>
              <a:rPr lang="en-GB" sz="1050" b="1" dirty="0"/>
              <a:t>how funders could better support their financial resilience</a:t>
            </a:r>
            <a:r>
              <a:rPr lang="en-GB" sz="1050" dirty="0"/>
              <a:t>:</a:t>
            </a:r>
          </a:p>
          <a:p>
            <a:pPr lvl="1">
              <a:lnSpc>
                <a:spcPct val="80000"/>
              </a:lnSpc>
            </a:pPr>
            <a:r>
              <a:rPr lang="en-GB" sz="1050" dirty="0"/>
              <a:t>Grant-funders could support VCSEs to access a mix of </a:t>
            </a:r>
            <a:r>
              <a:rPr lang="en-GB" sz="1050" b="1" dirty="0"/>
              <a:t>unrestricted and project funding</a:t>
            </a:r>
          </a:p>
          <a:p>
            <a:pPr lvl="1">
              <a:lnSpc>
                <a:spcPct val="80000"/>
              </a:lnSpc>
            </a:pPr>
            <a:r>
              <a:rPr lang="en-GB" sz="1050" b="1" dirty="0"/>
              <a:t>Funding stability </a:t>
            </a:r>
            <a:r>
              <a:rPr lang="en-GB" sz="1050" dirty="0"/>
              <a:t>i.e., the continuity of existing VCSE project delivery or activities rather than focusing on the development of new services</a:t>
            </a:r>
          </a:p>
          <a:p>
            <a:pPr lvl="1">
              <a:lnSpc>
                <a:spcPct val="80000"/>
              </a:lnSpc>
            </a:pPr>
            <a:r>
              <a:rPr lang="en-GB" sz="1050" dirty="0"/>
              <a:t>Continue being </a:t>
            </a:r>
            <a:r>
              <a:rPr lang="en-GB" sz="1050" b="1" dirty="0"/>
              <a:t>flexible </a:t>
            </a:r>
            <a:r>
              <a:rPr lang="en-GB" sz="1050" dirty="0"/>
              <a:t>about the use and reallocation of grants, as demonstrated through the pandemic</a:t>
            </a:r>
          </a:p>
          <a:p>
            <a:pPr lvl="1">
              <a:lnSpc>
                <a:spcPct val="80000"/>
              </a:lnSpc>
            </a:pPr>
            <a:r>
              <a:rPr lang="en-GB" sz="1050" dirty="0"/>
              <a:t>Offering </a:t>
            </a:r>
            <a:r>
              <a:rPr lang="en-GB" sz="1050" b="1" dirty="0"/>
              <a:t>longer-term grants</a:t>
            </a:r>
          </a:p>
          <a:p>
            <a:pPr lvl="1">
              <a:lnSpc>
                <a:spcPct val="80000"/>
              </a:lnSpc>
            </a:pPr>
            <a:r>
              <a:rPr lang="en-GB" sz="1050" dirty="0"/>
              <a:t>Supporting VCSEs to </a:t>
            </a:r>
            <a:r>
              <a:rPr lang="en-GB" sz="1050" b="1" dirty="0"/>
              <a:t>diversify the grants they apply for</a:t>
            </a:r>
          </a:p>
          <a:p>
            <a:pPr lvl="1">
              <a:lnSpc>
                <a:spcPct val="80000"/>
              </a:lnSpc>
            </a:pPr>
            <a:r>
              <a:rPr lang="en-GB" sz="1050" b="1" dirty="0"/>
              <a:t>Speeding-up the grant award process</a:t>
            </a:r>
            <a:r>
              <a:rPr lang="en-GB" sz="1050" dirty="0"/>
              <a:t> to reduce the time VCSEs are in ‘limbo’ for between application and decision, which can impede decision-making around funding.</a:t>
            </a:r>
          </a:p>
          <a:p>
            <a:pPr lvl="1">
              <a:lnSpc>
                <a:spcPct val="80000"/>
              </a:lnSpc>
            </a:pPr>
            <a:r>
              <a:rPr lang="en-GB" sz="1050" dirty="0"/>
              <a:t>VCSEs believed funders were well-placed to offer much-needed </a:t>
            </a:r>
            <a:r>
              <a:rPr lang="en-GB" sz="1050" b="1" dirty="0"/>
              <a:t>capacity- and capability-building support </a:t>
            </a:r>
            <a:r>
              <a:rPr lang="en-GB" sz="1050" dirty="0"/>
              <a:t>(including, but not limited to, development grants and consultancy support). This would need to be free of charge, and go beyond light-touch support offers (e.g., 2-hour online courses) which case study VCSEs believed are not intensive enough.</a:t>
            </a:r>
          </a:p>
          <a:p>
            <a:pPr>
              <a:lnSpc>
                <a:spcPct val="80000"/>
              </a:lnSpc>
            </a:pPr>
            <a:r>
              <a:rPr lang="en-GB" sz="1050" dirty="0"/>
              <a:t>Funders and VCSE infrastructure organisations could also play a role in </a:t>
            </a:r>
            <a:r>
              <a:rPr lang="en-GB" sz="1050" b="1" dirty="0"/>
              <a:t>supporting VCSEs to recruit accounting and finance professionals as Trustees</a:t>
            </a:r>
            <a:r>
              <a:rPr lang="en-GB" sz="1050" dirty="0"/>
              <a:t>, for example by match-making interested parties or running a campaign to promote Treasurer roles to the finance sector.</a:t>
            </a:r>
          </a:p>
          <a:p>
            <a:pPr>
              <a:lnSpc>
                <a:spcPct val="80000"/>
              </a:lnSpc>
            </a:pPr>
            <a:r>
              <a:rPr lang="en-GB" sz="1050" dirty="0"/>
              <a:t>Social lenders should continue to </a:t>
            </a:r>
            <a:r>
              <a:rPr lang="en-GB" sz="1050" b="1" dirty="0"/>
              <a:t>experiment with different forms of social investment and blended finance</a:t>
            </a:r>
            <a:r>
              <a:rPr lang="en-GB" sz="1050" dirty="0"/>
              <a:t>, to find solutions that work for wider pools of VCSEs.</a:t>
            </a:r>
          </a:p>
          <a:p>
            <a:pPr>
              <a:lnSpc>
                <a:spcPct val="80000"/>
              </a:lnSpc>
            </a:pPr>
            <a:r>
              <a:rPr lang="en-GB" sz="1050" dirty="0"/>
              <a:t>VCSEs should ensure that </a:t>
            </a:r>
            <a:r>
              <a:rPr lang="en-GB" sz="1050" b="1" dirty="0"/>
              <a:t>internal reserves policies enable the accrual and use of reserves</a:t>
            </a:r>
            <a:r>
              <a:rPr lang="en-GB" sz="1050" dirty="0"/>
              <a:t> to enable leaders to use them flexibly as needed.</a:t>
            </a:r>
          </a:p>
          <a:p>
            <a:pPr marL="0" indent="0">
              <a:buNone/>
            </a:pPr>
            <a:endParaRPr lang="en-GB" sz="1050" b="1" u="sng" dirty="0"/>
          </a:p>
        </p:txBody>
      </p:sp>
    </p:spTree>
    <p:extLst>
      <p:ext uri="{BB962C8B-B14F-4D97-AF65-F5344CB8AC3E}">
        <p14:creationId xmlns:p14="http://schemas.microsoft.com/office/powerpoint/2010/main" val="2136152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21C0B-3900-749F-912A-B6BD7E38F2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FA8C84-9ECC-A159-ED95-E47CC634E111}"/>
              </a:ext>
            </a:extLst>
          </p:cNvPr>
          <p:cNvSpPr txBox="1"/>
          <p:nvPr/>
        </p:nvSpPr>
        <p:spPr>
          <a:xfrm>
            <a:off x="0" y="573021"/>
            <a:ext cx="9144000" cy="4616648"/>
          </a:xfrm>
          <a:prstGeom prst="rect">
            <a:avLst/>
          </a:prstGeom>
          <a:solidFill>
            <a:schemeClr val="accent1">
              <a:lumMod val="50000"/>
            </a:schemeClr>
          </a:solidFill>
        </p:spPr>
        <p:txBody>
          <a:bodyPr wrap="square" rtlCol="0" anchor="ctr">
            <a:spAutoFit/>
          </a:bodyPr>
          <a:lstStyle/>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r>
              <a:rPr lang="en-GB" sz="2400" dirty="0">
                <a:solidFill>
                  <a:schemeClr val="bg1">
                    <a:lumMod val="95000"/>
                  </a:schemeClr>
                </a:solidFill>
                <a:latin typeface="Arial" panose="020B0604020202020204" pitchFamily="34" charset="0"/>
                <a:cs typeface="Arial" panose="020B0604020202020204" pitchFamily="34" charset="0"/>
              </a:rPr>
              <a:t>References</a:t>
            </a:r>
          </a:p>
          <a:p>
            <a:pPr algn="ctr"/>
            <a:endParaRPr lang="en-GB" sz="3600" dirty="0">
              <a:solidFill>
                <a:schemeClr val="bg1">
                  <a:lumMod val="95000"/>
                </a:schemeClr>
              </a:solidFill>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endParaRPr lang="en-GB" dirty="0"/>
          </a:p>
          <a:p>
            <a:endParaRPr lang="en-GB" dirty="0"/>
          </a:p>
          <a:p>
            <a:endParaRPr lang="en-GB" dirty="0"/>
          </a:p>
        </p:txBody>
      </p:sp>
    </p:spTree>
    <p:extLst>
      <p:ext uri="{BB962C8B-B14F-4D97-AF65-F5344CB8AC3E}">
        <p14:creationId xmlns:p14="http://schemas.microsoft.com/office/powerpoint/2010/main" val="966868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FE6A9-1DCF-FE2D-0719-FF798298C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65B7B-37EC-4637-D7E0-B2EF9160F545}"/>
              </a:ext>
            </a:extLst>
          </p:cNvPr>
          <p:cNvSpPr>
            <a:spLocks noGrp="1"/>
          </p:cNvSpPr>
          <p:nvPr>
            <p:ph type="title"/>
          </p:nvPr>
        </p:nvSpPr>
        <p:spPr>
          <a:xfrm>
            <a:off x="2123728" y="51470"/>
            <a:ext cx="7020272" cy="505743"/>
          </a:xfrm>
        </p:spPr>
        <p:txBody>
          <a:bodyPr>
            <a:normAutofit/>
          </a:bodyPr>
          <a:lstStyle/>
          <a:p>
            <a:r>
              <a:rPr lang="en-GB" dirty="0"/>
              <a:t>References</a:t>
            </a:r>
          </a:p>
        </p:txBody>
      </p:sp>
      <p:sp>
        <p:nvSpPr>
          <p:cNvPr id="5" name="Content Placeholder 5">
            <a:extLst>
              <a:ext uri="{FF2B5EF4-FFF2-40B4-BE49-F238E27FC236}">
                <a16:creationId xmlns:a16="http://schemas.microsoft.com/office/drawing/2014/main" id="{E90D59D2-5F66-ABF3-5732-635945063D3D}"/>
              </a:ext>
            </a:extLst>
          </p:cNvPr>
          <p:cNvSpPr>
            <a:spLocks noGrp="1"/>
          </p:cNvSpPr>
          <p:nvPr>
            <p:ph sz="half" idx="1"/>
          </p:nvPr>
        </p:nvSpPr>
        <p:spPr>
          <a:xfrm>
            <a:off x="78582" y="642937"/>
            <a:ext cx="9008268" cy="4347073"/>
          </a:xfrm>
        </p:spPr>
        <p:txBody>
          <a:bodyPr numCol="1">
            <a:no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50" dirty="0">
                <a:effectLst/>
                <a:latin typeface="Arial" panose="020B0604020202020204" pitchFamily="34" charset="0"/>
                <a:ea typeface="Calibri" panose="020F0502020204030204" pitchFamily="34" charset="0"/>
                <a:cs typeface="Arial" panose="020B0604020202020204" pitchFamily="34" charset="0"/>
              </a:rPr>
              <a:t>Bene, C., </a:t>
            </a:r>
            <a:r>
              <a:rPr lang="en-GB" sz="1050" dirty="0" err="1">
                <a:effectLst/>
                <a:latin typeface="Arial" panose="020B0604020202020204" pitchFamily="34" charset="0"/>
                <a:ea typeface="Calibri" panose="020F0502020204030204" pitchFamily="34" charset="0"/>
                <a:cs typeface="Arial" panose="020B0604020202020204" pitchFamily="34" charset="0"/>
              </a:rPr>
              <a:t>Newsham</a:t>
            </a:r>
            <a:r>
              <a:rPr lang="en-GB" sz="1050" dirty="0">
                <a:effectLst/>
                <a:latin typeface="Arial" panose="020B0604020202020204" pitchFamily="34" charset="0"/>
                <a:ea typeface="Calibri" panose="020F0502020204030204" pitchFamily="34" charset="0"/>
                <a:cs typeface="Arial" panose="020B0604020202020204" pitchFamily="34" charset="0"/>
              </a:rPr>
              <a:t>, A., Davies, M., </a:t>
            </a:r>
            <a:r>
              <a:rPr lang="en-GB" sz="1050" dirty="0" err="1">
                <a:effectLst/>
                <a:latin typeface="Arial" panose="020B0604020202020204" pitchFamily="34" charset="0"/>
                <a:ea typeface="Calibri" panose="020F0502020204030204" pitchFamily="34" charset="0"/>
                <a:cs typeface="Arial" panose="020B0604020202020204" pitchFamily="34" charset="0"/>
              </a:rPr>
              <a:t>Ulrichs</a:t>
            </a:r>
            <a:r>
              <a:rPr lang="en-GB" sz="1050" dirty="0">
                <a:effectLst/>
                <a:latin typeface="Arial" panose="020B0604020202020204" pitchFamily="34" charset="0"/>
                <a:ea typeface="Calibri" panose="020F0502020204030204" pitchFamily="34" charset="0"/>
                <a:cs typeface="Arial" panose="020B0604020202020204" pitchFamily="34" charset="0"/>
              </a:rPr>
              <a:t>, M. and Godfrey-Wood, R. (2014) ‘Review Article: Resilience, Poverty and Development’, </a:t>
            </a:r>
            <a:r>
              <a:rPr lang="en-GB" sz="1050" i="1" dirty="0">
                <a:effectLst/>
                <a:latin typeface="Arial" panose="020B0604020202020204" pitchFamily="34" charset="0"/>
                <a:ea typeface="Calibri" panose="020F0502020204030204" pitchFamily="34" charset="0"/>
                <a:cs typeface="Arial" panose="020B0604020202020204" pitchFamily="34" charset="0"/>
              </a:rPr>
              <a:t>Journal of International Development,</a:t>
            </a:r>
            <a:r>
              <a:rPr lang="en-GB" sz="1050" dirty="0">
                <a:effectLst/>
                <a:latin typeface="Arial" panose="020B0604020202020204" pitchFamily="34" charset="0"/>
                <a:ea typeface="Calibri" panose="020F0502020204030204" pitchFamily="34" charset="0"/>
                <a:cs typeface="Arial" panose="020B0604020202020204" pitchFamily="34" charset="0"/>
              </a:rPr>
              <a:t> 26:598-623.</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50" dirty="0">
                <a:ea typeface="Calibri" panose="020F0502020204030204" pitchFamily="34" charset="0"/>
              </a:rPr>
              <a:t>Ronicle, J., Wooldridge, R., Hickman, E. and Lillis, J. (2021) </a:t>
            </a:r>
            <a:r>
              <a:rPr lang="en-GB" sz="1050" i="1" dirty="0">
                <a:ea typeface="Calibri" panose="020F0502020204030204" pitchFamily="34" charset="0"/>
                <a:hlinkClick r:id="rId3"/>
              </a:rPr>
              <a:t>Growth Fund Independent Evaluation Update Report 2: Full Report</a:t>
            </a:r>
            <a:r>
              <a:rPr lang="en-GB" sz="1050" i="1" dirty="0">
                <a:ea typeface="Calibri" panose="020F0502020204030204" pitchFamily="34" charset="0"/>
              </a:rPr>
              <a:t>. </a:t>
            </a:r>
            <a:r>
              <a:rPr lang="en-GB" sz="1050" dirty="0">
                <a:ea typeface="Calibri" panose="020F0502020204030204" pitchFamily="34" charset="0"/>
              </a:rPr>
              <a:t>The National Lottery Community Fund.</a:t>
            </a: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50" dirty="0">
                <a:effectLst/>
                <a:latin typeface="Arial" panose="020B0604020202020204" pitchFamily="34" charset="0"/>
                <a:ea typeface="Calibri" panose="020F0502020204030204" pitchFamily="34" charset="0"/>
                <a:cs typeface="Arial" panose="020B0604020202020204" pitchFamily="34" charset="0"/>
              </a:rPr>
              <a:t>Ecorys and ATQ Consultants (2023) </a:t>
            </a:r>
            <a:r>
              <a:rPr lang="en-GB" sz="1050" i="1" dirty="0">
                <a:effectLst/>
                <a:latin typeface="Arial" panose="020B0604020202020204" pitchFamily="34" charset="0"/>
                <a:ea typeface="Calibri" panose="020F0502020204030204" pitchFamily="34" charset="0"/>
                <a:cs typeface="Arial" panose="020B0604020202020204" pitchFamily="34" charset="0"/>
                <a:hlinkClick r:id="rId4"/>
              </a:rPr>
              <a:t>Pulling in the right direction: how social investment can support VCSEs to become more resilient, achieve their social mission and avoid mission drift. </a:t>
            </a:r>
            <a:r>
              <a:rPr lang="en-GB" sz="1050" dirty="0">
                <a:ea typeface="Calibri" panose="020F0502020204030204" pitchFamily="34" charset="0"/>
              </a:rPr>
              <a:t>The National Lottery Community Fund.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50" dirty="0">
                <a:effectLst/>
                <a:latin typeface="Arial" panose="020B0604020202020204" pitchFamily="34" charset="0"/>
                <a:ea typeface="Calibri" panose="020F0502020204030204" pitchFamily="34" charset="0"/>
                <a:cs typeface="Arial" panose="020B0604020202020204" pitchFamily="34" charset="0"/>
              </a:rPr>
              <a:t>Perspective Economics (2022) </a:t>
            </a:r>
            <a:r>
              <a:rPr lang="en-GB" sz="1050" dirty="0">
                <a:effectLst/>
                <a:latin typeface="Arial" panose="020B0604020202020204" pitchFamily="34" charset="0"/>
                <a:ea typeface="Calibri" panose="020F0502020204030204" pitchFamily="34" charset="0"/>
                <a:cs typeface="Arial" panose="020B0604020202020204" pitchFamily="34" charset="0"/>
                <a:hlinkClick r:id="rId5"/>
              </a:rPr>
              <a:t>The role of VCSE organisations in public procurement. </a:t>
            </a:r>
            <a:r>
              <a:rPr lang="en-GB" sz="1050" dirty="0">
                <a:effectLst/>
                <a:latin typeface="Arial" panose="020B0604020202020204" pitchFamily="34" charset="0"/>
                <a:ea typeface="Calibri" panose="020F0502020204030204" pitchFamily="34" charset="0"/>
                <a:cs typeface="Arial" panose="020B0604020202020204" pitchFamily="34" charset="0"/>
              </a:rPr>
              <a:t>DCMS.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50" dirty="0">
                <a:effectLst/>
                <a:latin typeface="Arial" panose="020B0604020202020204" pitchFamily="34" charset="0"/>
                <a:ea typeface="Calibri" panose="020F0502020204030204" pitchFamily="34" charset="0"/>
                <a:cs typeface="Arial" panose="020B0604020202020204" pitchFamily="34" charset="0"/>
              </a:rPr>
              <a:t>Searing, E. and </a:t>
            </a:r>
            <a:r>
              <a:rPr lang="en-GB" sz="1050" dirty="0" err="1">
                <a:effectLst/>
                <a:latin typeface="Arial" panose="020B0604020202020204" pitchFamily="34" charset="0"/>
                <a:ea typeface="Calibri" panose="020F0502020204030204" pitchFamily="34" charset="0"/>
                <a:cs typeface="Arial" panose="020B0604020202020204" pitchFamily="34" charset="0"/>
              </a:rPr>
              <a:t>Lecy</a:t>
            </a:r>
            <a:r>
              <a:rPr lang="en-GB" sz="1050" dirty="0">
                <a:effectLst/>
                <a:latin typeface="Arial" panose="020B0604020202020204" pitchFamily="34" charset="0"/>
                <a:ea typeface="Calibri" panose="020F0502020204030204" pitchFamily="34" charset="0"/>
                <a:cs typeface="Arial" panose="020B0604020202020204" pitchFamily="34" charset="0"/>
              </a:rPr>
              <a:t>, D. (2021) </a:t>
            </a:r>
            <a:r>
              <a:rPr lang="en-GB" sz="1050" i="1" dirty="0">
                <a:effectLst/>
                <a:latin typeface="Arial" panose="020B0604020202020204" pitchFamily="34" charset="0"/>
                <a:ea typeface="Calibri" panose="020F0502020204030204" pitchFamily="34" charset="0"/>
                <a:cs typeface="Arial" panose="020B0604020202020204" pitchFamily="34" charset="0"/>
              </a:rPr>
              <a:t>Growing Up Non-profit: Predictors of Early-Stage Non-profit Formalization</a:t>
            </a:r>
            <a:r>
              <a:rPr lang="en-GB" sz="1050" dirty="0">
                <a:effectLst/>
                <a:latin typeface="Arial" panose="020B0604020202020204" pitchFamily="34" charset="0"/>
                <a:ea typeface="Calibri" panose="020F0502020204030204" pitchFamily="34" charset="0"/>
                <a:cs typeface="Arial" panose="020B0604020202020204" pitchFamily="34" charset="0"/>
              </a:rPr>
              <a:t>. SAGE Publications.</a:t>
            </a:r>
          </a:p>
          <a:p>
            <a:pPr marL="0" marR="0" lvl="0" indent="0" algn="l" defTabSz="914400" rtl="0" eaLnBrk="1" fontAlgn="auto" latinLnBrk="0" hangingPunct="1">
              <a:lnSpc>
                <a:spcPct val="100000"/>
              </a:lnSpc>
              <a:spcBef>
                <a:spcPts val="0"/>
              </a:spcBef>
              <a:spcAft>
                <a:spcPts val="600"/>
              </a:spcAft>
              <a:buClrTx/>
              <a:buSzTx/>
              <a:buNone/>
              <a:tabLst/>
              <a:defRPr/>
            </a:pPr>
            <a:r>
              <a:rPr lang="en-GB" sz="1050" dirty="0">
                <a:effectLst/>
                <a:latin typeface="Arial" panose="020B0604020202020204" pitchFamily="34" charset="0"/>
                <a:ea typeface="Calibri" panose="020F0502020204030204" pitchFamily="34" charset="0"/>
                <a:cs typeface="Arial" panose="020B0604020202020204" pitchFamily="34" charset="0"/>
              </a:rPr>
              <a:t>Whittaker, M. (2022) </a:t>
            </a:r>
            <a:r>
              <a:rPr lang="en-GB" sz="1050" i="1" dirty="0">
                <a:effectLst/>
                <a:latin typeface="Arial" panose="020B0604020202020204" pitchFamily="34" charset="0"/>
                <a:ea typeface="Calibri" panose="020F0502020204030204" pitchFamily="34" charset="0"/>
                <a:cs typeface="Arial" panose="020B0604020202020204" pitchFamily="34" charset="0"/>
              </a:rPr>
              <a:t>A tunnel at the end of the light. Charities and the cost-of-living crisis</a:t>
            </a:r>
            <a:r>
              <a:rPr lang="en-GB" sz="1050" dirty="0">
                <a:effectLst/>
                <a:latin typeface="Arial" panose="020B0604020202020204" pitchFamily="34" charset="0"/>
                <a:ea typeface="Calibri" panose="020F0502020204030204" pitchFamily="34" charset="0"/>
                <a:cs typeface="Arial" panose="020B0604020202020204" pitchFamily="34" charset="0"/>
              </a:rPr>
              <a:t>. Pro Bono Economics.</a:t>
            </a:r>
          </a:p>
        </p:txBody>
      </p:sp>
    </p:spTree>
    <p:extLst>
      <p:ext uri="{BB962C8B-B14F-4D97-AF65-F5344CB8AC3E}">
        <p14:creationId xmlns:p14="http://schemas.microsoft.com/office/powerpoint/2010/main" val="76079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33FAD-0BB7-11B5-C38A-61FCE0F9A5E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07FE95D-BC05-9D25-9266-940F0260A86B}"/>
              </a:ext>
            </a:extLst>
          </p:cNvPr>
          <p:cNvSpPr txBox="1"/>
          <p:nvPr/>
        </p:nvSpPr>
        <p:spPr>
          <a:xfrm>
            <a:off x="0" y="573021"/>
            <a:ext cx="9144000" cy="4616648"/>
          </a:xfrm>
          <a:prstGeom prst="rect">
            <a:avLst/>
          </a:prstGeom>
          <a:solidFill>
            <a:schemeClr val="accent1">
              <a:lumMod val="50000"/>
            </a:schemeClr>
          </a:solidFill>
        </p:spPr>
        <p:txBody>
          <a:bodyPr wrap="square" rtlCol="0" anchor="ctr">
            <a:spAutoFit/>
          </a:bodyPr>
          <a:lstStyle/>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r>
              <a:rPr lang="en-GB" sz="2400" dirty="0">
                <a:solidFill>
                  <a:schemeClr val="bg1">
                    <a:lumMod val="95000"/>
                  </a:schemeClr>
                </a:solidFill>
                <a:latin typeface="Arial" panose="020B0604020202020204" pitchFamily="34" charset="0"/>
                <a:cs typeface="Arial" panose="020B0604020202020204" pitchFamily="34" charset="0"/>
              </a:rPr>
              <a:t>Annex 1: Measuring financial resilience</a:t>
            </a:r>
          </a:p>
          <a:p>
            <a:pPr algn="ctr"/>
            <a:endParaRPr lang="en-GB" sz="3600" dirty="0">
              <a:solidFill>
                <a:schemeClr val="bg1">
                  <a:lumMod val="95000"/>
                </a:schemeClr>
              </a:solidFill>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endParaRPr lang="en-GB" dirty="0"/>
          </a:p>
          <a:p>
            <a:endParaRPr lang="en-GB" dirty="0"/>
          </a:p>
          <a:p>
            <a:endParaRPr lang="en-GB" dirty="0"/>
          </a:p>
        </p:txBody>
      </p:sp>
    </p:spTree>
    <p:extLst>
      <p:ext uri="{BB962C8B-B14F-4D97-AF65-F5344CB8AC3E}">
        <p14:creationId xmlns:p14="http://schemas.microsoft.com/office/powerpoint/2010/main" val="198299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97282"/>
            <a:ext cx="7020272" cy="521309"/>
          </a:xfrm>
        </p:spPr>
        <p:txBody>
          <a:bodyPr>
            <a:normAutofit/>
          </a:bodyPr>
          <a:lstStyle/>
          <a:p>
            <a:r>
              <a:rPr lang="en-GB" dirty="0"/>
              <a:t>Measuring financial resilience</a:t>
            </a:r>
          </a:p>
        </p:txBody>
      </p:sp>
      <p:sp>
        <p:nvSpPr>
          <p:cNvPr id="5" name="Content Placeholder 5">
            <a:extLst>
              <a:ext uri="{FF2B5EF4-FFF2-40B4-BE49-F238E27FC236}">
                <a16:creationId xmlns:a16="http://schemas.microsoft.com/office/drawing/2014/main" id="{6B96DFA2-219D-8064-655A-6DC6A28A3471}"/>
              </a:ext>
            </a:extLst>
          </p:cNvPr>
          <p:cNvSpPr>
            <a:spLocks noGrp="1"/>
          </p:cNvSpPr>
          <p:nvPr>
            <p:ph sz="half" idx="1"/>
          </p:nvPr>
        </p:nvSpPr>
        <p:spPr>
          <a:xfrm>
            <a:off x="201324" y="1143000"/>
            <a:ext cx="8741351" cy="4004735"/>
          </a:xfrm>
        </p:spPr>
        <p:txBody>
          <a:bodyPr numCol="1">
            <a:noAutofit/>
          </a:bodyPr>
          <a:lstStyle/>
          <a:p>
            <a:r>
              <a:rPr lang="en-GB" sz="1050" dirty="0"/>
              <a:t>VCSEs expressed that any measurement of financial resilience should be </a:t>
            </a:r>
            <a:r>
              <a:rPr lang="en-GB" sz="1050" b="1" dirty="0"/>
              <a:t>proportionate to the size of a VCSE </a:t>
            </a:r>
            <a:r>
              <a:rPr lang="en-GB" sz="1050" dirty="0"/>
              <a:t>(in terms of both levels of any financial indicator, and in appreciation that smaller VCSEs may face challenges in producing some metrics); and </a:t>
            </a:r>
          </a:p>
          <a:p>
            <a:r>
              <a:rPr lang="en-GB" sz="1050" b="1" dirty="0"/>
              <a:t>Consider the nature of different VCSEs </a:t>
            </a:r>
            <a:r>
              <a:rPr lang="en-GB" sz="1050" dirty="0"/>
              <a:t>(i.e., some VCSEs cannot monetise activities and will therefore have less diversity of income streams, others have a requirement for much greater levels of reserves which can ebb and flow such as needing to retain funds to pay for livestock veterinary bills)</a:t>
            </a:r>
          </a:p>
          <a:p>
            <a:pPr lvl="1"/>
            <a:r>
              <a:rPr lang="en-GB" sz="1050" dirty="0"/>
              <a:t>As outlined on the </a:t>
            </a:r>
            <a:r>
              <a:rPr lang="en-GB" sz="1050" dirty="0">
                <a:hlinkClick r:id="rId3"/>
              </a:rPr>
              <a:t>REA</a:t>
            </a:r>
            <a:r>
              <a:rPr lang="en-GB" sz="1050" dirty="0"/>
              <a:t> preceding this research, while there is general consensus that having reserves is important, there is not a set standard of what is considered to be a ‘good level of reserves’ with recommendations ranging between 3-6 months of expenditure, however several case study VCSEs highlighted the need for more than this owing to the nature of their services. This is further complicated by views that VCSEs should be ‘strategic’ in their accumulation of reserves by ensuring they have enough to be resilient but not too much; a challenge echoed by the case study VCSEs.</a:t>
            </a:r>
          </a:p>
          <a:p>
            <a:r>
              <a:rPr lang="en-GB" sz="1050" dirty="0"/>
              <a:t>Whilst owning assets that could be monetised or reduce regular expenditure was seen as an enabler for financial resilience, </a:t>
            </a:r>
            <a:r>
              <a:rPr lang="en-GB" sz="1050" b="1" dirty="0"/>
              <a:t>net assets was considered an unhelpful metric </a:t>
            </a:r>
            <a:r>
              <a:rPr lang="en-GB" sz="1050" dirty="0"/>
              <a:t>for measuring resilience by many VCSEs who had few (if any) assets, assets that changed as the organisation developed, and also factoring in challenges mentioned above in terms of levels of reserves (which are also included in reported net assets). </a:t>
            </a:r>
          </a:p>
          <a:p>
            <a:r>
              <a:rPr lang="en-GB" sz="1050" dirty="0"/>
              <a:t>VCSEs believed organisations should be checked to see </a:t>
            </a:r>
            <a:r>
              <a:rPr lang="en-GB" sz="1050" b="1" dirty="0"/>
              <a:t>how they would cope in different future scenarios </a:t>
            </a:r>
            <a:r>
              <a:rPr lang="en-GB" sz="1050" dirty="0"/>
              <a:t>(e.g., if any source of income ‘dried up’), however they did not specify how to measure this. </a:t>
            </a:r>
            <a:r>
              <a:rPr lang="en-GB" sz="1050" b="1" dirty="0">
                <a:solidFill>
                  <a:srgbClr val="006EB8"/>
                </a:solidFill>
                <a:effectLst/>
                <a:ea typeface="Times New Roman" panose="02020603050405020304" pitchFamily="18" charset="0"/>
              </a:rPr>
              <a:t>“</a:t>
            </a:r>
            <a:r>
              <a:rPr lang="en-GB" sz="1050" b="1" i="1" dirty="0">
                <a:solidFill>
                  <a:srgbClr val="006EB8"/>
                </a:solidFill>
                <a:effectLst/>
                <a:ea typeface="Times New Roman" panose="02020603050405020304" pitchFamily="18" charset="0"/>
              </a:rPr>
              <a:t>There’s no point looking historically – resilience has got to be about the future.” </a:t>
            </a:r>
            <a:r>
              <a:rPr lang="en-GB" sz="1050" b="1" i="1" dirty="0">
                <a:solidFill>
                  <a:srgbClr val="006EB8"/>
                </a:solidFill>
                <a:ea typeface="Times New Roman" panose="02020603050405020304" pitchFamily="18" charset="0"/>
              </a:rPr>
              <a:t>(VCSE interviewee)</a:t>
            </a:r>
            <a:endParaRPr lang="en-GB" sz="1050" b="1" dirty="0">
              <a:solidFill>
                <a:srgbClr val="006EB8"/>
              </a:solidFill>
            </a:endParaRPr>
          </a:p>
          <a:p>
            <a:pPr lvl="1"/>
            <a:r>
              <a:rPr lang="en-GB" sz="1050" dirty="0"/>
              <a:t>One VCSE suggested that funders could use ‘financial modelling’ to forecast different scenarios</a:t>
            </a:r>
          </a:p>
          <a:p>
            <a:r>
              <a:rPr lang="en-GB" sz="1050" dirty="0"/>
              <a:t>Social lenders also placed heavy emphasis on the extent to which individuals within VCSEs’ leadership were resilient and could ensure the viability of the organisation. This could only be measured qualitatively, by getting to know them on a personal level. </a:t>
            </a:r>
          </a:p>
        </p:txBody>
      </p:sp>
      <p:sp>
        <p:nvSpPr>
          <p:cNvPr id="3" name="TextBox 2">
            <a:extLst>
              <a:ext uri="{FF2B5EF4-FFF2-40B4-BE49-F238E27FC236}">
                <a16:creationId xmlns:a16="http://schemas.microsoft.com/office/drawing/2014/main" id="{EA458316-9BB3-D017-90E9-85D12BB68398}"/>
              </a:ext>
            </a:extLst>
          </p:cNvPr>
          <p:cNvSpPr txBox="1"/>
          <p:nvPr/>
        </p:nvSpPr>
        <p:spPr>
          <a:xfrm>
            <a:off x="165820" y="704656"/>
            <a:ext cx="8872451" cy="3064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Views on the most effective metrics for assessing financial resilience varied amongst the case study VCSEs.</a:t>
            </a:r>
          </a:p>
        </p:txBody>
      </p:sp>
    </p:spTree>
    <p:extLst>
      <p:ext uri="{BB962C8B-B14F-4D97-AF65-F5344CB8AC3E}">
        <p14:creationId xmlns:p14="http://schemas.microsoft.com/office/powerpoint/2010/main" val="2216688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B6E3F-E38B-CC64-E056-460A5E5C1D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573746-9213-A8B4-85F6-05A5BF065F27}"/>
              </a:ext>
            </a:extLst>
          </p:cNvPr>
          <p:cNvSpPr txBox="1"/>
          <p:nvPr/>
        </p:nvSpPr>
        <p:spPr>
          <a:xfrm>
            <a:off x="0" y="573021"/>
            <a:ext cx="9144000" cy="4616648"/>
          </a:xfrm>
          <a:prstGeom prst="rect">
            <a:avLst/>
          </a:prstGeom>
          <a:solidFill>
            <a:schemeClr val="accent1">
              <a:lumMod val="50000"/>
            </a:schemeClr>
          </a:solidFill>
        </p:spPr>
        <p:txBody>
          <a:bodyPr wrap="square" rtlCol="0" anchor="ctr">
            <a:spAutoFit/>
          </a:bodyPr>
          <a:lstStyle/>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r>
              <a:rPr lang="en-GB" sz="2400" dirty="0">
                <a:solidFill>
                  <a:schemeClr val="bg1">
                    <a:lumMod val="95000"/>
                  </a:schemeClr>
                </a:solidFill>
                <a:latin typeface="Arial" panose="020B0604020202020204" pitchFamily="34" charset="0"/>
                <a:cs typeface="Arial" panose="020B0604020202020204" pitchFamily="34" charset="0"/>
              </a:rPr>
              <a:t>Annex 2: Methods Note</a:t>
            </a:r>
          </a:p>
          <a:p>
            <a:pPr algn="ctr"/>
            <a:endParaRPr lang="en-GB" sz="3600" dirty="0">
              <a:solidFill>
                <a:schemeClr val="bg1">
                  <a:lumMod val="95000"/>
                </a:schemeClr>
              </a:solidFill>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endParaRPr lang="en-GB" dirty="0"/>
          </a:p>
          <a:p>
            <a:endParaRPr lang="en-GB" dirty="0"/>
          </a:p>
          <a:p>
            <a:endParaRPr lang="en-GB" dirty="0"/>
          </a:p>
        </p:txBody>
      </p:sp>
    </p:spTree>
    <p:extLst>
      <p:ext uri="{BB962C8B-B14F-4D97-AF65-F5344CB8AC3E}">
        <p14:creationId xmlns:p14="http://schemas.microsoft.com/office/powerpoint/2010/main" val="421682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B6E4D-0B6F-A803-24A3-BEBCF352AB68}"/>
              </a:ext>
            </a:extLst>
          </p:cNvPr>
          <p:cNvSpPr txBox="1"/>
          <p:nvPr/>
        </p:nvSpPr>
        <p:spPr>
          <a:xfrm>
            <a:off x="0" y="603797"/>
            <a:ext cx="9144000" cy="4555093"/>
          </a:xfrm>
          <a:prstGeom prst="rect">
            <a:avLst/>
          </a:prstGeom>
          <a:solidFill>
            <a:schemeClr val="accent1">
              <a:lumMod val="50000"/>
            </a:schemeClr>
          </a:solidFill>
        </p:spPr>
        <p:txBody>
          <a:bodyPr wrap="square" rtlCol="0" anchor="ctr">
            <a:spAutoFit/>
          </a:bodyPr>
          <a:lstStyle/>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r>
              <a:rPr lang="en-GB" sz="2400" dirty="0">
                <a:solidFill>
                  <a:schemeClr val="bg1">
                    <a:lumMod val="95000"/>
                  </a:schemeClr>
                </a:solidFill>
                <a:latin typeface="Arial" panose="020B0604020202020204" pitchFamily="34" charset="0"/>
                <a:cs typeface="Arial" panose="020B0604020202020204" pitchFamily="34" charset="0"/>
              </a:rPr>
              <a:t>What is financial resilience?</a:t>
            </a:r>
          </a:p>
          <a:p>
            <a:pPr algn="ctr"/>
            <a:endParaRPr lang="en-GB" sz="2400" dirty="0">
              <a:solidFill>
                <a:schemeClr val="bg1">
                  <a:lumMod val="95000"/>
                </a:schemeClr>
              </a:solidFill>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sz="2000" dirty="0"/>
          </a:p>
          <a:p>
            <a:endParaRPr lang="en-GB" dirty="0"/>
          </a:p>
          <a:p>
            <a:endParaRPr lang="en-GB" sz="600" dirty="0"/>
          </a:p>
          <a:p>
            <a:endParaRPr lang="en-GB" dirty="0"/>
          </a:p>
          <a:p>
            <a:endParaRPr lang="en-GB" dirty="0"/>
          </a:p>
        </p:txBody>
      </p:sp>
    </p:spTree>
    <p:extLst>
      <p:ext uri="{BB962C8B-B14F-4D97-AF65-F5344CB8AC3E}">
        <p14:creationId xmlns:p14="http://schemas.microsoft.com/office/powerpoint/2010/main" val="3828022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33D55-BA3E-285B-B06A-593026A1E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9DBAC-A3C2-663D-4505-E33906D62960}"/>
              </a:ext>
            </a:extLst>
          </p:cNvPr>
          <p:cNvSpPr>
            <a:spLocks noGrp="1"/>
          </p:cNvSpPr>
          <p:nvPr>
            <p:ph type="title"/>
          </p:nvPr>
        </p:nvSpPr>
        <p:spPr>
          <a:xfrm>
            <a:off x="2123728" y="51470"/>
            <a:ext cx="7020272" cy="505743"/>
          </a:xfrm>
        </p:spPr>
        <p:txBody>
          <a:bodyPr>
            <a:normAutofit/>
          </a:bodyPr>
          <a:lstStyle/>
          <a:p>
            <a:r>
              <a:rPr lang="en-GB" dirty="0"/>
              <a:t>Methodology</a:t>
            </a:r>
          </a:p>
        </p:txBody>
      </p:sp>
      <p:sp>
        <p:nvSpPr>
          <p:cNvPr id="5" name="Content Placeholder 5">
            <a:extLst>
              <a:ext uri="{FF2B5EF4-FFF2-40B4-BE49-F238E27FC236}">
                <a16:creationId xmlns:a16="http://schemas.microsoft.com/office/drawing/2014/main" id="{7291AC0F-F5BC-F06C-42FA-8D20CE71DD9F}"/>
              </a:ext>
            </a:extLst>
          </p:cNvPr>
          <p:cNvSpPr>
            <a:spLocks noGrp="1"/>
          </p:cNvSpPr>
          <p:nvPr>
            <p:ph sz="half" idx="1"/>
          </p:nvPr>
        </p:nvSpPr>
        <p:spPr>
          <a:xfrm>
            <a:off x="78582" y="642937"/>
            <a:ext cx="9008268" cy="3996796"/>
          </a:xfrm>
        </p:spPr>
        <p:txBody>
          <a:bodyPr numCol="1">
            <a:noAutofit/>
          </a:bodyPr>
          <a:lstStyle/>
          <a:p>
            <a:pPr marL="0" lvl="0" indent="0">
              <a:buNone/>
              <a:defRPr/>
            </a:pPr>
            <a:r>
              <a:rPr lang="en-GB" sz="1050" dirty="0">
                <a:solidFill>
                  <a:prstClr val="black"/>
                </a:solidFill>
                <a:latin typeface="Arial"/>
                <a:cs typeface="Arial"/>
              </a:rPr>
              <a:t>This slide deck primarily summarises the findings from the financial resilience research project. </a:t>
            </a:r>
          </a:p>
          <a:p>
            <a:pPr marL="0" lvl="0" indent="0">
              <a:buNone/>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The research started in March 2023 with a </a:t>
            </a:r>
            <a:r>
              <a:rPr kumimoji="0" lang="en-GB" sz="1050" b="1" i="0" u="none" strike="noStrike" kern="1200" cap="none" spc="0" normalizeH="0" baseline="0" noProof="0" dirty="0">
                <a:ln>
                  <a:noFill/>
                </a:ln>
                <a:solidFill>
                  <a:srgbClr val="0076C0"/>
                </a:solidFill>
                <a:effectLst/>
                <a:uLnTx/>
                <a:uFillTx/>
                <a:latin typeface="Arial" panose="020B0604020202020204" pitchFamily="34" charset="0"/>
                <a:ea typeface="+mn-ea"/>
                <a:cs typeface="Arial" panose="020B0604020202020204" pitchFamily="34" charset="0"/>
              </a:rPr>
              <a:t>Rapid Evidence Assessment (REA). </a:t>
            </a:r>
            <a:r>
              <a:rPr lang="en-GB" sz="1050" dirty="0">
                <a:solidFill>
                  <a:prstClr val="black"/>
                </a:solidFill>
                <a:latin typeface="Arial"/>
                <a:cs typeface="Arial"/>
              </a:rPr>
              <a:t>This drew</a:t>
            </a:r>
            <a:r>
              <a:rPr kumimoji="0" lang="en-GB" sz="1050" b="0" i="0" u="none" strike="noStrike" kern="1200" cap="none" spc="0" normalizeH="0" baseline="0" noProof="0" dirty="0">
                <a:ln>
                  <a:noFill/>
                </a:ln>
                <a:solidFill>
                  <a:prstClr val="black"/>
                </a:solidFill>
                <a:effectLst/>
                <a:uLnTx/>
                <a:uFillTx/>
                <a:latin typeface="Arial"/>
                <a:ea typeface="+mn-ea"/>
                <a:cs typeface="Arial"/>
              </a:rPr>
              <a:t> together existing evidence of what resilience looks like in the VCSE sector, and identified gaps in the evidence base. The REA can be </a:t>
            </a:r>
            <a:r>
              <a:rPr kumimoji="0" lang="en-GB" sz="1050" b="0" i="0" u="none" strike="noStrike" kern="1200" cap="none" spc="0" normalizeH="0" baseline="0" noProof="0" dirty="0">
                <a:ln>
                  <a:noFill/>
                </a:ln>
                <a:solidFill>
                  <a:prstClr val="black"/>
                </a:solidFill>
                <a:effectLst/>
                <a:uLnTx/>
                <a:uFillTx/>
                <a:latin typeface="Arial"/>
                <a:ea typeface="+mn-ea"/>
                <a:cs typeface="Arial"/>
                <a:hlinkClick r:id="rId3"/>
              </a:rPr>
              <a:t>accessed here</a:t>
            </a:r>
            <a:r>
              <a:rPr kumimoji="0" lang="en-GB" sz="1050" b="0" i="0" u="none" strike="noStrike" kern="1200" cap="none" spc="0" normalizeH="0" baseline="0" noProof="0" dirty="0">
                <a:ln>
                  <a:noFill/>
                </a:ln>
                <a:solidFill>
                  <a:prstClr val="black"/>
                </a:solidFill>
                <a:effectLst/>
                <a:uLnTx/>
                <a:uFillTx/>
                <a:latin typeface="Arial"/>
                <a:ea typeface="+mn-ea"/>
                <a:cs typeface="Arial"/>
              </a:rPr>
              <a:t>. From this, </a:t>
            </a:r>
            <a:r>
              <a:rPr lang="en-GB" sz="1050" dirty="0">
                <a:latin typeface="Arial"/>
                <a:cs typeface="Arial"/>
              </a:rPr>
              <a:t>a Research Advisory Committee (RAC) of policymakers, academics, VCSE infrastructure organisations, and funders supported the refinement of the research questions to be addressed by the research, to ensure the study builds on, rather than duplicates, the existing evidence-base.</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50" dirty="0">
                <a:solidFill>
                  <a:prstClr val="black"/>
                </a:solidFill>
                <a:latin typeface="Arial"/>
                <a:cs typeface="Arial"/>
              </a:rPr>
              <a:t>Ecorys and ATQ then interviewed </a:t>
            </a:r>
            <a:r>
              <a:rPr lang="en-GB" sz="1050" b="1" dirty="0">
                <a:solidFill>
                  <a:srgbClr val="0076C0"/>
                </a:solidFill>
              </a:rPr>
              <a:t>20 England-based VCSEs selected as ‘case studies’</a:t>
            </a:r>
            <a:r>
              <a:rPr lang="en-GB" sz="1050" dirty="0">
                <a:solidFill>
                  <a:prstClr val="black"/>
                </a:solidFill>
                <a:latin typeface="Arial"/>
                <a:cs typeface="Arial"/>
              </a:rPr>
              <a:t> </a:t>
            </a:r>
            <a:r>
              <a:rPr lang="en-GB" sz="1050" dirty="0">
                <a:latin typeface="Arial"/>
                <a:cs typeface="Arial"/>
              </a:rPr>
              <a:t>to investigate their work and their journey with financial resilience. These findings have been synthesised with findings from consultations with social lenders involved in administering the Growth Fund, and further inputs the RAC.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50" dirty="0">
                <a:latin typeface="Arial"/>
                <a:cs typeface="Arial"/>
              </a:rPr>
              <a:t>The findings have also been sense-checked by VCSEs through a </a:t>
            </a:r>
            <a:r>
              <a:rPr lang="en-GB" sz="1050" b="1" dirty="0">
                <a:solidFill>
                  <a:srgbClr val="0076C0"/>
                </a:solidFill>
              </a:rPr>
              <a:t>Roundtable with participating case study organisations.</a:t>
            </a:r>
          </a:p>
          <a:p>
            <a:pPr marL="0" indent="0">
              <a:buNone/>
            </a:pPr>
            <a:r>
              <a:rPr lang="en-GB" sz="1050" b="1" dirty="0">
                <a:solidFill>
                  <a:srgbClr val="0076C0"/>
                </a:solidFill>
              </a:rPr>
              <a:t>The following data collection activities underpin this report:</a:t>
            </a:r>
          </a:p>
          <a:p>
            <a:r>
              <a:rPr lang="en-GB" sz="1050" dirty="0"/>
              <a:t>Interviews with 20 England-based VCSEs selected as ‘case studies’ completed in June – November 2023</a:t>
            </a:r>
          </a:p>
          <a:p>
            <a:r>
              <a:rPr lang="en-GB" sz="1050" dirty="0"/>
              <a:t>11 consultations with Growth Fund social lenders completed in October - November 2023 </a:t>
            </a:r>
          </a:p>
          <a:p>
            <a:r>
              <a:rPr lang="en-GB" sz="1050" dirty="0"/>
              <a:t>2 Research Advisory Committee meetings with policy-makers, social lenders, VCSE infrastructure organisations, funders, and academics, held in October 2022 and November 2023.</a:t>
            </a:r>
          </a:p>
          <a:p>
            <a:r>
              <a:rPr lang="en-GB" sz="1050" dirty="0"/>
              <a:t>A Roundtable event with 6 participating VCSEs to sense-check and enrichen the findings in February 2024.</a:t>
            </a:r>
          </a:p>
        </p:txBody>
      </p:sp>
    </p:spTree>
    <p:extLst>
      <p:ext uri="{BB962C8B-B14F-4D97-AF65-F5344CB8AC3E}">
        <p14:creationId xmlns:p14="http://schemas.microsoft.com/office/powerpoint/2010/main" val="2854168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8DF7E-FB31-8FE8-CE14-14C512744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65790-55CC-BB71-2737-0E4F622687AF}"/>
              </a:ext>
            </a:extLst>
          </p:cNvPr>
          <p:cNvSpPr>
            <a:spLocks noGrp="1"/>
          </p:cNvSpPr>
          <p:nvPr>
            <p:ph type="title"/>
          </p:nvPr>
        </p:nvSpPr>
        <p:spPr>
          <a:xfrm>
            <a:off x="2123728" y="51470"/>
            <a:ext cx="7020272" cy="505743"/>
          </a:xfrm>
        </p:spPr>
        <p:txBody>
          <a:bodyPr>
            <a:normAutofit/>
          </a:bodyPr>
          <a:lstStyle/>
          <a:p>
            <a:r>
              <a:rPr lang="en-GB" dirty="0"/>
              <a:t>Methodology</a:t>
            </a:r>
          </a:p>
        </p:txBody>
      </p:sp>
      <p:sp>
        <p:nvSpPr>
          <p:cNvPr id="3" name="Content Placeholder 5">
            <a:extLst>
              <a:ext uri="{FF2B5EF4-FFF2-40B4-BE49-F238E27FC236}">
                <a16:creationId xmlns:a16="http://schemas.microsoft.com/office/drawing/2014/main" id="{9C5ADB11-DE45-98E6-8231-99E68D17C06A}"/>
              </a:ext>
            </a:extLst>
          </p:cNvPr>
          <p:cNvSpPr txBox="1">
            <a:spLocks/>
          </p:cNvSpPr>
          <p:nvPr/>
        </p:nvSpPr>
        <p:spPr>
          <a:xfrm>
            <a:off x="78583" y="714376"/>
            <a:ext cx="4922042" cy="285035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b="1" dirty="0">
                <a:solidFill>
                  <a:srgbClr val="0076C0"/>
                </a:solidFill>
              </a:rPr>
              <a:t>Case study methodology:</a:t>
            </a:r>
          </a:p>
          <a:p>
            <a:pPr>
              <a:spcBef>
                <a:spcPts val="600"/>
              </a:spcBef>
            </a:pPr>
            <a:r>
              <a:rPr lang="en-GB" sz="1050" dirty="0"/>
              <a:t>VCSEs were recruited with the support of The National Lottery Community Fund and members of the RAC in March and June 2023.</a:t>
            </a:r>
          </a:p>
          <a:p>
            <a:pPr>
              <a:spcBef>
                <a:spcPts val="600"/>
              </a:spcBef>
            </a:pPr>
            <a:r>
              <a:rPr lang="en-GB" sz="1050" dirty="0"/>
              <a:t>138 VCSEs submitted an ‘expression of interest’ in taking part in the research. </a:t>
            </a:r>
          </a:p>
          <a:p>
            <a:pPr>
              <a:spcBef>
                <a:spcPts val="600"/>
              </a:spcBef>
            </a:pPr>
            <a:r>
              <a:rPr lang="en-GB" sz="1050" dirty="0"/>
              <a:t>VCSE case studies were selected based on a quota sampling approach to include a diverse range of VCSEs according to the following criteria: organisation legal structure; region; annual income (see table); sustainability of reserves; whether they had previously received social investment; thematic area; and leadership team diversity indicators.</a:t>
            </a:r>
          </a:p>
          <a:p>
            <a:pPr>
              <a:spcBef>
                <a:spcPts val="600"/>
              </a:spcBef>
            </a:pPr>
            <a:r>
              <a:rPr lang="en-GB" sz="1050" dirty="0"/>
              <a:t>There were several challenges in arranging interviews with sampled VCSEs, namely, that VCSEs who had expressed an interest were capacity-constrained and a small number withdrew from the research. Where this occurred, a suitable substitute VCSE was selected to maintain the overall diversity of the sample pool. </a:t>
            </a:r>
          </a:p>
          <a:p>
            <a:pPr>
              <a:spcBef>
                <a:spcPts val="600"/>
              </a:spcBef>
            </a:pPr>
            <a:r>
              <a:rPr lang="en-GB" sz="1050" dirty="0"/>
              <a:t>Interviews with VCSEs took place online via MS Teams (or via telephone call for VCSEs with additional accessibility needs) and lasted 1.5 hours. Ahead of interviews, VCSEs were asked to complete a form detailing 7 years of financial data to enable in-depth exploration of periods of financial strength and difficulty through semi-structured interview questioning.</a:t>
            </a:r>
          </a:p>
        </p:txBody>
      </p:sp>
      <p:sp>
        <p:nvSpPr>
          <p:cNvPr id="4" name="Content Placeholder 5">
            <a:extLst>
              <a:ext uri="{FF2B5EF4-FFF2-40B4-BE49-F238E27FC236}">
                <a16:creationId xmlns:a16="http://schemas.microsoft.com/office/drawing/2014/main" id="{C356A38A-8EE2-F6AE-77D0-87CF1E482AB5}"/>
              </a:ext>
            </a:extLst>
          </p:cNvPr>
          <p:cNvSpPr txBox="1">
            <a:spLocks/>
          </p:cNvSpPr>
          <p:nvPr/>
        </p:nvSpPr>
        <p:spPr>
          <a:xfrm>
            <a:off x="78582" y="4105844"/>
            <a:ext cx="9008268" cy="8357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b="1" dirty="0">
                <a:solidFill>
                  <a:srgbClr val="0076C0"/>
                </a:solidFill>
              </a:rPr>
              <a:t>Limitations: </a:t>
            </a:r>
            <a:r>
              <a:rPr lang="en-GB" sz="1050" dirty="0">
                <a:solidFill>
                  <a:srgbClr val="000000"/>
                </a:solidFill>
                <a:ea typeface="Calibri" panose="020F0502020204030204" pitchFamily="34" charset="0"/>
                <a:cs typeface="Open Sans Light" panose="020B0306030504020204" pitchFamily="34" charset="0"/>
              </a:rPr>
              <a:t>We recognise that there is a risk of bias in recruitment, as people willing to engage will be the ones with enough capacity and interest in this area (thus likely resilient and well-structured organisations). The quota sampling approach will mitigate against this risk to some extent. Note that, as with any non-probability sampling method, quota sampling only provides information on the responding sample, and findings, although helping us to draw rich considerations and findings, cannot be generalised to the entire UK VCSE sector. The case study sample inclusion criteria excludes the views of larger organisations.</a:t>
            </a:r>
            <a:endParaRPr lang="en-GB" sz="1050" dirty="0"/>
          </a:p>
          <a:p>
            <a:pPr lvl="1"/>
            <a:endParaRPr lang="en-GB" sz="1050" dirty="0"/>
          </a:p>
        </p:txBody>
      </p:sp>
      <p:sp>
        <p:nvSpPr>
          <p:cNvPr id="9" name="Content Placeholder 5">
            <a:extLst>
              <a:ext uri="{FF2B5EF4-FFF2-40B4-BE49-F238E27FC236}">
                <a16:creationId xmlns:a16="http://schemas.microsoft.com/office/drawing/2014/main" id="{D9461C2E-CBC9-7382-F5ED-28A8C7DCE823}"/>
              </a:ext>
            </a:extLst>
          </p:cNvPr>
          <p:cNvSpPr txBox="1">
            <a:spLocks/>
          </p:cNvSpPr>
          <p:nvPr/>
        </p:nvSpPr>
        <p:spPr>
          <a:xfrm>
            <a:off x="0" y="5025354"/>
            <a:ext cx="9008268" cy="6667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700" baseline="30000" dirty="0"/>
              <a:t>11</a:t>
            </a:r>
            <a:r>
              <a:rPr lang="en-GB" sz="700" dirty="0"/>
              <a:t>Aligned with the NCVO Almanac VCSE size categories</a:t>
            </a:r>
          </a:p>
        </p:txBody>
      </p:sp>
      <p:graphicFrame>
        <p:nvGraphicFramePr>
          <p:cNvPr id="5" name="Chart 4">
            <a:extLst>
              <a:ext uri="{FF2B5EF4-FFF2-40B4-BE49-F238E27FC236}">
                <a16:creationId xmlns:a16="http://schemas.microsoft.com/office/drawing/2014/main" id="{7D9D0F97-F74A-6362-66AA-E99FBC50651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803591632"/>
              </p:ext>
            </p:extLst>
          </p:nvPr>
        </p:nvGraphicFramePr>
        <p:xfrm>
          <a:off x="5244737" y="712363"/>
          <a:ext cx="3585754" cy="3238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056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1DFB-6B86-77D0-E5AE-18EC9574F526}"/>
              </a:ext>
            </a:extLst>
          </p:cNvPr>
          <p:cNvSpPr>
            <a:spLocks noGrp="1"/>
          </p:cNvSpPr>
          <p:nvPr>
            <p:ph type="title"/>
          </p:nvPr>
        </p:nvSpPr>
        <p:spPr>
          <a:xfrm>
            <a:off x="2123728" y="51470"/>
            <a:ext cx="7020272" cy="826518"/>
          </a:xfrm>
        </p:spPr>
        <p:txBody>
          <a:bodyPr>
            <a:normAutofit/>
          </a:bodyPr>
          <a:lstStyle/>
          <a:p>
            <a:r>
              <a:rPr lang="en-GB" dirty="0"/>
              <a:t>Defining financial resilience</a:t>
            </a:r>
          </a:p>
        </p:txBody>
      </p:sp>
      <p:sp>
        <p:nvSpPr>
          <p:cNvPr id="4" name="Content Placeholder 3">
            <a:extLst>
              <a:ext uri="{FF2B5EF4-FFF2-40B4-BE49-F238E27FC236}">
                <a16:creationId xmlns:a16="http://schemas.microsoft.com/office/drawing/2014/main" id="{FD0E69C6-9F38-D6C6-A1EC-5AE5952644E7}"/>
              </a:ext>
            </a:extLst>
          </p:cNvPr>
          <p:cNvSpPr>
            <a:spLocks noGrp="1"/>
          </p:cNvSpPr>
          <p:nvPr>
            <p:ph sz="half" idx="1"/>
          </p:nvPr>
        </p:nvSpPr>
        <p:spPr>
          <a:xfrm>
            <a:off x="221291" y="1020277"/>
            <a:ext cx="8786933" cy="3926459"/>
          </a:xfrm>
        </p:spPr>
        <p:txBody>
          <a:bodyPr>
            <a:noAutofit/>
          </a:bodyPr>
          <a:lstStyle/>
          <a:p>
            <a:pPr marL="0" indent="0">
              <a:buNone/>
            </a:pPr>
            <a:endParaRPr lang="en-GB" sz="1050" dirty="0"/>
          </a:p>
          <a:p>
            <a:pPr marL="0" indent="0">
              <a:buNone/>
            </a:pPr>
            <a:endParaRPr lang="en-GB" sz="1050" dirty="0"/>
          </a:p>
          <a:p>
            <a:pPr marL="0" indent="0">
              <a:spcBef>
                <a:spcPts val="600"/>
              </a:spcBef>
              <a:buNone/>
            </a:pPr>
            <a:endParaRPr lang="en-GB" sz="400" dirty="0"/>
          </a:p>
          <a:p>
            <a:pPr marL="0" indent="0">
              <a:spcBef>
                <a:spcPts val="600"/>
              </a:spcBef>
              <a:buNone/>
            </a:pPr>
            <a:r>
              <a:rPr lang="en-GB" sz="1050" dirty="0"/>
              <a:t>Specifically, it meant:</a:t>
            </a:r>
          </a:p>
          <a:p>
            <a:r>
              <a:rPr lang="en-GB" sz="1050" dirty="0"/>
              <a:t>Having </a:t>
            </a:r>
            <a:r>
              <a:rPr lang="en-GB" sz="1050" b="1" dirty="0"/>
              <a:t>predictable and stable income</a:t>
            </a:r>
            <a:r>
              <a:rPr lang="en-GB" sz="1050" dirty="0"/>
              <a:t>, which includes </a:t>
            </a:r>
            <a:r>
              <a:rPr lang="en-GB" sz="1050" b="1" dirty="0"/>
              <a:t>unrestricted funds </a:t>
            </a:r>
            <a:r>
              <a:rPr lang="en-GB" sz="1050" dirty="0"/>
              <a:t>which could be ‘flexed’ responsively to changes in circumstance, enabling them to be ‘nimble’ to absorb, adapt or transform under pressure. This aligns with Whittaker’s (2022) definition as </a:t>
            </a:r>
            <a:r>
              <a:rPr lang="en-GB" sz="1050" dirty="0">
                <a:solidFill>
                  <a:srgbClr val="283583"/>
                </a:solidFill>
              </a:rPr>
              <a:t>‘</a:t>
            </a:r>
            <a:r>
              <a:rPr lang="en-GB" sz="1050" i="1" dirty="0">
                <a:solidFill>
                  <a:srgbClr val="283583"/>
                </a:solidFill>
              </a:rPr>
              <a:t>the ability to respond rapidly to changed circumstances, finding nimble and opportunistic ways to continue to make a difference</a:t>
            </a:r>
            <a:r>
              <a:rPr lang="en-GB" sz="1050" dirty="0">
                <a:solidFill>
                  <a:srgbClr val="283583"/>
                </a:solidFill>
              </a:rPr>
              <a:t>’</a:t>
            </a:r>
            <a:r>
              <a:rPr lang="en-GB" sz="1050" dirty="0"/>
              <a:t>. This also chimes with social lenders’ assessment of financial resilience.</a:t>
            </a:r>
          </a:p>
          <a:p>
            <a:r>
              <a:rPr lang="en-GB" sz="1050" dirty="0"/>
              <a:t>Being </a:t>
            </a:r>
            <a:r>
              <a:rPr lang="en-GB" sz="1050" b="1" dirty="0"/>
              <a:t>stable</a:t>
            </a:r>
            <a:r>
              <a:rPr lang="en-GB" sz="1050" dirty="0"/>
              <a:t>, without necessarily seeing growth in income, assets or other financial metrics.</a:t>
            </a:r>
          </a:p>
          <a:p>
            <a:r>
              <a:rPr lang="en-GB" sz="1050" dirty="0"/>
              <a:t>However, resilience moves beyond predictability and stability. Echoing Searing et </a:t>
            </a:r>
            <a:r>
              <a:rPr lang="en-GB" sz="1050" dirty="0" err="1"/>
              <a:t>al’s</a:t>
            </a:r>
            <a:r>
              <a:rPr lang="en-GB" sz="1050" dirty="0"/>
              <a:t> (2021) definition of resilience as </a:t>
            </a:r>
            <a:r>
              <a:rPr lang="en-GB" sz="1050" i="1" dirty="0">
                <a:solidFill>
                  <a:srgbClr val="283583"/>
                </a:solidFill>
              </a:rPr>
              <a:t>‘the ability to withstand sudden revenue shock’, </a:t>
            </a:r>
            <a:r>
              <a:rPr lang="en-GB" sz="1050" dirty="0"/>
              <a:t>VCSEs related financial resilience to simply being able </a:t>
            </a:r>
            <a:r>
              <a:rPr lang="en-GB" sz="1050" b="1" dirty="0"/>
              <a:t>to sustain operations and avoid closure in every eventuality</a:t>
            </a:r>
            <a:r>
              <a:rPr lang="en-GB" sz="1050" dirty="0"/>
              <a:t>, including times of crisis.</a:t>
            </a:r>
          </a:p>
          <a:p>
            <a:r>
              <a:rPr lang="en-GB" sz="1050" dirty="0"/>
              <a:t>Having </a:t>
            </a:r>
            <a:r>
              <a:rPr lang="en-GB" sz="1050" b="1" dirty="0"/>
              <a:t>diverse income streams</a:t>
            </a:r>
            <a:r>
              <a:rPr lang="en-GB" sz="1050" dirty="0"/>
              <a:t> helps organisations to absorb, adapt and transform in response to shocks. This included diversity </a:t>
            </a:r>
            <a:r>
              <a:rPr lang="en-GB" sz="1050" i="1" dirty="0"/>
              <a:t>across</a:t>
            </a:r>
            <a:r>
              <a:rPr lang="en-GB" sz="1050" dirty="0"/>
              <a:t> different revenue streams (e.g., earned income and fundraised income) and – for organisations who were majority grant-funded – diversity </a:t>
            </a:r>
            <a:r>
              <a:rPr lang="en-GB" sz="1050" i="1" dirty="0"/>
              <a:t>within</a:t>
            </a:r>
            <a:r>
              <a:rPr lang="en-GB" sz="1050" dirty="0"/>
              <a:t> revenue streams (e.g., diversity of different grants). </a:t>
            </a:r>
          </a:p>
          <a:p>
            <a:r>
              <a:rPr lang="en-GB" sz="1050" dirty="0">
                <a:latin typeface="Arial" panose="020B0604020202020204" pitchFamily="34" charset="0"/>
                <a:cs typeface="Arial" panose="020B0604020202020204" pitchFamily="34" charset="0"/>
              </a:rPr>
              <a:t>Case study VCSEs foresaw challenges arising from any common measurement framework for financial resilience</a:t>
            </a:r>
            <a:r>
              <a:rPr lang="en-GB" sz="1050" dirty="0"/>
              <a:t>, see </a:t>
            </a:r>
            <a:r>
              <a:rPr lang="en-GB" sz="1050" dirty="0">
                <a:hlinkClick r:id="rId3" action="ppaction://hlinksldjump"/>
              </a:rPr>
              <a:t>Annex 2 </a:t>
            </a:r>
            <a:r>
              <a:rPr lang="en-GB" sz="1050" dirty="0"/>
              <a:t>for more details.</a:t>
            </a:r>
          </a:p>
        </p:txBody>
      </p:sp>
      <p:sp>
        <p:nvSpPr>
          <p:cNvPr id="7" name="TextBox 6">
            <a:extLst>
              <a:ext uri="{FF2B5EF4-FFF2-40B4-BE49-F238E27FC236}">
                <a16:creationId xmlns:a16="http://schemas.microsoft.com/office/drawing/2014/main" id="{D5DC1F38-7659-4068-6BDA-F4BF11389674}"/>
              </a:ext>
            </a:extLst>
          </p:cNvPr>
          <p:cNvSpPr txBox="1"/>
          <p:nvPr/>
        </p:nvSpPr>
        <p:spPr>
          <a:xfrm>
            <a:off x="135774" y="742820"/>
            <a:ext cx="8872451" cy="7150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Based on the literature and views of the case study VCSEs, financial resilience is having a stable organisation, and confidence that the organisation will remain viable in the medium- to long-term and survive in the ‘worst-case scenario’. It means having good financial management, a predictable income which includes unrestricted funding,</a:t>
            </a:r>
            <a:r>
              <a:rPr lang="en-GB" sz="1200" baseline="30000" dirty="0">
                <a:latin typeface="Arial" panose="020B0604020202020204" pitchFamily="34" charset="0"/>
                <a:cs typeface="Arial" panose="020B0604020202020204" pitchFamily="34" charset="0"/>
              </a:rPr>
              <a:t>2</a:t>
            </a:r>
            <a:r>
              <a:rPr lang="en-GB" sz="1200" dirty="0">
                <a:latin typeface="Arial" panose="020B0604020202020204" pitchFamily="34" charset="0"/>
                <a:cs typeface="Arial" panose="020B0604020202020204" pitchFamily="34" charset="0"/>
              </a:rPr>
              <a:t> and diversity of income streams.</a:t>
            </a:r>
          </a:p>
        </p:txBody>
      </p:sp>
      <p:sp>
        <p:nvSpPr>
          <p:cNvPr id="3" name="TextBox 2">
            <a:extLst>
              <a:ext uri="{FF2B5EF4-FFF2-40B4-BE49-F238E27FC236}">
                <a16:creationId xmlns:a16="http://schemas.microsoft.com/office/drawing/2014/main" id="{C3010700-842F-F0D6-1864-3B0D93D9CD9D}"/>
              </a:ext>
            </a:extLst>
          </p:cNvPr>
          <p:cNvSpPr txBox="1"/>
          <p:nvPr/>
        </p:nvSpPr>
        <p:spPr>
          <a:xfrm>
            <a:off x="135774" y="4907300"/>
            <a:ext cx="9008226" cy="200055"/>
          </a:xfrm>
          <a:prstGeom prst="rect">
            <a:avLst/>
          </a:prstGeom>
          <a:noFill/>
        </p:spPr>
        <p:txBody>
          <a:bodyPr wrap="square" rtlCol="0">
            <a:spAutoFit/>
          </a:bodyPr>
          <a:lstStyle/>
          <a:p>
            <a:r>
              <a:rPr lang="en-GB" sz="700" baseline="30000" dirty="0"/>
              <a:t>2</a:t>
            </a:r>
            <a:r>
              <a:rPr lang="en-GB" sz="700" dirty="0">
                <a:effectLst/>
                <a:latin typeface="Arial" panose="020B0604020202020204" pitchFamily="34" charset="0"/>
                <a:ea typeface="Calibri" panose="020F0502020204030204" pitchFamily="34" charset="0"/>
                <a:cs typeface="Arial" panose="020B0604020202020204" pitchFamily="34" charset="0"/>
              </a:rPr>
              <a:t>A VCSE can use unrestricted funds for any purpose, as long as it meets the aims and objectives of the VCSE outlined in their governing documents. (Adapted from </a:t>
            </a:r>
            <a:r>
              <a:rPr lang="en-GB" sz="700" dirty="0" err="1">
                <a:effectLst/>
                <a:latin typeface="Arial" panose="020B0604020202020204" pitchFamily="34" charset="0"/>
                <a:ea typeface="Calibri" panose="020F0502020204030204" pitchFamily="34" charset="0"/>
                <a:cs typeface="Arial" panose="020B0604020202020204" pitchFamily="34" charset="0"/>
                <a:hlinkClick r:id="rId4"/>
              </a:rPr>
              <a:t>Vaslan</a:t>
            </a:r>
            <a:r>
              <a:rPr lang="en-GB" sz="7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06447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B6E4D-0B6F-A803-24A3-BEBCF352AB68}"/>
              </a:ext>
            </a:extLst>
          </p:cNvPr>
          <p:cNvSpPr txBox="1"/>
          <p:nvPr/>
        </p:nvSpPr>
        <p:spPr>
          <a:xfrm>
            <a:off x="0" y="603797"/>
            <a:ext cx="9144000" cy="4555093"/>
          </a:xfrm>
          <a:prstGeom prst="rect">
            <a:avLst/>
          </a:prstGeom>
          <a:solidFill>
            <a:schemeClr val="accent1">
              <a:lumMod val="50000"/>
            </a:schemeClr>
          </a:solidFill>
        </p:spPr>
        <p:txBody>
          <a:bodyPr wrap="square" rtlCol="0" anchor="ctr">
            <a:spAutoFit/>
          </a:bodyPr>
          <a:lstStyle/>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endParaRPr lang="en-GB" sz="3600" dirty="0">
              <a:solidFill>
                <a:schemeClr val="bg1">
                  <a:lumMod val="95000"/>
                </a:schemeClr>
              </a:solidFill>
            </a:endParaRPr>
          </a:p>
          <a:p>
            <a:pPr algn="ctr"/>
            <a:r>
              <a:rPr lang="en-GB" sz="2400" dirty="0">
                <a:solidFill>
                  <a:schemeClr val="bg1">
                    <a:lumMod val="95000"/>
                  </a:schemeClr>
                </a:solidFill>
                <a:latin typeface="Arial" panose="020B0604020202020204" pitchFamily="34" charset="0"/>
                <a:cs typeface="Arial" panose="020B0604020202020204" pitchFamily="34" charset="0"/>
              </a:rPr>
              <a:t>What challenges to financial resilience do VCSEs face?</a:t>
            </a:r>
          </a:p>
          <a:p>
            <a:pPr algn="ctr"/>
            <a:endParaRPr lang="en-GB" sz="2400" dirty="0">
              <a:solidFill>
                <a:schemeClr val="bg1">
                  <a:lumMod val="95000"/>
                </a:schemeClr>
              </a:solidFill>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sz="2000" dirty="0"/>
          </a:p>
          <a:p>
            <a:endParaRPr lang="en-GB" dirty="0"/>
          </a:p>
          <a:p>
            <a:endParaRPr lang="en-GB" sz="600" dirty="0"/>
          </a:p>
          <a:p>
            <a:endParaRPr lang="en-GB" dirty="0"/>
          </a:p>
          <a:p>
            <a:endParaRPr lang="en-GB" dirty="0"/>
          </a:p>
        </p:txBody>
      </p:sp>
    </p:spTree>
    <p:extLst>
      <p:ext uri="{BB962C8B-B14F-4D97-AF65-F5344CB8AC3E}">
        <p14:creationId xmlns:p14="http://schemas.microsoft.com/office/powerpoint/2010/main" val="264375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38B5CA3-B678-BA39-3F1F-9555740BE924}"/>
              </a:ext>
            </a:extLst>
          </p:cNvPr>
          <p:cNvSpPr>
            <a:spLocks noGrp="1"/>
          </p:cNvSpPr>
          <p:nvPr>
            <p:ph sz="half" idx="1"/>
          </p:nvPr>
        </p:nvSpPr>
        <p:spPr>
          <a:xfrm>
            <a:off x="135774" y="1328243"/>
            <a:ext cx="6451293" cy="3763787"/>
          </a:xfrm>
        </p:spPr>
        <p:txBody>
          <a:bodyPr>
            <a:noAutofit/>
          </a:bodyPr>
          <a:lstStyle/>
          <a:p>
            <a:r>
              <a:rPr lang="en-GB" sz="1050" dirty="0">
                <a:solidFill>
                  <a:srgbClr val="000000"/>
                </a:solidFill>
              </a:rPr>
              <a:t>Some case study VCSEs who experienced risks (sometimes multiple) described their organisation as being generally </a:t>
            </a:r>
            <a:r>
              <a:rPr lang="en-GB" sz="1050" b="1" dirty="0">
                <a:solidFill>
                  <a:srgbClr val="000000"/>
                </a:solidFill>
              </a:rPr>
              <a:t>resilient by virtue of their continued survival </a:t>
            </a:r>
            <a:r>
              <a:rPr lang="en-GB" sz="1050" dirty="0">
                <a:solidFill>
                  <a:srgbClr val="000000"/>
                </a:solidFill>
              </a:rPr>
              <a:t>and ability to continue to deliver their social impact through tough times. However, they still reported feeling </a:t>
            </a:r>
            <a:r>
              <a:rPr lang="en-GB" sz="1050" b="1" dirty="0">
                <a:solidFill>
                  <a:srgbClr val="000000"/>
                </a:solidFill>
              </a:rPr>
              <a:t>uncertain about their future</a:t>
            </a:r>
            <a:r>
              <a:rPr lang="en-GB" sz="1050" dirty="0">
                <a:solidFill>
                  <a:srgbClr val="000000"/>
                </a:solidFill>
              </a:rPr>
              <a:t>.</a:t>
            </a:r>
          </a:p>
          <a:p>
            <a:r>
              <a:rPr lang="en-GB" sz="1050" dirty="0">
                <a:solidFill>
                  <a:srgbClr val="000000"/>
                </a:solidFill>
              </a:rPr>
              <a:t>Even case study VCSEs who had not necessarily experienced substantial financial risks in the past did not feel financially resilient because their existence and survival depended on external funders within an </a:t>
            </a:r>
            <a:r>
              <a:rPr lang="en-GB" sz="1050" b="1" dirty="0">
                <a:solidFill>
                  <a:srgbClr val="000000"/>
                </a:solidFill>
              </a:rPr>
              <a:t>insecure funding environment</a:t>
            </a:r>
            <a:r>
              <a:rPr lang="en-GB" sz="1050" dirty="0">
                <a:solidFill>
                  <a:srgbClr val="000000"/>
                </a:solidFill>
              </a:rPr>
              <a:t>.</a:t>
            </a:r>
          </a:p>
          <a:p>
            <a:r>
              <a:rPr lang="en-GB" sz="1050" dirty="0">
                <a:solidFill>
                  <a:srgbClr val="000000"/>
                </a:solidFill>
              </a:rPr>
              <a:t>Factors that create this </a:t>
            </a:r>
            <a:r>
              <a:rPr lang="en-GB" sz="1050" b="1" dirty="0">
                <a:solidFill>
                  <a:srgbClr val="000000"/>
                </a:solidFill>
              </a:rPr>
              <a:t>insecure environment </a:t>
            </a:r>
            <a:r>
              <a:rPr lang="en-GB" sz="1050" dirty="0">
                <a:solidFill>
                  <a:srgbClr val="000000"/>
                </a:solidFill>
              </a:rPr>
              <a:t>include:</a:t>
            </a:r>
          </a:p>
          <a:p>
            <a:pPr lvl="1"/>
            <a:r>
              <a:rPr lang="en-GB" sz="1050" dirty="0"/>
              <a:t>When organisations are reliant on funding applications, financial resilience can be restricted by the </a:t>
            </a:r>
            <a:r>
              <a:rPr lang="en-GB" sz="1050" b="1" dirty="0"/>
              <a:t>uncertainty about where funds are coming from </a:t>
            </a:r>
            <a:r>
              <a:rPr lang="en-GB" sz="1050" dirty="0"/>
              <a:t>(particularly when funding is short-term). Case study VCSEs reported a </a:t>
            </a:r>
            <a:r>
              <a:rPr lang="en-GB" sz="1050" b="1" dirty="0"/>
              <a:t>lack of long-term funding </a:t>
            </a:r>
            <a:r>
              <a:rPr lang="en-GB" sz="1050" dirty="0"/>
              <a:t>available, which can support future planning, forecasting, and ‘stability of income’. Grants of 3+ years were preferred for the stability this provided.</a:t>
            </a:r>
          </a:p>
          <a:p>
            <a:pPr lvl="1"/>
            <a:r>
              <a:rPr lang="en-GB" sz="1050" b="1" dirty="0"/>
              <a:t>Local context </a:t>
            </a:r>
            <a:r>
              <a:rPr lang="en-GB" sz="1050" dirty="0"/>
              <a:t>–</a:t>
            </a:r>
            <a:r>
              <a:rPr lang="en-GB" sz="1050" b="1" dirty="0"/>
              <a:t> </a:t>
            </a:r>
            <a:r>
              <a:rPr lang="en-GB" sz="1050" dirty="0"/>
              <a:t>not being able to secure funding in areas which lack opportunities for funding (e.g., rural areas). This can include a lack of opportunity to secure matched funding from local funders where they do not exist (e.g., a lack of public funders, local fund-givers, social lenders or corporate donors), which can be a requirement of some larger funding applications.</a:t>
            </a:r>
          </a:p>
          <a:p>
            <a:pPr lvl="1"/>
            <a:r>
              <a:rPr lang="en-GB" sz="1050" dirty="0"/>
              <a:t>Echoing factors highlighted in the literature, </a:t>
            </a:r>
            <a:r>
              <a:rPr lang="en-GB" sz="1050" b="1" dirty="0"/>
              <a:t>external economic factors </a:t>
            </a:r>
            <a:r>
              <a:rPr lang="en-GB" sz="1050" dirty="0"/>
              <a:t>included the cost-of-living crisis (increases and unpredictability of utility bills and staff wages) and the pandemic (where case study VCSEs had to reduce or change activities). </a:t>
            </a:r>
          </a:p>
          <a:p>
            <a:pPr lvl="2">
              <a:buFont typeface="Courier New" panose="02070309020205020404" pitchFamily="49" charset="0"/>
              <a:buChar char="o"/>
            </a:pPr>
            <a:r>
              <a:rPr lang="en-GB" sz="1050" dirty="0"/>
              <a:t>Case study VCSEs also reported challenges in predicting the additional resources required to meet the increased level and complexity of needs, as a result of wider challenging economic circumstances affecting service users.</a:t>
            </a:r>
          </a:p>
          <a:p>
            <a:endParaRPr lang="en-GB" sz="1050" b="0" i="1" u="none" strike="noStrike" baseline="0" dirty="0">
              <a:solidFill>
                <a:srgbClr val="00B050"/>
              </a:solidFill>
              <a:latin typeface="Arial" panose="020B0604020202020204" pitchFamily="34" charset="0"/>
            </a:endParaRPr>
          </a:p>
          <a:p>
            <a:pPr marL="311400" lvl="1" indent="0">
              <a:buNone/>
            </a:pPr>
            <a:endParaRPr lang="en-GB" sz="1050" dirty="0"/>
          </a:p>
        </p:txBody>
      </p:sp>
      <p:sp>
        <p:nvSpPr>
          <p:cNvPr id="4" name="TextBox 3">
            <a:extLst>
              <a:ext uri="{FF2B5EF4-FFF2-40B4-BE49-F238E27FC236}">
                <a16:creationId xmlns:a16="http://schemas.microsoft.com/office/drawing/2014/main" id="{2FC81845-1FD7-51BE-F588-D22A6950B103}"/>
              </a:ext>
            </a:extLst>
          </p:cNvPr>
          <p:cNvSpPr txBox="1"/>
          <p:nvPr/>
        </p:nvSpPr>
        <p:spPr>
          <a:xfrm>
            <a:off x="135774" y="721058"/>
            <a:ext cx="8872451" cy="510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Whilst case study VCSEs may look financially resilient on paper, they ultimately operate within a financially insecure environment and therefore do not feel financially resilient.</a:t>
            </a:r>
          </a:p>
        </p:txBody>
      </p:sp>
      <p:sp>
        <p:nvSpPr>
          <p:cNvPr id="2" name="Title 1">
            <a:extLst>
              <a:ext uri="{FF2B5EF4-FFF2-40B4-BE49-F238E27FC236}">
                <a16:creationId xmlns:a16="http://schemas.microsoft.com/office/drawing/2014/main" id="{90F9A05F-8CF0-2D8A-CE28-6DBE82C8C548}"/>
              </a:ext>
            </a:extLst>
          </p:cNvPr>
          <p:cNvSpPr>
            <a:spLocks noGrp="1"/>
          </p:cNvSpPr>
          <p:nvPr>
            <p:ph type="title"/>
          </p:nvPr>
        </p:nvSpPr>
        <p:spPr>
          <a:xfrm>
            <a:off x="2123728" y="51470"/>
            <a:ext cx="7020272" cy="510778"/>
          </a:xfrm>
        </p:spPr>
        <p:txBody>
          <a:bodyPr>
            <a:normAutofit/>
          </a:bodyPr>
          <a:lstStyle/>
          <a:p>
            <a:r>
              <a:rPr lang="en-GB" dirty="0"/>
              <a:t>Challenges to financial resilience</a:t>
            </a:r>
          </a:p>
        </p:txBody>
      </p:sp>
      <p:sp>
        <p:nvSpPr>
          <p:cNvPr id="5" name="TextBox 4">
            <a:extLst>
              <a:ext uri="{FF2B5EF4-FFF2-40B4-BE49-F238E27FC236}">
                <a16:creationId xmlns:a16="http://schemas.microsoft.com/office/drawing/2014/main" id="{9D266680-2B18-FFCC-9EA2-D5D083865689}"/>
              </a:ext>
            </a:extLst>
          </p:cNvPr>
          <p:cNvSpPr txBox="1"/>
          <p:nvPr/>
        </p:nvSpPr>
        <p:spPr>
          <a:xfrm>
            <a:off x="6796939" y="1490060"/>
            <a:ext cx="1956611" cy="2850713"/>
          </a:xfrm>
          <a:prstGeom prst="roundRect">
            <a:avLst/>
          </a:prstGeom>
          <a:solidFill>
            <a:srgbClr val="C9D4D9"/>
          </a:solidFill>
          <a:ln>
            <a:solidFill>
              <a:srgbClr val="4C4C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indent="0" algn="ctr">
              <a:spcBef>
                <a:spcPts val="600"/>
              </a:spcBef>
              <a:spcAft>
                <a:spcPts val="600"/>
              </a:spcAft>
              <a:buNone/>
            </a:pPr>
            <a:r>
              <a:rPr lang="en-GB" sz="1050" b="1" i="1" dirty="0">
                <a:solidFill>
                  <a:srgbClr val="006EB8"/>
                </a:solidFill>
                <a:latin typeface="Arial" panose="020B0604020202020204" pitchFamily="34" charset="0"/>
                <a:cs typeface="Arial" panose="020B0604020202020204" pitchFamily="34" charset="0"/>
              </a:rPr>
              <a:t>“Income’s good that it’s level or increasing, but then, you know, you take into account something like the massive increase in electricity bills over this year, that’s </a:t>
            </a:r>
            <a:r>
              <a:rPr lang="en-GB" sz="1050" b="1" i="1" dirty="0" err="1">
                <a:solidFill>
                  <a:srgbClr val="006EB8"/>
                </a:solidFill>
                <a:latin typeface="Arial" panose="020B0604020202020204" pitchFamily="34" charset="0"/>
                <a:cs typeface="Arial" panose="020B0604020202020204" pitchFamily="34" charset="0"/>
              </a:rPr>
              <a:t>gonna</a:t>
            </a:r>
            <a:r>
              <a:rPr lang="en-GB" sz="1050" b="1" i="1" dirty="0">
                <a:solidFill>
                  <a:srgbClr val="006EB8"/>
                </a:solidFill>
                <a:latin typeface="Arial" panose="020B0604020202020204" pitchFamily="34" charset="0"/>
                <a:cs typeface="Arial" panose="020B0604020202020204" pitchFamily="34" charset="0"/>
              </a:rPr>
              <a:t> have a huge impact on our total, like, income to expenditure [ratio]. But the income itself shows that the organisation is still steady.” </a:t>
            </a:r>
          </a:p>
          <a:p>
            <a:pPr marL="0" indent="0" algn="ctr">
              <a:spcBef>
                <a:spcPts val="600"/>
              </a:spcBef>
              <a:spcAft>
                <a:spcPts val="600"/>
              </a:spcAft>
              <a:buNone/>
            </a:pPr>
            <a:r>
              <a:rPr lang="en-GB" sz="1050" b="1" i="1" dirty="0">
                <a:solidFill>
                  <a:srgbClr val="006EB8"/>
                </a:solidFill>
                <a:latin typeface="Arial" panose="020B0604020202020204" pitchFamily="34" charset="0"/>
                <a:cs typeface="Arial" panose="020B0604020202020204" pitchFamily="34" charset="0"/>
              </a:rPr>
              <a:t>(VCSE interviewee)</a:t>
            </a:r>
          </a:p>
        </p:txBody>
      </p:sp>
    </p:spTree>
    <p:extLst>
      <p:ext uri="{BB962C8B-B14F-4D97-AF65-F5344CB8AC3E}">
        <p14:creationId xmlns:p14="http://schemas.microsoft.com/office/powerpoint/2010/main" val="303299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C81845-1FD7-51BE-F588-D22A6950B103}"/>
              </a:ext>
            </a:extLst>
          </p:cNvPr>
          <p:cNvSpPr txBox="1"/>
          <p:nvPr/>
        </p:nvSpPr>
        <p:spPr>
          <a:xfrm>
            <a:off x="135774" y="721058"/>
            <a:ext cx="8872451" cy="3064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Case study VCSEs expect this financially insecure environment to continue. </a:t>
            </a:r>
          </a:p>
        </p:txBody>
      </p:sp>
      <p:sp>
        <p:nvSpPr>
          <p:cNvPr id="5" name="Content Placeholder 5">
            <a:extLst>
              <a:ext uri="{FF2B5EF4-FFF2-40B4-BE49-F238E27FC236}">
                <a16:creationId xmlns:a16="http://schemas.microsoft.com/office/drawing/2014/main" id="{B0D03A66-97F3-47BE-D416-AED075863202}"/>
              </a:ext>
            </a:extLst>
          </p:cNvPr>
          <p:cNvSpPr>
            <a:spLocks noGrp="1"/>
          </p:cNvSpPr>
          <p:nvPr>
            <p:ph sz="half" idx="1"/>
          </p:nvPr>
        </p:nvSpPr>
        <p:spPr>
          <a:xfrm>
            <a:off x="165820" y="1089676"/>
            <a:ext cx="8812360" cy="4053823"/>
          </a:xfrm>
        </p:spPr>
        <p:txBody>
          <a:bodyPr>
            <a:noAutofit/>
          </a:bodyPr>
          <a:lstStyle/>
          <a:p>
            <a:pPr marL="0" indent="0">
              <a:buNone/>
            </a:pPr>
            <a:r>
              <a:rPr lang="en-GB" sz="1050" dirty="0"/>
              <a:t>The future of income from Government:</a:t>
            </a:r>
          </a:p>
          <a:p>
            <a:r>
              <a:rPr lang="en-GB" sz="1050" b="1" dirty="0"/>
              <a:t>Context of LA bankruptcy </a:t>
            </a:r>
            <a:r>
              <a:rPr lang="en-GB" sz="1050" dirty="0"/>
              <a:t>is unnerving for case study VCSEs who receive council funding. One VCSE developed a funded work placements programme which their local council pays for placements on – but now the council is facing bankruptcy and the VCSE believes that income stream is likely to be cut. Where the council currently funds lots of providers for a service, they are streamlining to fund a single provider for efficiency (which may make larger providers more attractive)</a:t>
            </a:r>
          </a:p>
          <a:p>
            <a:r>
              <a:rPr lang="en-GB" sz="1050" dirty="0"/>
              <a:t>Case study VCSEs perceived that </a:t>
            </a:r>
            <a:r>
              <a:rPr lang="en-GB" sz="1050" b="1" dirty="0"/>
              <a:t>smaller VCSEs may be cut first</a:t>
            </a:r>
            <a:r>
              <a:rPr lang="en-GB" sz="1050" dirty="0"/>
              <a:t> in the context of local government budget cuts (easier to let go/make less ‘noise’)</a:t>
            </a:r>
          </a:p>
          <a:p>
            <a:r>
              <a:rPr lang="en-GB" sz="1050" dirty="0"/>
              <a:t>Case study VCSEs shared experiences of governments </a:t>
            </a:r>
            <a:r>
              <a:rPr lang="en-GB" sz="1050" b="1" dirty="0"/>
              <a:t>expecting same outputs/service delivery for less money</a:t>
            </a:r>
            <a:r>
              <a:rPr lang="en-GB" sz="1050" dirty="0"/>
              <a:t> because they are feeling the squeeze themselves.</a:t>
            </a:r>
          </a:p>
          <a:p>
            <a:pPr marL="0" indent="0">
              <a:buNone/>
            </a:pPr>
            <a:r>
              <a:rPr lang="en-GB" sz="1050" dirty="0"/>
              <a:t>Income from the public:</a:t>
            </a:r>
          </a:p>
          <a:p>
            <a:r>
              <a:rPr lang="en-GB" sz="1050" dirty="0"/>
              <a:t>For some case study VCSEs, the </a:t>
            </a:r>
            <a:r>
              <a:rPr lang="en-GB" sz="1050" b="1" dirty="0"/>
              <a:t>reduced level of disposable income of their community members </a:t>
            </a:r>
            <a:r>
              <a:rPr lang="en-GB" sz="1050" dirty="0"/>
              <a:t>was a concern – they were worried this would have a negative impact on their revenue stream from customers who paid for VCSE services</a:t>
            </a:r>
          </a:p>
          <a:p>
            <a:r>
              <a:rPr lang="en-GB" sz="1050" dirty="0"/>
              <a:t>However, a small number of VCSEs reported no negative impact on their sales in their trading arm (e.g., coffee shops) amongst the public. They attributed this to having an affordable/accessible price point.</a:t>
            </a:r>
          </a:p>
          <a:p>
            <a:pPr marL="0" indent="0">
              <a:buNone/>
            </a:pPr>
            <a:r>
              <a:rPr lang="en-GB" sz="1050" dirty="0"/>
              <a:t>Income from the private sector:</a:t>
            </a:r>
          </a:p>
          <a:p>
            <a:r>
              <a:rPr lang="en-GB" sz="1050" dirty="0"/>
              <a:t>Case study VCSEs who provided services to businesses (e.g., consultancy support or corporate event days) were concerned about </a:t>
            </a:r>
            <a:r>
              <a:rPr lang="en-GB" sz="1050" b="1" dirty="0"/>
              <a:t>businesses reducing their ‘non-essential expenditure’ </a:t>
            </a:r>
            <a:r>
              <a:rPr lang="en-GB" sz="1050" dirty="0"/>
              <a:t>as they too feel the squeeze of inflation and increased running costs.</a:t>
            </a:r>
          </a:p>
          <a:p>
            <a:pPr lvl="1"/>
            <a:endParaRPr lang="en-GB" sz="1050" dirty="0"/>
          </a:p>
        </p:txBody>
      </p:sp>
      <p:sp>
        <p:nvSpPr>
          <p:cNvPr id="2" name="Title 1">
            <a:extLst>
              <a:ext uri="{FF2B5EF4-FFF2-40B4-BE49-F238E27FC236}">
                <a16:creationId xmlns:a16="http://schemas.microsoft.com/office/drawing/2014/main" id="{13C4C5AC-AFBA-298A-A502-B5D204FCFF03}"/>
              </a:ext>
            </a:extLst>
          </p:cNvPr>
          <p:cNvSpPr>
            <a:spLocks noGrp="1"/>
          </p:cNvSpPr>
          <p:nvPr>
            <p:ph type="title"/>
          </p:nvPr>
        </p:nvSpPr>
        <p:spPr>
          <a:xfrm>
            <a:off x="2123728" y="51470"/>
            <a:ext cx="7020272" cy="510778"/>
          </a:xfrm>
        </p:spPr>
        <p:txBody>
          <a:bodyPr>
            <a:normAutofit/>
          </a:bodyPr>
          <a:lstStyle/>
          <a:p>
            <a:r>
              <a:rPr lang="en-GB" dirty="0"/>
              <a:t>Challenges to financial resilience</a:t>
            </a:r>
          </a:p>
        </p:txBody>
      </p:sp>
    </p:spTree>
    <p:extLst>
      <p:ext uri="{BB962C8B-B14F-4D97-AF65-F5344CB8AC3E}">
        <p14:creationId xmlns:p14="http://schemas.microsoft.com/office/powerpoint/2010/main" val="80073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B6E4D-0B6F-A803-24A3-BEBCF352AB68}"/>
              </a:ext>
            </a:extLst>
          </p:cNvPr>
          <p:cNvSpPr txBox="1"/>
          <p:nvPr/>
        </p:nvSpPr>
        <p:spPr>
          <a:xfrm>
            <a:off x="0" y="640373"/>
            <a:ext cx="9144000" cy="4555093"/>
          </a:xfrm>
          <a:prstGeom prst="rect">
            <a:avLst/>
          </a:prstGeom>
          <a:solidFill>
            <a:schemeClr val="accent1">
              <a:lumMod val="50000"/>
            </a:schemeClr>
          </a:solidFill>
        </p:spPr>
        <p:txBody>
          <a:bodyPr wrap="square" rtlCol="0" anchor="ctr">
            <a:spAutoFit/>
          </a:bodyPr>
          <a:lstStyle/>
          <a:p>
            <a:pPr algn="ctr"/>
            <a:endParaRPr lang="en-GB" sz="2400" dirty="0">
              <a:solidFill>
                <a:schemeClr val="bg1">
                  <a:lumMod val="95000"/>
                </a:schemeClr>
              </a:solidFill>
            </a:endParaRPr>
          </a:p>
          <a:p>
            <a:pPr algn="ctr"/>
            <a:endParaRPr lang="en-GB" sz="2400" dirty="0">
              <a:solidFill>
                <a:schemeClr val="bg1">
                  <a:lumMod val="95000"/>
                </a:schemeClr>
              </a:solidFill>
              <a:latin typeface="Arial" panose="020B0604020202020204" pitchFamily="34" charset="0"/>
              <a:cs typeface="Arial" panose="020B0604020202020204" pitchFamily="34" charset="0"/>
            </a:endParaRPr>
          </a:p>
          <a:p>
            <a:pPr algn="ctr"/>
            <a:endParaRPr lang="en-GB" sz="2400" dirty="0">
              <a:solidFill>
                <a:schemeClr val="bg1">
                  <a:lumMod val="95000"/>
                </a:schemeClr>
              </a:solidFill>
              <a:latin typeface="Arial" panose="020B0604020202020204" pitchFamily="34" charset="0"/>
              <a:cs typeface="Arial" panose="020B0604020202020204" pitchFamily="34" charset="0"/>
            </a:endParaRPr>
          </a:p>
          <a:p>
            <a:pPr algn="ctr"/>
            <a:endParaRPr lang="en-GB" sz="2400" dirty="0">
              <a:solidFill>
                <a:schemeClr val="bg1">
                  <a:lumMod val="95000"/>
                </a:schemeClr>
              </a:solidFill>
              <a:latin typeface="Arial" panose="020B0604020202020204" pitchFamily="34" charset="0"/>
              <a:cs typeface="Arial" panose="020B0604020202020204" pitchFamily="34" charset="0"/>
            </a:endParaRPr>
          </a:p>
          <a:p>
            <a:pPr algn="ctr"/>
            <a:endParaRPr lang="en-GB" sz="2400" dirty="0">
              <a:solidFill>
                <a:schemeClr val="bg1">
                  <a:lumMod val="95000"/>
                </a:schemeClr>
              </a:solidFill>
              <a:latin typeface="Arial" panose="020B0604020202020204" pitchFamily="34" charset="0"/>
              <a:cs typeface="Arial" panose="020B0604020202020204" pitchFamily="34" charset="0"/>
            </a:endParaRPr>
          </a:p>
          <a:p>
            <a:pPr algn="ctr"/>
            <a:r>
              <a:rPr lang="en-GB" sz="2400" dirty="0">
                <a:solidFill>
                  <a:schemeClr val="bg1">
                    <a:lumMod val="95000"/>
                  </a:schemeClr>
                </a:solidFill>
                <a:latin typeface="Arial" panose="020B0604020202020204" pitchFamily="34" charset="0"/>
                <a:cs typeface="Arial" panose="020B0604020202020204" pitchFamily="34" charset="0"/>
              </a:rPr>
              <a:t>What do VCSEs need to be resilient?</a:t>
            </a:r>
            <a:endParaRPr lang="en-GB" sz="2400" i="1" dirty="0">
              <a:solidFill>
                <a:schemeClr val="bg1">
                  <a:lumMod val="95000"/>
                </a:schemeClr>
              </a:solidFill>
              <a:latin typeface="Arial" panose="020B0604020202020204" pitchFamily="34" charset="0"/>
              <a:cs typeface="Arial" panose="020B0604020202020204" pitchFamily="34" charset="0"/>
            </a:endParaRPr>
          </a:p>
          <a:p>
            <a:pPr algn="ctr"/>
            <a:endParaRPr lang="en-GB" sz="2400" i="1" dirty="0">
              <a:latin typeface="Arial" panose="020B0604020202020204" pitchFamily="34" charset="0"/>
              <a:cs typeface="Arial" panose="020B0604020202020204" pitchFamily="34" charset="0"/>
            </a:endParaRPr>
          </a:p>
          <a:p>
            <a:pPr algn="ctr"/>
            <a:endParaRPr lang="en-GB" sz="2400" i="1" dirty="0">
              <a:latin typeface="Arial" panose="020B0604020202020204" pitchFamily="34" charset="0"/>
              <a:cs typeface="Arial" panose="020B0604020202020204" pitchFamily="34" charset="0"/>
            </a:endParaRPr>
          </a:p>
          <a:p>
            <a:endParaRPr lang="en-GB" dirty="0"/>
          </a:p>
          <a:p>
            <a:endParaRPr lang="en-GB" sz="2000" dirty="0"/>
          </a:p>
          <a:p>
            <a:endParaRPr lang="en-GB" dirty="0"/>
          </a:p>
          <a:p>
            <a:endParaRPr lang="en-GB" sz="600" dirty="0"/>
          </a:p>
          <a:p>
            <a:endParaRPr lang="en-GB" dirty="0"/>
          </a:p>
          <a:p>
            <a:endParaRPr lang="en-GB" dirty="0"/>
          </a:p>
        </p:txBody>
      </p:sp>
    </p:spTree>
    <p:extLst>
      <p:ext uri="{BB962C8B-B14F-4D97-AF65-F5344CB8AC3E}">
        <p14:creationId xmlns:p14="http://schemas.microsoft.com/office/powerpoint/2010/main" val="192754849"/>
      </p:ext>
    </p:extLst>
  </p:cSld>
  <p:clrMapOvr>
    <a:masterClrMapping/>
  </p:clrMapOvr>
</p:sld>
</file>

<file path=ppt/theme/theme1.xml><?xml version="1.0" encoding="utf-8"?>
<a:theme xmlns:a="http://schemas.openxmlformats.org/drawingml/2006/main" name="Fro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Slide">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 Blue">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F240DA9392E74BA9877617C1945659" ma:contentTypeVersion="23" ma:contentTypeDescription="Create a new document." ma:contentTypeScope="" ma:versionID="efa4c2b16682f72379c480c2077cfe46">
  <xsd:schema xmlns:xsd="http://www.w3.org/2001/XMLSchema" xmlns:xs="http://www.w3.org/2001/XMLSchema" xmlns:p="http://schemas.microsoft.com/office/2006/metadata/properties" xmlns:ns2="a120f855-eb8d-42c3-b422-49196f44f23f" xmlns:ns3="8a136df6-1611-4b7b-87b5-58e2ae6e42be" xmlns:ns4="c7e24bc2-729e-4054-8454-d4d5db5a28c3" targetNamespace="http://schemas.microsoft.com/office/2006/metadata/properties" ma:root="true" ma:fieldsID="241dbc64f653e8b9ddfe727a83958ab7" ns2:_="" ns3:_="" ns4:_="">
    <xsd:import namespace="a120f855-eb8d-42c3-b422-49196f44f23f"/>
    <xsd:import namespace="8a136df6-1611-4b7b-87b5-58e2ae6e42be"/>
    <xsd:import namespace="c7e24bc2-729e-4054-8454-d4d5db5a28c3"/>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0f855-eb8d-42c3-b422-49196f44f23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Document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description="Document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e88402a-5ec5-470d-bde1-b64416502b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136df6-1611-4b7b-87b5-58e2ae6e42be"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e24bc2-729e-4054-8454-d4d5db5a28c3"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13ae3082-b61a-46a7-a85d-15699c8a5238}" ma:internalName="TaxCatchAll" ma:showField="CatchAllData" ma:web="8a136df6-1611-4b7b-87b5-58e2ae6e42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a120f855-eb8d-42c3-b422-49196f44f23f" xsi:nil="true"/>
    <TaxCatchAll xmlns="c7e24bc2-729e-4054-8454-d4d5db5a28c3" xsi:nil="true"/>
    <lcf76f155ced4ddcb4097134ff3c332f xmlns="a120f855-eb8d-42c3-b422-49196f44f23f">
      <Terms xmlns="http://schemas.microsoft.com/office/infopath/2007/PartnerControls"/>
    </lcf76f155ced4ddcb4097134ff3c332f>
    <MigrationWizIdDocumentLibraryPermissions xmlns="a120f855-eb8d-42c3-b422-49196f44f23f" xsi:nil="true"/>
    <MigrationWizId xmlns="a120f855-eb8d-42c3-b422-49196f44f23f" xsi:nil="true"/>
    <MigrationWizIdSecurityGroups xmlns="a120f855-eb8d-42c3-b422-49196f44f23f" xsi:nil="true"/>
    <MigrationWizIdPermissions xmlns="a120f855-eb8d-42c3-b422-49196f44f23f" xsi:nil="true"/>
    <SharedWithUsers xmlns="8a136df6-1611-4b7b-87b5-58e2ae6e42be">
      <UserInfo>
        <DisplayName>Katy Luscombe</DisplayName>
        <AccountId>33</AccountId>
        <AccountType/>
      </UserInfo>
      <UserInfo>
        <DisplayName>Sarah Cheshire</DisplayName>
        <AccountId>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83510C-4645-421E-A375-F6A7CDEC2B49}">
  <ds:schemaRefs>
    <ds:schemaRef ds:uri="8a136df6-1611-4b7b-87b5-58e2ae6e42be"/>
    <ds:schemaRef ds:uri="a120f855-eb8d-42c3-b422-49196f44f23f"/>
    <ds:schemaRef ds:uri="c7e24bc2-729e-4054-8454-d4d5db5a2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0EA34A-1D5E-4A46-AF05-976D9810792E}">
  <ds:schemaRefs>
    <ds:schemaRef ds:uri="a120f855-eb8d-42c3-b422-49196f44f23f"/>
    <ds:schemaRef ds:uri="http://schemas.microsoft.com/office/2006/documentManagement/types"/>
    <ds:schemaRef ds:uri="8a136df6-1611-4b7b-87b5-58e2ae6e42be"/>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c7e24bc2-729e-4054-8454-d4d5db5a28c3"/>
    <ds:schemaRef ds:uri="http://www.w3.org/XML/1998/namespace"/>
  </ds:schemaRefs>
</ds:datastoreItem>
</file>

<file path=customXml/itemProps3.xml><?xml version="1.0" encoding="utf-8"?>
<ds:datastoreItem xmlns:ds="http://schemas.openxmlformats.org/officeDocument/2006/customXml" ds:itemID="{C79FD7DC-0907-41B5-BE06-934462CFF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9751</Words>
  <Application>Microsoft Office PowerPoint</Application>
  <PresentationFormat>On-screen Show (16:9)</PresentationFormat>
  <Paragraphs>506</Paragraphs>
  <Slides>41</Slides>
  <Notes>41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Aptos</vt:lpstr>
      <vt:lpstr>Arial</vt:lpstr>
      <vt:lpstr>Arial Black</vt:lpstr>
      <vt:lpstr>Calibri</vt:lpstr>
      <vt:lpstr>Courier New</vt:lpstr>
      <vt:lpstr>Times New Roman</vt:lpstr>
      <vt:lpstr>Front Slide</vt:lpstr>
      <vt:lpstr>Chapter Slide</vt:lpstr>
      <vt:lpstr>Content</vt:lpstr>
      <vt:lpstr>Content - Blue</vt:lpstr>
      <vt:lpstr>PowerPoint Presentation</vt:lpstr>
      <vt:lpstr>Introduction</vt:lpstr>
      <vt:lpstr>Research questions</vt:lpstr>
      <vt:lpstr>PowerPoint Presentation</vt:lpstr>
      <vt:lpstr>Defining financial resilience</vt:lpstr>
      <vt:lpstr>PowerPoint Presentation</vt:lpstr>
      <vt:lpstr>Challenges to financial resilience</vt:lpstr>
      <vt:lpstr>Challenges to financial resilience</vt:lpstr>
      <vt:lpstr>PowerPoint Presentation</vt:lpstr>
      <vt:lpstr>Financial resilience journeys:  Absorbing, adapting, transforming?</vt:lpstr>
      <vt:lpstr>Financial resilience journeys: Absorbing3</vt:lpstr>
      <vt:lpstr>PowerPoint Presentation</vt:lpstr>
      <vt:lpstr>PowerPoint Presentation</vt:lpstr>
      <vt:lpstr>PowerPoint Presentation</vt:lpstr>
      <vt:lpstr>Financial resilience journeys:  Transforming</vt:lpstr>
      <vt:lpstr>v</vt:lpstr>
      <vt:lpstr>Financial resilience: enablers and inhibitors (1)</vt:lpstr>
      <vt:lpstr>Financial resilience: enablers and inhibitors (2)</vt:lpstr>
      <vt:lpstr>Financial resilience: enablers and inhibitors (3)</vt:lpstr>
      <vt:lpstr>Financial resilience: enablers and inhibitors (4)</vt:lpstr>
      <vt:lpstr>PowerPoint Presentation</vt:lpstr>
      <vt:lpstr>Income source diversity and financial resilience</vt:lpstr>
      <vt:lpstr>Income source diversity and financial resilience</vt:lpstr>
      <vt:lpstr>Social investment and financial resilience</vt:lpstr>
      <vt:lpstr>Social investment and financial resilience</vt:lpstr>
      <vt:lpstr>PowerPoint Presentation</vt:lpstr>
      <vt:lpstr>How can trusts and foundations help?</vt:lpstr>
      <vt:lpstr>How can trusts and foundations help?</vt:lpstr>
      <vt:lpstr>How can public sector commissioners help?</vt:lpstr>
      <vt:lpstr>How can social investment help?</vt:lpstr>
      <vt:lpstr>What else can help VCSEs?</vt:lpstr>
      <vt:lpstr>PowerPoint Presentation</vt:lpstr>
      <vt:lpstr>Conclusions</vt:lpstr>
      <vt:lpstr>Recommendations</vt:lpstr>
      <vt:lpstr>PowerPoint Presentation</vt:lpstr>
      <vt:lpstr>References</vt:lpstr>
      <vt:lpstr>PowerPoint Presentation</vt:lpstr>
      <vt:lpstr>Measuring financial resilience</vt:lpstr>
      <vt:lpstr>PowerPoint Presentation</vt:lpstr>
      <vt:lpstr>Methodology</vt:lpstr>
      <vt:lpstr>Methodology</vt:lpstr>
    </vt:vector>
  </TitlesOfParts>
  <Company>Ecorys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Moss</dc:creator>
  <cp:lastModifiedBy>Nicolas Hogg</cp:lastModifiedBy>
  <cp:revision>239</cp:revision>
  <dcterms:created xsi:type="dcterms:W3CDTF">2018-04-03T13:06:39Z</dcterms:created>
  <dcterms:modified xsi:type="dcterms:W3CDTF">2024-05-20T10:31:18Z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0x01010071F240DA9392E74BA9877617C1945659</vt:lpwstr>
  </property>
  <property fmtid="{D5CDD505-2E9C-101B-9397-08002B2CF9AE}" pid="3" name="MediaServiceImageTags">
    <vt:lpwstr/>
  </property>
</Properties>
</file>