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10160000" cy="7620000"/>
  <p:notesSz cx="10160000" cy="7620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79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08096" y="258826"/>
            <a:ext cx="3416300" cy="1031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chemeClr val="bg1"/>
                </a:solidFill>
                <a:latin typeface="Rockwell"/>
                <a:cs typeface="Rockwel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952" y="4267200"/>
            <a:ext cx="7116445" cy="190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bg1"/>
                </a:solidFill>
                <a:latin typeface="Rockwell"/>
                <a:cs typeface="Rockwel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bg1"/>
                </a:solidFill>
                <a:latin typeface="Rockwell"/>
                <a:cs typeface="Rockwel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317" y="1752600"/>
            <a:ext cx="4422362" cy="5029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5670" y="1752600"/>
            <a:ext cx="4422362" cy="5029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bg1"/>
                </a:solidFill>
                <a:latin typeface="Rockwell"/>
                <a:cs typeface="Rockwel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61894" y="6720840"/>
            <a:ext cx="1809119" cy="5913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1043" y="243027"/>
            <a:ext cx="9424263" cy="11314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chemeClr val="bg1"/>
                </a:solidFill>
                <a:latin typeface="Rockwell"/>
                <a:cs typeface="Rockwel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47921" y="2412339"/>
            <a:ext cx="5612130" cy="1931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6559" y="7086600"/>
            <a:ext cx="3253232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317" y="7086600"/>
            <a:ext cx="2338260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53593" y="7168850"/>
            <a:ext cx="247650" cy="202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cketsource.co.uk/the-national-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nlcommunityfund.org.uk/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mailto:General.enquiries@tnlcommunityfund.org.uk" TargetMode="External"/><Relationship Id="rId4" Type="http://schemas.openxmlformats.org/officeDocument/2006/relationships/hyperlink" Target="http://www.ticketsource.co.uk/the-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cketsource.co.uk/the-national-lottery-community-fun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53649" y="5974078"/>
            <a:ext cx="3418501" cy="117043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0160635" cy="4474845"/>
            <a:chOff x="0" y="0"/>
            <a:chExt cx="10160635" cy="447484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160507" cy="44637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98519" y="0"/>
              <a:ext cx="3438144" cy="22311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97040" y="2214372"/>
              <a:ext cx="3342132" cy="22433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3396995" cy="22158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90900" y="2229611"/>
              <a:ext cx="3430524" cy="224485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8739" y="4870450"/>
            <a:ext cx="53320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E6007D"/>
                </a:solidFill>
                <a:latin typeface="Rockwell"/>
                <a:cs typeface="Rockwell"/>
              </a:rPr>
              <a:t>Windrush</a:t>
            </a:r>
            <a:r>
              <a:rPr sz="3600" b="1" spc="-20" dirty="0">
                <a:solidFill>
                  <a:srgbClr val="E6007D"/>
                </a:solidFill>
                <a:latin typeface="Rockwell"/>
                <a:cs typeface="Rockwell"/>
              </a:rPr>
              <a:t> </a:t>
            </a:r>
            <a:r>
              <a:rPr sz="3600" b="1" spc="-25" dirty="0">
                <a:solidFill>
                  <a:srgbClr val="E6007D"/>
                </a:solidFill>
                <a:latin typeface="Rockwell"/>
                <a:cs typeface="Rockwell"/>
              </a:rPr>
              <a:t>75</a:t>
            </a:r>
            <a:endParaRPr sz="360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E6007D"/>
                </a:solidFill>
                <a:latin typeface="Rockwell"/>
                <a:cs typeface="Rockwell"/>
              </a:rPr>
              <a:t>Awards</a:t>
            </a:r>
            <a:r>
              <a:rPr sz="3600" b="1" spc="-30" dirty="0">
                <a:solidFill>
                  <a:srgbClr val="E6007D"/>
                </a:solidFill>
                <a:latin typeface="Rockwell"/>
                <a:cs typeface="Rockwell"/>
              </a:rPr>
              <a:t> </a:t>
            </a:r>
            <a:r>
              <a:rPr sz="3600" b="1" dirty="0">
                <a:solidFill>
                  <a:srgbClr val="E6007D"/>
                </a:solidFill>
                <a:latin typeface="Rockwell"/>
                <a:cs typeface="Rockwell"/>
              </a:rPr>
              <a:t>For</a:t>
            </a:r>
            <a:r>
              <a:rPr sz="3600" b="1" spc="-20" dirty="0">
                <a:solidFill>
                  <a:srgbClr val="E6007D"/>
                </a:solidFill>
                <a:latin typeface="Rockwell"/>
                <a:cs typeface="Rockwell"/>
              </a:rPr>
              <a:t> </a:t>
            </a:r>
            <a:r>
              <a:rPr sz="3600" b="1" dirty="0">
                <a:solidFill>
                  <a:srgbClr val="E6007D"/>
                </a:solidFill>
                <a:latin typeface="Rockwell"/>
                <a:cs typeface="Rockwell"/>
              </a:rPr>
              <a:t>All</a:t>
            </a:r>
            <a:r>
              <a:rPr sz="3600" b="1" spc="-20" dirty="0">
                <a:solidFill>
                  <a:srgbClr val="E6007D"/>
                </a:solidFill>
                <a:latin typeface="Rockwell"/>
                <a:cs typeface="Rockwell"/>
              </a:rPr>
              <a:t> </a:t>
            </a:r>
            <a:r>
              <a:rPr sz="3600" b="1" spc="-10" dirty="0">
                <a:solidFill>
                  <a:srgbClr val="E6007D"/>
                </a:solidFill>
                <a:latin typeface="Rockwell"/>
                <a:cs typeface="Rockwell"/>
              </a:rPr>
              <a:t>England</a:t>
            </a:r>
            <a:endParaRPr sz="36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1644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E6007D"/>
                </a:solidFill>
              </a:rPr>
              <a:t>Our</a:t>
            </a:r>
            <a:r>
              <a:rPr sz="4000" spc="-95" dirty="0">
                <a:solidFill>
                  <a:srgbClr val="E6007D"/>
                </a:solidFill>
              </a:rPr>
              <a:t> </a:t>
            </a:r>
            <a:r>
              <a:rPr sz="4000" spc="-10" dirty="0">
                <a:solidFill>
                  <a:srgbClr val="E6007D"/>
                </a:solidFill>
              </a:rPr>
              <a:t>Programme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14908" y="1875789"/>
            <a:ext cx="9175750" cy="2374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We're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here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support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communities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things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that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important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them, </a:t>
            </a:r>
            <a:r>
              <a:rPr sz="2200" dirty="0">
                <a:latin typeface="Calibri"/>
                <a:cs typeface="Calibri"/>
              </a:rPr>
              <a:t>including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mitigating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impact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cost-</a:t>
            </a:r>
            <a:r>
              <a:rPr sz="2200" spc="-10" dirty="0">
                <a:latin typeface="Calibri"/>
                <a:cs typeface="Calibri"/>
              </a:rPr>
              <a:t>of-</a:t>
            </a:r>
            <a:r>
              <a:rPr sz="2200" dirty="0">
                <a:latin typeface="Calibri"/>
                <a:cs typeface="Calibri"/>
              </a:rPr>
              <a:t>living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crisis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supporting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them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as </a:t>
            </a:r>
            <a:r>
              <a:rPr sz="2200" dirty="0">
                <a:latin typeface="Calibri"/>
                <a:cs typeface="Calibri"/>
              </a:rPr>
              <a:t>they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seek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recover,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rebuild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grow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following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Covid-</a:t>
            </a:r>
            <a:r>
              <a:rPr sz="2200" dirty="0">
                <a:latin typeface="Calibri"/>
                <a:cs typeface="Calibri"/>
              </a:rPr>
              <a:t>19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pandemic.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Calibri"/>
              <a:cs typeface="Calibri"/>
            </a:endParaRPr>
          </a:p>
          <a:p>
            <a:pPr marL="12700" marR="102235" algn="just">
              <a:lnSpc>
                <a:spcPct val="100299"/>
              </a:lnSpc>
            </a:pPr>
            <a:r>
              <a:rPr sz="2200" spc="-10" dirty="0">
                <a:latin typeface="Calibri"/>
                <a:cs typeface="Calibri"/>
              </a:rPr>
              <a:t>We’ll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also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help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communities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celebrate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national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events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that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important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them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-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including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75th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anniversary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Windrush,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Eurovision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Song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Contest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Coronation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His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Majesty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King.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544" y="4654296"/>
            <a:ext cx="7386828" cy="234696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4192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95"/>
              </a:spcBef>
            </a:pPr>
            <a:r>
              <a:rPr sz="4000" spc="-20" dirty="0">
                <a:solidFill>
                  <a:srgbClr val="E6007D"/>
                </a:solidFill>
              </a:rPr>
              <a:t>Aims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14908" y="2211450"/>
            <a:ext cx="9019540" cy="3378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45" dirty="0">
                <a:latin typeface="Calibri"/>
                <a:cs typeface="Calibri"/>
              </a:rPr>
              <a:t>You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apply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funding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deliver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new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existing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activity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support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your </a:t>
            </a:r>
            <a:r>
              <a:rPr sz="2200" spc="-10" dirty="0">
                <a:latin typeface="Calibri"/>
                <a:cs typeface="Calibri"/>
              </a:rPr>
              <a:t>organisation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change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adapt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new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future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challenges.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order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support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communities,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fund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projects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organisations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which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aim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to: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419734" indent="-407670">
              <a:lnSpc>
                <a:spcPct val="100000"/>
              </a:lnSpc>
              <a:buFont typeface="Arial"/>
              <a:buChar char="•"/>
              <a:tabLst>
                <a:tab pos="419734" algn="l"/>
                <a:tab pos="420370" algn="l"/>
              </a:tabLst>
            </a:pPr>
            <a:r>
              <a:rPr sz="2200" dirty="0">
                <a:latin typeface="Calibri"/>
                <a:cs typeface="Calibri"/>
              </a:rPr>
              <a:t>build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strong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relationships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across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communities</a:t>
            </a:r>
            <a:endParaRPr sz="2200">
              <a:latin typeface="Calibri"/>
              <a:cs typeface="Calibri"/>
            </a:endParaRPr>
          </a:p>
          <a:p>
            <a:pPr marL="419734" indent="-407670">
              <a:lnSpc>
                <a:spcPct val="100000"/>
              </a:lnSpc>
              <a:buFont typeface="Arial"/>
              <a:buChar char="•"/>
              <a:tabLst>
                <a:tab pos="419734" algn="l"/>
                <a:tab pos="420370" algn="l"/>
              </a:tabLst>
            </a:pPr>
            <a:r>
              <a:rPr sz="2200" spc="-10" dirty="0">
                <a:latin typeface="Calibri"/>
                <a:cs typeface="Calibri"/>
              </a:rPr>
              <a:t>improve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places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spaces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that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matter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communities</a:t>
            </a:r>
            <a:endParaRPr sz="2200">
              <a:latin typeface="Calibri"/>
              <a:cs typeface="Calibri"/>
            </a:endParaRPr>
          </a:p>
          <a:p>
            <a:pPr marL="355600" marR="1248410" indent="-343535">
              <a:lnSpc>
                <a:spcPct val="100000"/>
              </a:lnSpc>
              <a:buFont typeface="Arial"/>
              <a:buChar char="•"/>
              <a:tabLst>
                <a:tab pos="419734" algn="l"/>
                <a:tab pos="420370" algn="l"/>
              </a:tabLst>
            </a:pPr>
            <a:r>
              <a:rPr dirty="0"/>
              <a:t>	</a:t>
            </a:r>
            <a:r>
              <a:rPr sz="2200" dirty="0">
                <a:latin typeface="Calibri"/>
                <a:cs typeface="Calibri"/>
              </a:rPr>
              <a:t>help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more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people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reach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their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potential,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by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supporting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them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at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earliest</a:t>
            </a:r>
            <a:r>
              <a:rPr sz="2200" spc="3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possible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stage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dirty="0">
                <a:latin typeface="Calibri"/>
                <a:cs typeface="Calibri"/>
              </a:rPr>
              <a:t>support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people,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communities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organisations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that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facing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increased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demands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challenges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direct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result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cost-</a:t>
            </a:r>
            <a:r>
              <a:rPr sz="2200" spc="-20" dirty="0">
                <a:latin typeface="Calibri"/>
                <a:cs typeface="Calibri"/>
              </a:rPr>
              <a:t>of-</a:t>
            </a:r>
            <a:r>
              <a:rPr sz="2200" dirty="0">
                <a:latin typeface="Calibri"/>
                <a:cs typeface="Calibri"/>
              </a:rPr>
              <a:t>living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crisis.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4192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E6007D"/>
                </a:solidFill>
              </a:rPr>
              <a:t>Community</a:t>
            </a:r>
            <a:r>
              <a:rPr sz="4000" spc="-220" dirty="0">
                <a:solidFill>
                  <a:srgbClr val="E6007D"/>
                </a:solidFill>
              </a:rPr>
              <a:t> </a:t>
            </a:r>
            <a:r>
              <a:rPr sz="4000" spc="-10" dirty="0">
                <a:solidFill>
                  <a:srgbClr val="E6007D"/>
                </a:solidFill>
              </a:rPr>
              <a:t>Involvement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14908" y="1811477"/>
            <a:ext cx="9078595" cy="4083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latin typeface="Calibri"/>
                <a:cs typeface="Calibri"/>
              </a:rPr>
              <a:t>Your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project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must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involve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your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community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from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start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People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understand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what’s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needed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their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communities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better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than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anyone,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especially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during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these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unprecedented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times.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want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support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projects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that: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238125" indent="-226060">
              <a:lnSpc>
                <a:spcPct val="100000"/>
              </a:lnSpc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sz="2200" spc="-10" dirty="0">
                <a:latin typeface="Calibri"/>
                <a:cs typeface="Calibri"/>
              </a:rPr>
              <a:t>involve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people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communities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from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start</a:t>
            </a:r>
            <a:endParaRPr sz="2200">
              <a:latin typeface="Calibri"/>
              <a:cs typeface="Calibri"/>
            </a:endParaRPr>
          </a:p>
          <a:p>
            <a:pPr marL="238125" indent="-226060">
              <a:lnSpc>
                <a:spcPct val="100000"/>
              </a:lnSpc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sz="2200" dirty="0">
                <a:latin typeface="Calibri"/>
                <a:cs typeface="Calibri"/>
              </a:rPr>
              <a:t>build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people’s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strengths</a:t>
            </a:r>
            <a:endParaRPr sz="2200">
              <a:latin typeface="Calibri"/>
              <a:cs typeface="Calibri"/>
            </a:endParaRPr>
          </a:p>
          <a:p>
            <a:pPr marL="238125" indent="-226060">
              <a:lnSpc>
                <a:spcPct val="100000"/>
              </a:lnSpc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sz="2200" dirty="0">
                <a:latin typeface="Calibri"/>
                <a:cs typeface="Calibri"/>
              </a:rPr>
              <a:t>are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connected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their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community.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12700" marR="762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Think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about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what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do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find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out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what's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important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people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your </a:t>
            </a:r>
            <a:r>
              <a:rPr sz="2200" spc="-25" dirty="0">
                <a:latin typeface="Calibri"/>
                <a:cs typeface="Calibri"/>
              </a:rPr>
              <a:t>community.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example,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surveys,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meetings,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telephone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calls,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conversations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with </a:t>
            </a:r>
            <a:r>
              <a:rPr sz="2200" dirty="0">
                <a:latin typeface="Calibri"/>
                <a:cs typeface="Calibri"/>
              </a:rPr>
              <a:t>helper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agencies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engaging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stakeholders.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980" y="243027"/>
            <a:ext cx="41490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E6007D"/>
                </a:solidFill>
              </a:rPr>
              <a:t>Project</a:t>
            </a:r>
            <a:r>
              <a:rPr sz="4000" spc="-170" dirty="0">
                <a:solidFill>
                  <a:srgbClr val="E6007D"/>
                </a:solidFill>
              </a:rPr>
              <a:t> </a:t>
            </a:r>
            <a:r>
              <a:rPr sz="4000" spc="-10" dirty="0">
                <a:solidFill>
                  <a:srgbClr val="E6007D"/>
                </a:solidFill>
              </a:rPr>
              <a:t>Example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728878" y="1238504"/>
            <a:ext cx="8542020" cy="468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Calibri"/>
                <a:cs typeface="Calibri"/>
              </a:rPr>
              <a:t>Project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Summary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One: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00">
              <a:latin typeface="Calibri"/>
              <a:cs typeface="Calibri"/>
            </a:endParaRPr>
          </a:p>
          <a:p>
            <a:pPr marL="355600" marR="5080" indent="-26034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Bringing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young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people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together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their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grandparents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others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in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Windrush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generation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learn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about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difficulties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they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faced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and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ways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they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found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find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happiness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their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lives.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project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aims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use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medium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collaboratively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produced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book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bring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together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all </a:t>
            </a:r>
            <a:r>
              <a:rPr sz="2200" dirty="0">
                <a:latin typeface="Calibri"/>
                <a:cs typeface="Calibri"/>
              </a:rPr>
              <a:t>these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stories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build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up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collective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narrative.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150">
              <a:latin typeface="Calibri"/>
              <a:cs typeface="Calibri"/>
            </a:endParaRPr>
          </a:p>
          <a:p>
            <a:pPr marL="355600" marR="97790" indent="-26034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For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participants,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hopes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bring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about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better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connection </a:t>
            </a:r>
            <a:r>
              <a:rPr sz="2200" dirty="0">
                <a:latin typeface="Calibri"/>
                <a:cs typeface="Calibri"/>
              </a:rPr>
              <a:t>between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generations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result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deeper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understanding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the </a:t>
            </a:r>
            <a:r>
              <a:rPr sz="2200" dirty="0">
                <a:latin typeface="Calibri"/>
                <a:cs typeface="Calibri"/>
              </a:rPr>
              <a:t>history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period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what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means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them.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will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also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hope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give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young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people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purposeful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direction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overcome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obstacles,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believe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themselves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instil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positive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attitude.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980" y="243027"/>
            <a:ext cx="41490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E6007D"/>
                </a:solidFill>
              </a:rPr>
              <a:t>Project</a:t>
            </a:r>
            <a:r>
              <a:rPr sz="4000" spc="-170" dirty="0">
                <a:solidFill>
                  <a:srgbClr val="E6007D"/>
                </a:solidFill>
              </a:rPr>
              <a:t> </a:t>
            </a:r>
            <a:r>
              <a:rPr sz="4000" spc="-10" dirty="0">
                <a:solidFill>
                  <a:srgbClr val="E6007D"/>
                </a:solidFill>
              </a:rPr>
              <a:t>Example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728878" y="1240028"/>
            <a:ext cx="8553450" cy="5358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Calibri"/>
                <a:cs typeface="Calibri"/>
              </a:rPr>
              <a:t>Project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Summary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Two: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100">
              <a:latin typeface="Calibri"/>
              <a:cs typeface="Calibri"/>
            </a:endParaRPr>
          </a:p>
          <a:p>
            <a:pPr marL="355600" marR="5080" indent="-26034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funding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will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used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run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joint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Platinum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Jubilee/Windrush </a:t>
            </a:r>
            <a:r>
              <a:rPr sz="2200" dirty="0">
                <a:latin typeface="Calibri"/>
                <a:cs typeface="Calibri"/>
              </a:rPr>
              <a:t>celebration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event.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Several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activities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will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available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over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three-</a:t>
            </a:r>
            <a:r>
              <a:rPr sz="2200" spc="-25" dirty="0">
                <a:latin typeface="Calibri"/>
                <a:cs typeface="Calibri"/>
              </a:rPr>
              <a:t>day </a:t>
            </a:r>
            <a:r>
              <a:rPr sz="2200" dirty="0">
                <a:latin typeface="Calibri"/>
                <a:cs typeface="Calibri"/>
              </a:rPr>
              <a:t>period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including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cake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decorating,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face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painting,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indoor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games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sport, </a:t>
            </a:r>
            <a:r>
              <a:rPr sz="2200" dirty="0">
                <a:latin typeface="Calibri"/>
                <a:cs typeface="Calibri"/>
              </a:rPr>
              <a:t>board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games,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live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music,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presentations,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dressing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up,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food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cookery </a:t>
            </a:r>
            <a:r>
              <a:rPr sz="2200" dirty="0">
                <a:latin typeface="Calibri"/>
                <a:cs typeface="Calibri"/>
              </a:rPr>
              <a:t>classes,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specialist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food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buffets,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gospel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choirs,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guest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speakers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flag </a:t>
            </a:r>
            <a:r>
              <a:rPr sz="2200" spc="-10" dirty="0">
                <a:latin typeface="Calibri"/>
                <a:cs typeface="Calibri"/>
              </a:rPr>
              <a:t>raising.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100">
              <a:latin typeface="Calibri"/>
              <a:cs typeface="Calibri"/>
            </a:endParaRPr>
          </a:p>
          <a:p>
            <a:pPr marL="355600" marR="139700" indent="-26034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Additionally,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Welfare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Advocates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will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site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support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individuals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families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applications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Windrush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compensation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scheme.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project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aims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raise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awareness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support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Windrush </a:t>
            </a:r>
            <a:r>
              <a:rPr sz="2200" dirty="0">
                <a:latin typeface="Calibri"/>
                <a:cs typeface="Calibri"/>
              </a:rPr>
              <a:t>generation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build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community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cohesion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cross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generational </a:t>
            </a:r>
            <a:r>
              <a:rPr sz="2200" dirty="0">
                <a:latin typeface="Calibri"/>
                <a:cs typeface="Calibri"/>
              </a:rPr>
              <a:t>event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well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impart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learning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through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exhibition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photographs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videos.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980" y="243027"/>
            <a:ext cx="41490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E6007D"/>
                </a:solidFill>
              </a:rPr>
              <a:t>Project</a:t>
            </a:r>
            <a:r>
              <a:rPr sz="4000" spc="-170" dirty="0">
                <a:solidFill>
                  <a:srgbClr val="E6007D"/>
                </a:solidFill>
              </a:rPr>
              <a:t> </a:t>
            </a:r>
            <a:r>
              <a:rPr sz="4000" spc="-10" dirty="0">
                <a:solidFill>
                  <a:srgbClr val="E6007D"/>
                </a:solidFill>
              </a:rPr>
              <a:t>Example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728878" y="1240028"/>
            <a:ext cx="8389620" cy="36817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Calibri"/>
                <a:cs typeface="Calibri"/>
              </a:rPr>
              <a:t>Project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Summary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Three: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100">
              <a:latin typeface="Calibri"/>
              <a:cs typeface="Calibri"/>
            </a:endParaRPr>
          </a:p>
          <a:p>
            <a:pPr marL="355600" marR="5080" indent="-26034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funding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will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used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deliver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weekly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activity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sessions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older </a:t>
            </a:r>
            <a:r>
              <a:rPr sz="2200" dirty="0">
                <a:latin typeface="Calibri"/>
                <a:cs typeface="Calibri"/>
              </a:rPr>
              <a:t>Windrush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Generation.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project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aims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reduce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loneliness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and </a:t>
            </a:r>
            <a:r>
              <a:rPr sz="2200" dirty="0">
                <a:latin typeface="Calibri"/>
                <a:cs typeface="Calibri"/>
              </a:rPr>
              <a:t>isolation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well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improve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mental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wellbeing.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These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activities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will </a:t>
            </a:r>
            <a:r>
              <a:rPr sz="2200" dirty="0">
                <a:latin typeface="Calibri"/>
                <a:cs typeface="Calibri"/>
              </a:rPr>
              <a:t>include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guest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speakers,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Bingo,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youth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entertainment,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arts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crafts, </a:t>
            </a:r>
            <a:r>
              <a:rPr sz="2200" dirty="0">
                <a:latin typeface="Calibri"/>
                <a:cs typeface="Calibri"/>
              </a:rPr>
              <a:t>cultural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traditions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games.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100">
              <a:latin typeface="Calibri"/>
              <a:cs typeface="Calibri"/>
            </a:endParaRPr>
          </a:p>
          <a:p>
            <a:pPr marL="355600" marR="99060" indent="-26034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It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will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also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include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four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quarterly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outings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year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including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visit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National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Windrush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Monument.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E6007D"/>
                </a:solidFill>
              </a:rPr>
              <a:t>More</a:t>
            </a:r>
            <a:r>
              <a:rPr sz="4000" spc="-135" dirty="0">
                <a:solidFill>
                  <a:srgbClr val="E6007D"/>
                </a:solidFill>
              </a:rPr>
              <a:t> </a:t>
            </a:r>
            <a:r>
              <a:rPr sz="4000" spc="-10" dirty="0">
                <a:solidFill>
                  <a:srgbClr val="E6007D"/>
                </a:solidFill>
              </a:rPr>
              <a:t>support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728878" y="1649983"/>
            <a:ext cx="8465820" cy="432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dirty="0">
                <a:latin typeface="Calibri"/>
                <a:cs typeface="Calibri"/>
              </a:rPr>
              <a:t>Our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online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application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31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dirty="0">
                <a:latin typeface="Calibri"/>
                <a:cs typeface="Calibri"/>
              </a:rPr>
              <a:t>Our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funding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officers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31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latin typeface="Calibri"/>
                <a:cs typeface="Calibri"/>
              </a:rPr>
              <a:t>Contacting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you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31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latin typeface="Calibri"/>
                <a:cs typeface="Calibri"/>
              </a:rPr>
              <a:t>Accessibility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31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dirty="0">
                <a:latin typeface="Calibri"/>
                <a:cs typeface="Calibri"/>
              </a:rPr>
              <a:t>And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remember,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if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unsuccessful,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there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limit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number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times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may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apply.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Awards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all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England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rolling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programme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date.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980" y="2266264"/>
            <a:ext cx="6927215" cy="3232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dirty="0">
                <a:latin typeface="Calibri"/>
                <a:cs typeface="Calibri"/>
              </a:rPr>
              <a:t>Smaller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grassroots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community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organisations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950">
              <a:latin typeface="Calibri"/>
              <a:cs typeface="Calibri"/>
            </a:endParaRPr>
          </a:p>
          <a:p>
            <a:pPr marL="299085" marR="452755" indent="-287020">
              <a:lnSpc>
                <a:spcPts val="238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dirty="0">
                <a:latin typeface="Calibri"/>
                <a:cs typeface="Calibri"/>
              </a:rPr>
              <a:t>We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prioritise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groups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smaller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incomes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National </a:t>
            </a:r>
            <a:r>
              <a:rPr sz="2200" dirty="0">
                <a:latin typeface="Calibri"/>
                <a:cs typeface="Calibri"/>
              </a:rPr>
              <a:t>Lottery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Awards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All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900">
              <a:latin typeface="Calibri"/>
              <a:cs typeface="Calibri"/>
            </a:endParaRPr>
          </a:p>
          <a:p>
            <a:pPr marL="299085" marR="5080" indent="-287020">
              <a:lnSpc>
                <a:spcPts val="238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10" dirty="0">
                <a:latin typeface="Calibri"/>
                <a:cs typeface="Calibri"/>
              </a:rPr>
              <a:t>Organisations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that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apply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must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have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least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two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people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on </a:t>
            </a:r>
            <a:r>
              <a:rPr sz="2200" dirty="0">
                <a:latin typeface="Calibri"/>
                <a:cs typeface="Calibri"/>
              </a:rPr>
              <a:t>their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board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committee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who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connected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6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dirty="0">
                <a:latin typeface="Calibri"/>
                <a:cs typeface="Calibri"/>
              </a:rPr>
              <a:t>Bank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account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legal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name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organisation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0931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E6007D"/>
                </a:solidFill>
              </a:rPr>
              <a:t>Who</a:t>
            </a:r>
            <a:r>
              <a:rPr sz="4000" spc="-90" dirty="0">
                <a:solidFill>
                  <a:srgbClr val="E6007D"/>
                </a:solidFill>
              </a:rPr>
              <a:t> </a:t>
            </a:r>
            <a:r>
              <a:rPr sz="4000" dirty="0">
                <a:solidFill>
                  <a:srgbClr val="E6007D"/>
                </a:solidFill>
              </a:rPr>
              <a:t>can</a:t>
            </a:r>
            <a:r>
              <a:rPr sz="4000" spc="-80" dirty="0">
                <a:solidFill>
                  <a:srgbClr val="E6007D"/>
                </a:solidFill>
              </a:rPr>
              <a:t> </a:t>
            </a:r>
            <a:r>
              <a:rPr sz="4000" spc="-10" dirty="0">
                <a:solidFill>
                  <a:srgbClr val="E6007D"/>
                </a:solidFill>
              </a:rPr>
              <a:t>apply?</a:t>
            </a:r>
            <a:endParaRPr sz="4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E6007D"/>
                </a:solidFill>
              </a:rPr>
              <a:t>What</a:t>
            </a:r>
            <a:r>
              <a:rPr sz="4000" spc="-90" dirty="0">
                <a:solidFill>
                  <a:srgbClr val="E6007D"/>
                </a:solidFill>
              </a:rPr>
              <a:t> </a:t>
            </a:r>
            <a:r>
              <a:rPr sz="4000" dirty="0">
                <a:solidFill>
                  <a:srgbClr val="E6007D"/>
                </a:solidFill>
              </a:rPr>
              <a:t>can</a:t>
            </a:r>
            <a:r>
              <a:rPr sz="4000" spc="-70" dirty="0">
                <a:solidFill>
                  <a:srgbClr val="E6007D"/>
                </a:solidFill>
              </a:rPr>
              <a:t> </a:t>
            </a:r>
            <a:r>
              <a:rPr sz="4000" dirty="0">
                <a:solidFill>
                  <a:srgbClr val="E6007D"/>
                </a:solidFill>
              </a:rPr>
              <a:t>we</a:t>
            </a:r>
            <a:r>
              <a:rPr sz="4000" spc="-85" dirty="0">
                <a:solidFill>
                  <a:srgbClr val="E6007D"/>
                </a:solidFill>
              </a:rPr>
              <a:t> </a:t>
            </a:r>
            <a:r>
              <a:rPr sz="4000" spc="-20" dirty="0">
                <a:solidFill>
                  <a:srgbClr val="E6007D"/>
                </a:solidFill>
              </a:rPr>
              <a:t>fund?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474980" y="1397279"/>
            <a:ext cx="8815070" cy="505587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Trebuchet MS"/>
                <a:cs typeface="Trebuchet MS"/>
              </a:rPr>
              <a:t>organisation's</a:t>
            </a:r>
            <a:r>
              <a:rPr sz="2200" spc="-7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running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spc="-20" dirty="0">
                <a:latin typeface="Trebuchet MS"/>
                <a:cs typeface="Trebuchet MS"/>
              </a:rPr>
              <a:t>costs</a:t>
            </a:r>
            <a:endParaRPr sz="2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Trebuchet MS"/>
                <a:cs typeface="Trebuchet MS"/>
              </a:rPr>
              <a:t>small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land</a:t>
            </a:r>
            <a:r>
              <a:rPr sz="2200" spc="-4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or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refurbishment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projects</a:t>
            </a:r>
            <a:endParaRPr sz="2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Trebuchet MS"/>
                <a:cs typeface="Trebuchet MS"/>
              </a:rPr>
              <a:t>equipment</a:t>
            </a:r>
            <a:endParaRPr sz="2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20" dirty="0">
                <a:latin typeface="Trebuchet MS"/>
                <a:cs typeface="Trebuchet MS"/>
              </a:rPr>
              <a:t>one-</a:t>
            </a:r>
            <a:r>
              <a:rPr sz="2200" dirty="0">
                <a:latin typeface="Trebuchet MS"/>
                <a:cs typeface="Trebuchet MS"/>
              </a:rPr>
              <a:t>off</a:t>
            </a:r>
            <a:r>
              <a:rPr sz="2200" spc="-10" dirty="0">
                <a:latin typeface="Trebuchet MS"/>
                <a:cs typeface="Trebuchet MS"/>
              </a:rPr>
              <a:t> events</a:t>
            </a:r>
            <a:endParaRPr sz="2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Trebuchet MS"/>
                <a:cs typeface="Trebuchet MS"/>
              </a:rPr>
              <a:t>staff</a:t>
            </a:r>
            <a:r>
              <a:rPr sz="2200" spc="-65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costs</a:t>
            </a:r>
            <a:endParaRPr sz="2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Trebuchet MS"/>
                <a:cs typeface="Trebuchet MS"/>
              </a:rPr>
              <a:t>training</a:t>
            </a:r>
            <a:r>
              <a:rPr sz="2200" spc="-90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costs</a:t>
            </a:r>
            <a:endParaRPr sz="2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Trebuchet MS"/>
                <a:cs typeface="Trebuchet MS"/>
              </a:rPr>
              <a:t>transport</a:t>
            </a:r>
            <a:endParaRPr sz="2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Trebuchet MS"/>
                <a:cs typeface="Trebuchet MS"/>
              </a:rPr>
              <a:t>utilities</a:t>
            </a:r>
            <a:endParaRPr sz="2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Trebuchet MS"/>
                <a:cs typeface="Trebuchet MS"/>
              </a:rPr>
              <a:t>volunteer</a:t>
            </a:r>
            <a:r>
              <a:rPr sz="2200" spc="-105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expenses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00">
              <a:latin typeface="Trebuchet MS"/>
              <a:cs typeface="Trebuchet MS"/>
            </a:endParaRPr>
          </a:p>
          <a:p>
            <a:pPr marL="12700" marR="5080">
              <a:lnSpc>
                <a:spcPct val="125000"/>
              </a:lnSpc>
            </a:pPr>
            <a:r>
              <a:rPr sz="2200" dirty="0">
                <a:latin typeface="Trebuchet MS"/>
                <a:cs typeface="Trebuchet MS"/>
              </a:rPr>
              <a:t>Any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organisational</a:t>
            </a:r>
            <a:r>
              <a:rPr sz="2200" spc="-6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costs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needed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to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support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a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group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and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its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community </a:t>
            </a:r>
            <a:r>
              <a:rPr sz="2200" dirty="0">
                <a:latin typeface="Trebuchet MS"/>
                <a:cs typeface="Trebuchet MS"/>
              </a:rPr>
              <a:t>through</a:t>
            </a:r>
            <a:r>
              <a:rPr sz="2200" spc="-8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the</a:t>
            </a:r>
            <a:r>
              <a:rPr sz="2200" spc="-7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current</a:t>
            </a:r>
            <a:r>
              <a:rPr sz="2200" spc="-85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crisis.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7824" y="204215"/>
            <a:ext cx="6656832" cy="68442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990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E6007D"/>
                </a:solidFill>
              </a:rPr>
              <a:t>What</a:t>
            </a:r>
            <a:r>
              <a:rPr sz="4000" spc="-105" dirty="0">
                <a:solidFill>
                  <a:srgbClr val="E6007D"/>
                </a:solidFill>
              </a:rPr>
              <a:t> </a:t>
            </a:r>
            <a:r>
              <a:rPr sz="4000" dirty="0">
                <a:solidFill>
                  <a:srgbClr val="E6007D"/>
                </a:solidFill>
              </a:rPr>
              <a:t>will</a:t>
            </a:r>
            <a:r>
              <a:rPr sz="4000" spc="-110" dirty="0">
                <a:solidFill>
                  <a:srgbClr val="E6007D"/>
                </a:solidFill>
              </a:rPr>
              <a:t> </a:t>
            </a:r>
            <a:r>
              <a:rPr sz="4000" dirty="0">
                <a:solidFill>
                  <a:srgbClr val="E6007D"/>
                </a:solidFill>
              </a:rPr>
              <a:t>this</a:t>
            </a:r>
            <a:r>
              <a:rPr sz="4000" spc="-110" dirty="0">
                <a:solidFill>
                  <a:srgbClr val="E6007D"/>
                </a:solidFill>
              </a:rPr>
              <a:t> </a:t>
            </a:r>
            <a:r>
              <a:rPr sz="4000" dirty="0">
                <a:solidFill>
                  <a:srgbClr val="E6007D"/>
                </a:solidFill>
              </a:rPr>
              <a:t>session</a:t>
            </a:r>
            <a:r>
              <a:rPr sz="4000" spc="-110" dirty="0">
                <a:solidFill>
                  <a:srgbClr val="E6007D"/>
                </a:solidFill>
              </a:rPr>
              <a:t> </a:t>
            </a:r>
            <a:r>
              <a:rPr sz="4000" spc="-10" dirty="0">
                <a:solidFill>
                  <a:srgbClr val="E6007D"/>
                </a:solidFill>
              </a:rPr>
              <a:t>cover.....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60933" y="2180031"/>
            <a:ext cx="6798309" cy="4378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latin typeface="Trebuchet MS"/>
                <a:cs typeface="Trebuchet MS"/>
              </a:rPr>
              <a:t>Our</a:t>
            </a:r>
            <a:r>
              <a:rPr sz="2800" spc="-9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funding</a:t>
            </a:r>
            <a:r>
              <a:rPr sz="2800" spc="-9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offer</a:t>
            </a:r>
            <a:r>
              <a:rPr sz="2800" spc="-9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for</a:t>
            </a:r>
            <a:r>
              <a:rPr sz="2800" spc="-10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Windrush</a:t>
            </a:r>
            <a:r>
              <a:rPr sz="2800" spc="-10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projects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75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latin typeface="Trebuchet MS"/>
                <a:cs typeface="Trebuchet MS"/>
              </a:rPr>
              <a:t>Eligibility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75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latin typeface="Trebuchet MS"/>
                <a:cs typeface="Trebuchet MS"/>
              </a:rPr>
              <a:t>Application</a:t>
            </a:r>
            <a:r>
              <a:rPr sz="2800" spc="-14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process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75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latin typeface="Trebuchet MS"/>
                <a:cs typeface="Trebuchet MS"/>
              </a:rPr>
              <a:t>Grant</a:t>
            </a:r>
            <a:r>
              <a:rPr sz="2800" spc="-14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Application</a:t>
            </a:r>
            <a:r>
              <a:rPr sz="2800" spc="-8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Clinics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75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latin typeface="Trebuchet MS"/>
                <a:cs typeface="Trebuchet MS"/>
              </a:rPr>
              <a:t>Short</a:t>
            </a:r>
            <a:r>
              <a:rPr sz="2800" spc="-80" dirty="0">
                <a:latin typeface="Trebuchet MS"/>
                <a:cs typeface="Trebuchet MS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Q&amp;A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608" y="292608"/>
            <a:ext cx="9575800" cy="6184900"/>
          </a:xfrm>
          <a:custGeom>
            <a:avLst/>
            <a:gdLst/>
            <a:ahLst/>
            <a:cxnLst/>
            <a:rect l="l" t="t" r="r" b="b"/>
            <a:pathLst>
              <a:path w="9575800" h="6184900">
                <a:moveTo>
                  <a:pt x="9575292" y="0"/>
                </a:moveTo>
                <a:lnTo>
                  <a:pt x="0" y="0"/>
                </a:lnTo>
                <a:lnTo>
                  <a:pt x="0" y="6184392"/>
                </a:lnTo>
                <a:lnTo>
                  <a:pt x="9575292" y="6184392"/>
                </a:lnTo>
                <a:lnTo>
                  <a:pt x="9575292" y="0"/>
                </a:lnTo>
                <a:close/>
              </a:path>
            </a:pathLst>
          </a:custGeom>
          <a:solidFill>
            <a:srgbClr val="E6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1894" y="6720840"/>
            <a:ext cx="1809119" cy="59131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3492" rIns="0" bIns="0" rtlCol="0">
            <a:spAutoFit/>
          </a:bodyPr>
          <a:lstStyle/>
          <a:p>
            <a:pPr marL="476250" marR="5080">
              <a:lnSpc>
                <a:spcPct val="70100"/>
              </a:lnSpc>
              <a:spcBef>
                <a:spcPts val="994"/>
              </a:spcBef>
            </a:pPr>
            <a:r>
              <a:rPr sz="2500" dirty="0"/>
              <a:t>Is</a:t>
            </a:r>
            <a:r>
              <a:rPr sz="2500" spc="-65" dirty="0"/>
              <a:t> </a:t>
            </a:r>
            <a:r>
              <a:rPr sz="2500" dirty="0"/>
              <a:t>Awards</a:t>
            </a:r>
            <a:r>
              <a:rPr sz="2500" spc="-25" dirty="0"/>
              <a:t> </a:t>
            </a:r>
            <a:r>
              <a:rPr sz="2500" dirty="0"/>
              <a:t>for</a:t>
            </a:r>
            <a:r>
              <a:rPr sz="2500" spc="-60" dirty="0"/>
              <a:t> </a:t>
            </a:r>
            <a:r>
              <a:rPr sz="2500" dirty="0"/>
              <a:t>All</a:t>
            </a:r>
            <a:r>
              <a:rPr sz="2500" spc="-55" dirty="0"/>
              <a:t> </a:t>
            </a:r>
            <a:r>
              <a:rPr sz="2500" dirty="0"/>
              <a:t>right</a:t>
            </a:r>
            <a:r>
              <a:rPr sz="2500" spc="-55" dirty="0"/>
              <a:t> </a:t>
            </a:r>
            <a:r>
              <a:rPr sz="2500" dirty="0"/>
              <a:t>for</a:t>
            </a:r>
            <a:r>
              <a:rPr sz="2500" spc="-45" dirty="0"/>
              <a:t> </a:t>
            </a:r>
            <a:r>
              <a:rPr sz="2500" dirty="0"/>
              <a:t>your</a:t>
            </a:r>
            <a:r>
              <a:rPr sz="2500" spc="-45" dirty="0"/>
              <a:t> </a:t>
            </a:r>
            <a:r>
              <a:rPr sz="2500" spc="-10" dirty="0"/>
              <a:t>community</a:t>
            </a:r>
            <a:r>
              <a:rPr sz="2500" spc="-45" dirty="0"/>
              <a:t> </a:t>
            </a:r>
            <a:r>
              <a:rPr sz="2500" spc="-25" dirty="0"/>
              <a:t>and </a:t>
            </a:r>
            <a:r>
              <a:rPr sz="2500" spc="-10" dirty="0"/>
              <a:t>organisation?</a:t>
            </a:r>
            <a:endParaRPr sz="25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834948" y="1627377"/>
            <a:ext cx="6927850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Eligibility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you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 eligible?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"/>
              <a:buChar char="•"/>
            </a:pPr>
            <a:endParaRPr sz="205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Fit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funding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priorities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community-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led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approach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"/>
              <a:buChar char="•"/>
            </a:pPr>
            <a:endParaRPr sz="205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Consultation</a:t>
            </a:r>
            <a:r>
              <a:rPr sz="20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does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this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matter</a:t>
            </a:r>
            <a:r>
              <a:rPr sz="20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most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your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"/>
              <a:buChar char="•"/>
            </a:pPr>
            <a:endParaRPr sz="205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Correct</a:t>
            </a:r>
            <a:r>
              <a:rPr sz="20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signatories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"/>
              <a:buChar char="•"/>
            </a:pPr>
            <a:endParaRPr sz="205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Correct</a:t>
            </a: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bank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statement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"/>
              <a:buChar char="•"/>
            </a:pPr>
            <a:endParaRPr sz="205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Financial</a:t>
            </a:r>
            <a:r>
              <a:rPr sz="20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controls</a:t>
            </a:r>
            <a:r>
              <a:rPr sz="20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governance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Clear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advice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all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these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areas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can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found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our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website.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980" y="243027"/>
            <a:ext cx="14960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E6007D"/>
                </a:solidFill>
              </a:rPr>
              <a:t>Apply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07898" y="1304696"/>
            <a:ext cx="9047480" cy="5424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42010">
              <a:lnSpc>
                <a:spcPct val="114999"/>
              </a:lnSpc>
              <a:spcBef>
                <a:spcPts val="100"/>
              </a:spcBef>
            </a:pPr>
            <a:r>
              <a:rPr sz="2200" dirty="0">
                <a:latin typeface="Trebuchet MS"/>
                <a:cs typeface="Trebuchet MS"/>
              </a:rPr>
              <a:t>Apply</a:t>
            </a:r>
            <a:r>
              <a:rPr sz="2200" spc="-4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online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-</a:t>
            </a:r>
            <a:r>
              <a:rPr sz="2200" spc="-4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go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to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our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website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–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read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the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guidance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on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eligibility </a:t>
            </a:r>
            <a:r>
              <a:rPr sz="2200" dirty="0">
                <a:latin typeface="Trebuchet MS"/>
                <a:cs typeface="Trebuchet MS"/>
              </a:rPr>
              <a:t>and</a:t>
            </a:r>
            <a:r>
              <a:rPr sz="2200" spc="-6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apply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using</a:t>
            </a:r>
            <a:r>
              <a:rPr sz="2200" spc="-6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the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online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webform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00">
              <a:latin typeface="Trebuchet MS"/>
              <a:cs typeface="Trebuchet MS"/>
            </a:endParaRPr>
          </a:p>
          <a:p>
            <a:pPr marL="12700" marR="1207135">
              <a:lnSpc>
                <a:spcPct val="114999"/>
              </a:lnSpc>
              <a:spcBef>
                <a:spcPts val="5"/>
              </a:spcBef>
            </a:pPr>
            <a:r>
              <a:rPr sz="2200" b="1" dirty="0">
                <a:latin typeface="Trebuchet MS"/>
                <a:cs typeface="Trebuchet MS"/>
              </a:rPr>
              <a:t>Accessibility</a:t>
            </a:r>
            <a:r>
              <a:rPr sz="2200" b="1" spc="-4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-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If</a:t>
            </a:r>
            <a:r>
              <a:rPr sz="2200" spc="-6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you</a:t>
            </a:r>
            <a:r>
              <a:rPr sz="2200" spc="-6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cannot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apply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online,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you</a:t>
            </a:r>
            <a:r>
              <a:rPr sz="2200" spc="-6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can</a:t>
            </a:r>
            <a:r>
              <a:rPr sz="2200" spc="-8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contact</a:t>
            </a:r>
            <a:r>
              <a:rPr sz="2200" spc="-70" dirty="0">
                <a:latin typeface="Trebuchet MS"/>
                <a:cs typeface="Trebuchet MS"/>
              </a:rPr>
              <a:t> </a:t>
            </a:r>
            <a:r>
              <a:rPr sz="2200" spc="-25" dirty="0">
                <a:latin typeface="Trebuchet MS"/>
                <a:cs typeface="Trebuchet MS"/>
              </a:rPr>
              <a:t>the </a:t>
            </a:r>
            <a:r>
              <a:rPr sz="2200" dirty="0">
                <a:latin typeface="Trebuchet MS"/>
                <a:cs typeface="Trebuchet MS"/>
              </a:rPr>
              <a:t>Advice</a:t>
            </a:r>
            <a:r>
              <a:rPr sz="2200" spc="-7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Team</a:t>
            </a:r>
            <a:r>
              <a:rPr sz="2200" spc="-6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for</a:t>
            </a:r>
            <a:r>
              <a:rPr sz="2200" spc="-7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alternative</a:t>
            </a:r>
            <a:r>
              <a:rPr sz="2200" spc="-7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ways</a:t>
            </a:r>
            <a:r>
              <a:rPr sz="2200" spc="-6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to</a:t>
            </a:r>
            <a:r>
              <a:rPr sz="2200" spc="-70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apply.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Trebuchet MS"/>
                <a:cs typeface="Trebuchet MS"/>
              </a:rPr>
              <a:t>You</a:t>
            </a:r>
            <a:r>
              <a:rPr sz="2200" spc="-8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will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receive</a:t>
            </a:r>
            <a:r>
              <a:rPr sz="2200" spc="-7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an</a:t>
            </a:r>
            <a:r>
              <a:rPr sz="2200" spc="-7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automated</a:t>
            </a:r>
            <a:r>
              <a:rPr sz="2200" spc="-7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email</a:t>
            </a:r>
            <a:r>
              <a:rPr sz="2200" spc="-7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detailing</a:t>
            </a:r>
            <a:r>
              <a:rPr sz="2200" spc="-8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the</a:t>
            </a:r>
            <a:r>
              <a:rPr sz="2200" spc="-70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information</a:t>
            </a:r>
            <a:r>
              <a:rPr sz="2200" spc="-7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you</a:t>
            </a:r>
            <a:r>
              <a:rPr sz="2200" spc="-70" dirty="0">
                <a:latin typeface="Trebuchet MS"/>
                <a:cs typeface="Trebuchet MS"/>
              </a:rPr>
              <a:t> </a:t>
            </a:r>
            <a:r>
              <a:rPr sz="2200" spc="-20" dirty="0">
                <a:latin typeface="Trebuchet MS"/>
                <a:cs typeface="Trebuchet MS"/>
              </a:rPr>
              <a:t>have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200" dirty="0">
                <a:latin typeface="Trebuchet MS"/>
                <a:cs typeface="Trebuchet MS"/>
              </a:rPr>
              <a:t>supplied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-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senior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contact</a:t>
            </a:r>
            <a:r>
              <a:rPr sz="2200" spc="-6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will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automatically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receive</a:t>
            </a:r>
            <a:r>
              <a:rPr sz="2200" spc="-7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a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copy.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Trebuchet MS"/>
                <a:cs typeface="Trebuchet MS"/>
              </a:rPr>
              <a:t>We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expect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to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get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a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decision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to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you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within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12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weeks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of</a:t>
            </a:r>
            <a:r>
              <a:rPr sz="2200" spc="-6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applying</a:t>
            </a:r>
            <a:r>
              <a:rPr sz="2200" spc="-10" dirty="0">
                <a:latin typeface="Trebuchet MS"/>
                <a:cs typeface="Trebuchet MS"/>
              </a:rPr>
              <a:t> </a:t>
            </a:r>
            <a:r>
              <a:rPr sz="2200" spc="-50" dirty="0">
                <a:latin typeface="Trebuchet MS"/>
                <a:cs typeface="Trebuchet MS"/>
              </a:rPr>
              <a:t>–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200" dirty="0">
                <a:latin typeface="Trebuchet MS"/>
                <a:cs typeface="Trebuchet MS"/>
              </a:rPr>
              <a:t>please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apply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at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least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12</a:t>
            </a:r>
            <a:r>
              <a:rPr sz="2200" spc="-6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weeks</a:t>
            </a:r>
            <a:r>
              <a:rPr sz="2200" spc="-20" dirty="0">
                <a:latin typeface="Trebuchet MS"/>
                <a:cs typeface="Trebuchet MS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BEFORE</a:t>
            </a:r>
            <a:r>
              <a:rPr sz="2200" b="1" spc="-4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you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need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the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money.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>
              <a:latin typeface="Trebuchet MS"/>
              <a:cs typeface="Trebuchet MS"/>
            </a:endParaRPr>
          </a:p>
          <a:p>
            <a:pPr marL="12700" marR="75565">
              <a:lnSpc>
                <a:spcPct val="114999"/>
              </a:lnSpc>
            </a:pPr>
            <a:r>
              <a:rPr sz="2200" b="1" dirty="0">
                <a:latin typeface="Trebuchet MS"/>
                <a:cs typeface="Trebuchet MS"/>
              </a:rPr>
              <a:t>Need</a:t>
            </a:r>
            <a:r>
              <a:rPr sz="2200" b="1" spc="-70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help?</a:t>
            </a:r>
            <a:r>
              <a:rPr sz="2200" b="1" spc="-5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Attend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one</a:t>
            </a:r>
            <a:r>
              <a:rPr sz="2200" spc="-7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of</a:t>
            </a:r>
            <a:r>
              <a:rPr sz="2200" spc="-6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our</a:t>
            </a:r>
            <a:r>
              <a:rPr sz="2200" spc="-7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Grant</a:t>
            </a:r>
            <a:r>
              <a:rPr sz="2200" spc="-7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Application</a:t>
            </a:r>
            <a:r>
              <a:rPr sz="2200" spc="-6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Clinics</a:t>
            </a:r>
            <a:r>
              <a:rPr sz="2200" spc="-6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for</a:t>
            </a:r>
            <a:r>
              <a:rPr sz="2200" spc="-7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further</a:t>
            </a:r>
            <a:r>
              <a:rPr sz="2200" spc="-75" dirty="0">
                <a:latin typeface="Trebuchet MS"/>
                <a:cs typeface="Trebuchet MS"/>
              </a:rPr>
              <a:t> </a:t>
            </a:r>
            <a:r>
              <a:rPr sz="2200" spc="-20" dirty="0">
                <a:latin typeface="Trebuchet MS"/>
                <a:cs typeface="Trebuchet MS"/>
              </a:rPr>
              <a:t>pre- </a:t>
            </a:r>
            <a:r>
              <a:rPr sz="2200" dirty="0">
                <a:latin typeface="Trebuchet MS"/>
                <a:cs typeface="Trebuchet MS"/>
              </a:rPr>
              <a:t>application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support.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Or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call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our</a:t>
            </a:r>
            <a:r>
              <a:rPr sz="2200" spc="-6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Advice</a:t>
            </a:r>
            <a:r>
              <a:rPr sz="2200" spc="-7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line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on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0345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410</a:t>
            </a:r>
            <a:r>
              <a:rPr sz="2200" spc="-6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20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spc="-25" dirty="0">
                <a:latin typeface="Trebuchet MS"/>
                <a:cs typeface="Trebuchet MS"/>
              </a:rPr>
              <a:t>30.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980" y="243027"/>
            <a:ext cx="64128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E6007D"/>
                </a:solidFill>
              </a:rPr>
              <a:t>Grant</a:t>
            </a:r>
            <a:r>
              <a:rPr sz="4000" spc="-155" dirty="0">
                <a:solidFill>
                  <a:srgbClr val="E6007D"/>
                </a:solidFill>
              </a:rPr>
              <a:t> </a:t>
            </a:r>
            <a:r>
              <a:rPr sz="4000" spc="-10" dirty="0">
                <a:solidFill>
                  <a:srgbClr val="E6007D"/>
                </a:solidFill>
              </a:rPr>
              <a:t>Application</a:t>
            </a:r>
            <a:r>
              <a:rPr sz="4000" spc="-160" dirty="0">
                <a:solidFill>
                  <a:srgbClr val="E6007D"/>
                </a:solidFill>
              </a:rPr>
              <a:t> </a:t>
            </a:r>
            <a:r>
              <a:rPr sz="4000" spc="-10" dirty="0">
                <a:solidFill>
                  <a:srgbClr val="E6007D"/>
                </a:solidFill>
              </a:rPr>
              <a:t>Clinics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07898" y="1327251"/>
            <a:ext cx="9127490" cy="536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00430">
              <a:lnSpc>
                <a:spcPct val="125000"/>
              </a:lnSpc>
              <a:spcBef>
                <a:spcPts val="100"/>
              </a:spcBef>
            </a:pPr>
            <a:r>
              <a:rPr sz="2000" dirty="0">
                <a:latin typeface="Trebuchet MS"/>
                <a:cs typeface="Trebuchet MS"/>
              </a:rPr>
              <a:t>To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support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you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with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the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application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process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we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have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three,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free,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online </a:t>
            </a:r>
            <a:r>
              <a:rPr sz="2000" dirty="0">
                <a:latin typeface="Trebuchet MS"/>
                <a:cs typeface="Trebuchet MS"/>
              </a:rPr>
              <a:t>workshops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this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month.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50">
              <a:latin typeface="Trebuchet MS"/>
              <a:cs typeface="Trebuchet MS"/>
            </a:endParaRPr>
          </a:p>
          <a:p>
            <a:pPr marL="12700" marR="221615" algn="just">
              <a:lnSpc>
                <a:spcPct val="125000"/>
              </a:lnSpc>
            </a:pPr>
            <a:r>
              <a:rPr sz="2000" dirty="0">
                <a:latin typeface="Trebuchet MS"/>
                <a:cs typeface="Trebuchet MS"/>
              </a:rPr>
              <a:t>These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online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workshops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are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for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anyone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who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would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like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to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apply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for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funding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to </a:t>
            </a:r>
            <a:r>
              <a:rPr sz="2000" dirty="0">
                <a:latin typeface="Trebuchet MS"/>
                <a:cs typeface="Trebuchet MS"/>
              </a:rPr>
              <a:t>celebrate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Windrush75.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These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will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offer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support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to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those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who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wish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to find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out </a:t>
            </a:r>
            <a:r>
              <a:rPr sz="2000" dirty="0">
                <a:latin typeface="Trebuchet MS"/>
                <a:cs typeface="Trebuchet MS"/>
              </a:rPr>
              <a:t>more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about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how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to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apply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and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provide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answers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to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any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questions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you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may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have </a:t>
            </a:r>
            <a:r>
              <a:rPr sz="2000" dirty="0">
                <a:latin typeface="Trebuchet MS"/>
                <a:cs typeface="Trebuchet MS"/>
              </a:rPr>
              <a:t>about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the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funding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programme.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1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rebuchet MS"/>
                <a:cs typeface="Trebuchet MS"/>
              </a:rPr>
              <a:t>Thursday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9th</a:t>
            </a:r>
            <a:r>
              <a:rPr sz="2000" spc="-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February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2023</a:t>
            </a:r>
            <a:r>
              <a:rPr sz="2000" spc="-10" dirty="0">
                <a:latin typeface="Trebuchet MS"/>
                <a:cs typeface="Trebuchet MS"/>
              </a:rPr>
              <a:t> 11am-</a:t>
            </a:r>
            <a:r>
              <a:rPr sz="2000" spc="-20" dirty="0">
                <a:latin typeface="Trebuchet MS"/>
                <a:cs typeface="Trebuchet MS"/>
              </a:rPr>
              <a:t>12pm</a:t>
            </a:r>
            <a:endParaRPr sz="20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rebuchet MS"/>
                <a:cs typeface="Trebuchet MS"/>
              </a:rPr>
              <a:t>Monday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13th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February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2023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4pm</a:t>
            </a:r>
            <a:r>
              <a:rPr sz="2000" spc="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–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5pm</a:t>
            </a:r>
            <a:endParaRPr sz="20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rebuchet MS"/>
                <a:cs typeface="Trebuchet MS"/>
              </a:rPr>
              <a:t>Tuesday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28th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February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2023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10am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-</a:t>
            </a:r>
            <a:r>
              <a:rPr sz="2000" spc="5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11am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50">
              <a:latin typeface="Trebuchet MS"/>
              <a:cs typeface="Trebuchet MS"/>
            </a:endParaRPr>
          </a:p>
          <a:p>
            <a:pPr marL="12700" marR="5080">
              <a:lnSpc>
                <a:spcPct val="125000"/>
              </a:lnSpc>
              <a:spcBef>
                <a:spcPts val="5"/>
              </a:spcBef>
            </a:pPr>
            <a:r>
              <a:rPr sz="2000" dirty="0">
                <a:latin typeface="Trebuchet MS"/>
                <a:cs typeface="Trebuchet MS"/>
              </a:rPr>
              <a:t>You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can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register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for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these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free events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at</a:t>
            </a:r>
            <a:r>
              <a:rPr sz="2000" spc="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  <a:hlinkClick r:id="rId2"/>
              </a:rPr>
              <a:t>www.ticketsource.co.uk/the-national-</a:t>
            </a:r>
            <a:r>
              <a:rPr sz="2000" spc="-10" dirty="0">
                <a:latin typeface="Trebuchet MS"/>
                <a:cs typeface="Trebuchet MS"/>
              </a:rPr>
              <a:t> lottery-community-</a:t>
            </a:r>
            <a:r>
              <a:rPr sz="2000" spc="-20" dirty="0">
                <a:latin typeface="Trebuchet MS"/>
                <a:cs typeface="Trebuchet MS"/>
              </a:rPr>
              <a:t>fund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608" y="292608"/>
            <a:ext cx="9575800" cy="6184900"/>
          </a:xfrm>
          <a:custGeom>
            <a:avLst/>
            <a:gdLst/>
            <a:ahLst/>
            <a:cxnLst/>
            <a:rect l="l" t="t" r="r" b="b"/>
            <a:pathLst>
              <a:path w="9575800" h="6184900">
                <a:moveTo>
                  <a:pt x="9575292" y="0"/>
                </a:moveTo>
                <a:lnTo>
                  <a:pt x="0" y="0"/>
                </a:lnTo>
                <a:lnTo>
                  <a:pt x="0" y="6184392"/>
                </a:lnTo>
                <a:lnTo>
                  <a:pt x="9575292" y="6184392"/>
                </a:lnTo>
                <a:lnTo>
                  <a:pt x="9575292" y="0"/>
                </a:lnTo>
                <a:close/>
              </a:path>
            </a:pathLst>
          </a:custGeom>
          <a:solidFill>
            <a:srgbClr val="E6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1894" y="6720840"/>
            <a:ext cx="1809119" cy="5913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2411" y="1617852"/>
            <a:ext cx="8755177" cy="3968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7475"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Trebuchet MS"/>
                <a:cs typeface="Trebuchet MS"/>
              </a:rPr>
              <a:t>0345</a:t>
            </a:r>
            <a:r>
              <a:rPr sz="32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sz="32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r>
              <a:rPr sz="32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rebuchet MS"/>
                <a:cs typeface="Trebuchet MS"/>
              </a:rPr>
              <a:t>20 </a:t>
            </a:r>
            <a:r>
              <a:rPr sz="3200" b="1" spc="-25" dirty="0">
                <a:solidFill>
                  <a:srgbClr val="FFFFFF"/>
                </a:solidFill>
                <a:latin typeface="Trebuchet MS"/>
                <a:cs typeface="Trebuchet MS"/>
              </a:rPr>
              <a:t>30</a:t>
            </a:r>
            <a:endParaRPr sz="32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3200" b="1" spc="-10" dirty="0">
                <a:solidFill>
                  <a:srgbClr val="FFFFFF"/>
                </a:solidFill>
                <a:latin typeface="Trebuchet MS"/>
                <a:cs typeface="Trebuchet MS"/>
                <a:hlinkClick r:id="rId3"/>
              </a:rPr>
              <a:t>www.tnlcommunityfund.org.uk</a:t>
            </a:r>
            <a:endParaRPr sz="3200" dirty="0">
              <a:latin typeface="Trebuchet MS"/>
              <a:cs typeface="Trebuchet MS"/>
            </a:endParaRPr>
          </a:p>
          <a:p>
            <a:pPr marL="12065" marR="5080" indent="-6350" algn="ctr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Trebuchet MS"/>
                <a:cs typeface="Trebuchet MS"/>
              </a:rPr>
              <a:t>Clinic</a:t>
            </a:r>
            <a:r>
              <a:rPr sz="32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rebuchet MS"/>
                <a:cs typeface="Trebuchet MS"/>
              </a:rPr>
              <a:t>Tickets:</a:t>
            </a:r>
            <a:r>
              <a:rPr sz="32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rebuchet MS"/>
                <a:cs typeface="Trebuchet MS"/>
                <a:hlinkClick r:id="rId4"/>
              </a:rPr>
              <a:t>www.ticketsource.co.uk/the-</a:t>
            </a:r>
            <a:r>
              <a:rPr sz="3200" b="1" spc="-10" dirty="0">
                <a:solidFill>
                  <a:srgbClr val="FFFFFF"/>
                </a:solidFill>
                <a:latin typeface="Trebuchet MS"/>
                <a:cs typeface="Trebuchet MS"/>
              </a:rPr>
              <a:t> national-lottery-community-</a:t>
            </a:r>
            <a:r>
              <a:rPr sz="3200" b="1" spc="-20" dirty="0">
                <a:solidFill>
                  <a:srgbClr val="FFFFFF"/>
                </a:solidFill>
                <a:latin typeface="Trebuchet MS"/>
                <a:cs typeface="Trebuchet MS"/>
              </a:rPr>
              <a:t>fund </a:t>
            </a:r>
            <a:r>
              <a:rPr sz="3200" b="1" spc="-10" dirty="0">
                <a:solidFill>
                  <a:srgbClr val="FFFFFF"/>
                </a:solidFill>
                <a:latin typeface="Trebuchet MS"/>
                <a:cs typeface="Trebuchet MS"/>
                <a:hlinkClick r:id="rId5"/>
              </a:rPr>
              <a:t>General</a:t>
            </a:r>
            <a:r>
              <a:rPr lang="en-GB" sz="3200" b="1" spc="-10" dirty="0">
                <a:solidFill>
                  <a:srgbClr val="FFFFFF"/>
                </a:solidFill>
                <a:latin typeface="Trebuchet MS"/>
                <a:cs typeface="Trebuchet MS"/>
                <a:hlinkClick r:id="rId5"/>
              </a:rPr>
              <a:t>.</a:t>
            </a:r>
            <a:r>
              <a:rPr sz="3200" b="1" spc="-10" dirty="0">
                <a:solidFill>
                  <a:srgbClr val="FFFFFF"/>
                </a:solidFill>
                <a:latin typeface="Trebuchet MS"/>
                <a:cs typeface="Trebuchet MS"/>
                <a:hlinkClick r:id="rId5"/>
              </a:rPr>
              <a:t>enquiries@tnlcommunityfund.org.uk</a:t>
            </a:r>
            <a:endParaRPr sz="3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00" dirty="0">
              <a:latin typeface="Trebuchet MS"/>
              <a:cs typeface="Trebuchet MS"/>
            </a:endParaRPr>
          </a:p>
          <a:p>
            <a:pPr marL="855344" marR="849630" indent="-3175" algn="ctr">
              <a:lnSpc>
                <a:spcPct val="100000"/>
              </a:lnSpc>
            </a:pPr>
            <a:r>
              <a:rPr sz="3200" b="1" spc="-10" dirty="0">
                <a:solidFill>
                  <a:srgbClr val="FFFFFF"/>
                </a:solidFill>
                <a:latin typeface="Trebuchet MS"/>
                <a:cs typeface="Trebuchet MS"/>
              </a:rPr>
              <a:t>@TNLComFund Facebook.com/TNLCommunityFund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6158" rIns="0" bIns="0" rtlCol="0">
            <a:spAutoFit/>
          </a:bodyPr>
          <a:lstStyle/>
          <a:p>
            <a:pPr marL="191770">
              <a:lnSpc>
                <a:spcPct val="100000"/>
              </a:lnSpc>
              <a:spcBef>
                <a:spcPts val="100"/>
              </a:spcBef>
            </a:pPr>
            <a:r>
              <a:rPr dirty="0"/>
              <a:t>Connect</a:t>
            </a:r>
            <a:r>
              <a:rPr spc="-35" dirty="0"/>
              <a:t> </a:t>
            </a:r>
            <a:r>
              <a:rPr dirty="0"/>
              <a:t>With</a:t>
            </a:r>
            <a:r>
              <a:rPr spc="-5" dirty="0"/>
              <a:t> </a:t>
            </a:r>
            <a:r>
              <a:rPr spc="-25" dirty="0"/>
              <a:t>Us</a:t>
            </a:r>
          </a:p>
        </p:txBody>
      </p:sp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71572" y="4235196"/>
            <a:ext cx="1301496" cy="108813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7636" y="5030723"/>
            <a:ext cx="803148" cy="53187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990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E6007D"/>
                </a:solidFill>
              </a:rPr>
              <a:t>Meeting</a:t>
            </a:r>
            <a:r>
              <a:rPr sz="4000" spc="-175" dirty="0">
                <a:solidFill>
                  <a:srgbClr val="E6007D"/>
                </a:solidFill>
              </a:rPr>
              <a:t> </a:t>
            </a:r>
            <a:r>
              <a:rPr sz="4000" spc="-10" dirty="0">
                <a:solidFill>
                  <a:srgbClr val="E6007D"/>
                </a:solidFill>
              </a:rPr>
              <a:t>Etiquette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60933" y="1632054"/>
            <a:ext cx="8826500" cy="5073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5"/>
              </a:spcBef>
            </a:pPr>
            <a:r>
              <a:rPr sz="2400" dirty="0">
                <a:latin typeface="Trebuchet MS"/>
                <a:cs typeface="Trebuchet MS"/>
              </a:rPr>
              <a:t>We want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you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all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get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most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from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these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sessions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and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for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you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fully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engage with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us,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so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we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please ask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following of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you.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rebuchet MS"/>
                <a:cs typeface="Trebuchet MS"/>
              </a:rPr>
              <a:t>Switch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off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your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mobile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phones!</a:t>
            </a:r>
            <a:endParaRPr sz="24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rebuchet MS"/>
                <a:cs typeface="Trebuchet MS"/>
              </a:rPr>
              <a:t>Log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out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Outlook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and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other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applications.</a:t>
            </a:r>
            <a:endParaRPr sz="24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rebuchet MS"/>
                <a:cs typeface="Trebuchet MS"/>
              </a:rPr>
              <a:t>Set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your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TEAMS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do not</a:t>
            </a:r>
            <a:r>
              <a:rPr sz="2400" spc="-10" dirty="0">
                <a:latin typeface="Trebuchet MS"/>
                <a:cs typeface="Trebuchet MS"/>
              </a:rPr>
              <a:t> disturb.</a:t>
            </a:r>
            <a:endParaRPr sz="24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rebuchet MS"/>
                <a:cs typeface="Trebuchet MS"/>
              </a:rPr>
              <a:t>Stay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muted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until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we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unmute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you.</a:t>
            </a:r>
            <a:endParaRPr sz="24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rebuchet MS"/>
                <a:cs typeface="Trebuchet MS"/>
              </a:rPr>
              <a:t>Raise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your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virtual hand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if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you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have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</a:t>
            </a:r>
            <a:r>
              <a:rPr sz="2400" spc="-10" dirty="0">
                <a:latin typeface="Trebuchet MS"/>
                <a:cs typeface="Trebuchet MS"/>
              </a:rPr>
              <a:t> question.</a:t>
            </a:r>
            <a:endParaRPr sz="2400">
              <a:latin typeface="Trebuchet MS"/>
              <a:cs typeface="Trebuchet MS"/>
            </a:endParaRPr>
          </a:p>
          <a:p>
            <a:pPr marL="354965" marR="749935" indent="-342265">
              <a:lnSpc>
                <a:spcPct val="114999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rebuchet MS"/>
                <a:cs typeface="Trebuchet MS"/>
              </a:rPr>
              <a:t>There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is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no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need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make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notes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as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all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this</a:t>
            </a:r>
            <a:r>
              <a:rPr sz="2400" spc="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information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is </a:t>
            </a:r>
            <a:r>
              <a:rPr sz="2400" dirty="0">
                <a:latin typeface="Trebuchet MS"/>
                <a:cs typeface="Trebuchet MS"/>
              </a:rPr>
              <a:t>available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on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our</a:t>
            </a:r>
            <a:r>
              <a:rPr sz="2400" spc="-10" dirty="0">
                <a:latin typeface="Trebuchet MS"/>
                <a:cs typeface="Trebuchet MS"/>
              </a:rPr>
              <a:t> website.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rebuchet MS"/>
                <a:cs typeface="Trebuchet MS"/>
              </a:rPr>
              <a:t>Thank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You!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E6007D"/>
                </a:solidFill>
              </a:rPr>
              <a:t>Who</a:t>
            </a:r>
            <a:r>
              <a:rPr sz="4000" spc="-85" dirty="0">
                <a:solidFill>
                  <a:srgbClr val="E6007D"/>
                </a:solidFill>
              </a:rPr>
              <a:t> </a:t>
            </a:r>
            <a:r>
              <a:rPr sz="4000" dirty="0">
                <a:solidFill>
                  <a:srgbClr val="E6007D"/>
                </a:solidFill>
              </a:rPr>
              <a:t>we</a:t>
            </a:r>
            <a:r>
              <a:rPr sz="4000" spc="-80" dirty="0">
                <a:solidFill>
                  <a:srgbClr val="E6007D"/>
                </a:solidFill>
              </a:rPr>
              <a:t> </a:t>
            </a:r>
            <a:r>
              <a:rPr sz="4000" spc="-25" dirty="0">
                <a:solidFill>
                  <a:srgbClr val="E6007D"/>
                </a:solidFill>
              </a:rPr>
              <a:t>are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22503" y="1400153"/>
            <a:ext cx="7135495" cy="5494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336550" indent="-342265">
              <a:lnSpc>
                <a:spcPct val="114999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rebuchet MS"/>
                <a:cs typeface="Trebuchet MS"/>
              </a:rPr>
              <a:t>National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Lottery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players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contribute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around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£30 </a:t>
            </a:r>
            <a:r>
              <a:rPr sz="2400" dirty="0">
                <a:latin typeface="Trebuchet MS"/>
                <a:cs typeface="Trebuchet MS"/>
              </a:rPr>
              <a:t>million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good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causes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every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week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850">
              <a:latin typeface="Trebuchet MS"/>
              <a:cs typeface="Trebuchet MS"/>
            </a:endParaRPr>
          </a:p>
          <a:p>
            <a:pPr marL="354965" marR="382270" indent="-342265">
              <a:lnSpc>
                <a:spcPct val="114999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rebuchet MS"/>
                <a:cs typeface="Trebuchet MS"/>
              </a:rPr>
              <a:t>Our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income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comes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from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sale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National </a:t>
            </a:r>
            <a:r>
              <a:rPr sz="2400" dirty="0">
                <a:latin typeface="Trebuchet MS"/>
                <a:cs typeface="Trebuchet MS"/>
              </a:rPr>
              <a:t>Lottery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tickets. Of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every £2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spent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on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</a:t>
            </a:r>
            <a:r>
              <a:rPr sz="2400" spc="-10" dirty="0">
                <a:latin typeface="Trebuchet MS"/>
                <a:cs typeface="Trebuchet MS"/>
              </a:rPr>
              <a:t> Lottery </a:t>
            </a:r>
            <a:r>
              <a:rPr sz="2400" dirty="0">
                <a:latin typeface="Trebuchet MS"/>
                <a:cs typeface="Trebuchet MS"/>
              </a:rPr>
              <a:t>ticket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56p (28%)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goes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good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causes.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850">
              <a:latin typeface="Trebuchet MS"/>
              <a:cs typeface="Trebuchet MS"/>
            </a:endParaRPr>
          </a:p>
          <a:p>
            <a:pPr marL="354965" marR="5080" indent="-342265">
              <a:lnSpc>
                <a:spcPct val="114999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National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Lottery Community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Fund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distributes </a:t>
            </a:r>
            <a:r>
              <a:rPr sz="2400" dirty="0">
                <a:latin typeface="Trebuchet MS"/>
                <a:cs typeface="Trebuchet MS"/>
              </a:rPr>
              <a:t>around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£600m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year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communities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across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the UK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rebuchet MS"/>
                <a:cs typeface="Trebuchet MS"/>
              </a:rPr>
              <a:t>In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2021/2022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83% of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our grants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were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under</a:t>
            </a:r>
            <a:endParaRPr sz="24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434"/>
              </a:spcBef>
            </a:pPr>
            <a:r>
              <a:rPr sz="2400" spc="-10" dirty="0">
                <a:latin typeface="Trebuchet MS"/>
                <a:cs typeface="Trebuchet MS"/>
              </a:rPr>
              <a:t>£10,000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8096" y="258826"/>
            <a:ext cx="341630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dirty="0">
                <a:solidFill>
                  <a:srgbClr val="E6007D"/>
                </a:solidFill>
                <a:latin typeface="Rockwell"/>
                <a:cs typeface="Rockwell"/>
              </a:rPr>
              <a:t>We</a:t>
            </a:r>
            <a:r>
              <a:rPr sz="6600" b="1" spc="-10" dirty="0">
                <a:solidFill>
                  <a:srgbClr val="E6007D"/>
                </a:solidFill>
                <a:latin typeface="Rockwell"/>
                <a:cs typeface="Rockwell"/>
              </a:rPr>
              <a:t> </a:t>
            </a:r>
            <a:r>
              <a:rPr sz="6600" b="1" spc="-20" dirty="0">
                <a:solidFill>
                  <a:srgbClr val="E6007D"/>
                </a:solidFill>
                <a:latin typeface="Rockwell"/>
                <a:cs typeface="Rockwell"/>
              </a:rPr>
              <a:t>fund</a:t>
            </a:r>
            <a:endParaRPr sz="6600">
              <a:latin typeface="Rockwell"/>
              <a:cs typeface="Rockwel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9559" y="3201923"/>
            <a:ext cx="9512935" cy="3009900"/>
            <a:chOff x="289559" y="3201923"/>
            <a:chExt cx="9512935" cy="3009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39667" y="3201923"/>
              <a:ext cx="3447288" cy="30099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559" y="3203447"/>
              <a:ext cx="3278124" cy="30053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7895" y="3203447"/>
              <a:ext cx="3014472" cy="300532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82802" y="748411"/>
            <a:ext cx="8392795" cy="2555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61360" algn="l"/>
              </a:tabLst>
            </a:pPr>
            <a:r>
              <a:rPr sz="16600" b="1" spc="-25" dirty="0">
                <a:solidFill>
                  <a:srgbClr val="5C0039"/>
                </a:solidFill>
                <a:latin typeface="Rockwell"/>
                <a:cs typeface="Rockwell"/>
              </a:rPr>
              <a:t>all</a:t>
            </a:r>
            <a:r>
              <a:rPr sz="16600" b="1" dirty="0">
                <a:solidFill>
                  <a:srgbClr val="5C0039"/>
                </a:solidFill>
                <a:latin typeface="Rockwell"/>
                <a:cs typeface="Rockwell"/>
              </a:rPr>
              <a:t>	</a:t>
            </a:r>
            <a:r>
              <a:rPr sz="16600" b="1" spc="-20" dirty="0">
                <a:solidFill>
                  <a:srgbClr val="5C0039"/>
                </a:solidFill>
                <a:latin typeface="Rockwell"/>
                <a:cs typeface="Rockwell"/>
              </a:rPr>
              <a:t>s</a:t>
            </a:r>
            <a:r>
              <a:rPr sz="16600" b="1" spc="-25" dirty="0">
                <a:solidFill>
                  <a:srgbClr val="5C0039"/>
                </a:solidFill>
                <a:latin typeface="Rockwell"/>
                <a:cs typeface="Rockwell"/>
              </a:rPr>
              <a:t>o</a:t>
            </a:r>
            <a:r>
              <a:rPr sz="16600" b="1" spc="685" dirty="0">
                <a:solidFill>
                  <a:srgbClr val="5C0039"/>
                </a:solidFill>
                <a:latin typeface="Rockwell"/>
                <a:cs typeface="Rockwell"/>
              </a:rPr>
              <a:t>r</a:t>
            </a:r>
            <a:r>
              <a:rPr sz="16600" b="1" spc="-25" dirty="0">
                <a:solidFill>
                  <a:srgbClr val="5C0039"/>
                </a:solidFill>
                <a:latin typeface="Rockwell"/>
                <a:cs typeface="Rockwell"/>
              </a:rPr>
              <a:t>t</a:t>
            </a:r>
            <a:r>
              <a:rPr sz="16600" b="1" spc="-20" dirty="0">
                <a:solidFill>
                  <a:srgbClr val="5C0039"/>
                </a:solidFill>
                <a:latin typeface="Rockwell"/>
                <a:cs typeface="Rockwell"/>
              </a:rPr>
              <a:t>s</a:t>
            </a:r>
            <a:endParaRPr sz="16600">
              <a:latin typeface="Rockwell"/>
              <a:cs typeface="Rockwel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8" name="object 8"/>
          <p:cNvSpPr txBox="1"/>
          <p:nvPr/>
        </p:nvSpPr>
        <p:spPr>
          <a:xfrm>
            <a:off x="2830195" y="6116523"/>
            <a:ext cx="412369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8855" algn="l"/>
              </a:tabLst>
            </a:pPr>
            <a:r>
              <a:rPr sz="6600" b="1" spc="-25" dirty="0">
                <a:solidFill>
                  <a:srgbClr val="E6007D"/>
                </a:solidFill>
                <a:latin typeface="Rockwell"/>
                <a:cs typeface="Rockwell"/>
              </a:rPr>
              <a:t>of</a:t>
            </a:r>
            <a:r>
              <a:rPr sz="6600" b="1" dirty="0">
                <a:solidFill>
                  <a:srgbClr val="E6007D"/>
                </a:solidFill>
                <a:latin typeface="Rockwell"/>
                <a:cs typeface="Rockwell"/>
              </a:rPr>
              <a:t>	</a:t>
            </a:r>
            <a:r>
              <a:rPr sz="6600" b="1" spc="-10" dirty="0">
                <a:solidFill>
                  <a:srgbClr val="E6007D"/>
                </a:solidFill>
                <a:latin typeface="Rockwell"/>
                <a:cs typeface="Rockwell"/>
              </a:rPr>
              <a:t>activity</a:t>
            </a:r>
            <a:endParaRPr sz="66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391" y="1486241"/>
            <a:ext cx="9144000" cy="438038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3804" y="893063"/>
            <a:ext cx="2942844" cy="202996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95"/>
              </a:spcBef>
            </a:pPr>
            <a:r>
              <a:rPr sz="3100" dirty="0">
                <a:solidFill>
                  <a:srgbClr val="E6007D"/>
                </a:solidFill>
              </a:rPr>
              <a:t>Our</a:t>
            </a:r>
            <a:r>
              <a:rPr sz="3100" spc="-85" dirty="0">
                <a:solidFill>
                  <a:srgbClr val="E6007D"/>
                </a:solidFill>
              </a:rPr>
              <a:t> </a:t>
            </a:r>
            <a:r>
              <a:rPr sz="3100" dirty="0">
                <a:solidFill>
                  <a:srgbClr val="E6007D"/>
                </a:solidFill>
              </a:rPr>
              <a:t>support</a:t>
            </a:r>
            <a:r>
              <a:rPr sz="3100" spc="-80" dirty="0">
                <a:solidFill>
                  <a:srgbClr val="E6007D"/>
                </a:solidFill>
              </a:rPr>
              <a:t> </a:t>
            </a:r>
            <a:r>
              <a:rPr sz="3100" dirty="0">
                <a:solidFill>
                  <a:srgbClr val="E6007D"/>
                </a:solidFill>
              </a:rPr>
              <a:t>for</a:t>
            </a:r>
            <a:r>
              <a:rPr sz="3100" spc="-85" dirty="0">
                <a:solidFill>
                  <a:srgbClr val="E6007D"/>
                </a:solidFill>
              </a:rPr>
              <a:t> </a:t>
            </a:r>
            <a:r>
              <a:rPr sz="3100" spc="-10" dirty="0">
                <a:solidFill>
                  <a:srgbClr val="E6007D"/>
                </a:solidFill>
              </a:rPr>
              <a:t>communities</a:t>
            </a:r>
            <a:endParaRPr sz="3100"/>
          </a:p>
        </p:txBody>
      </p:sp>
      <p:sp>
        <p:nvSpPr>
          <p:cNvPr id="4" name="object 4"/>
          <p:cNvSpPr txBox="1"/>
          <p:nvPr/>
        </p:nvSpPr>
        <p:spPr>
          <a:xfrm>
            <a:off x="474980" y="1511274"/>
            <a:ext cx="5959475" cy="443230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700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Up</a:t>
            </a:r>
            <a:r>
              <a:rPr sz="1700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to</a:t>
            </a:r>
            <a:r>
              <a:rPr sz="1700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£10,000</a:t>
            </a:r>
            <a:endParaRPr sz="1700">
              <a:latin typeface="Trebuchet MS"/>
              <a:cs typeface="Trebuchet MS"/>
            </a:endParaRPr>
          </a:p>
          <a:p>
            <a:pPr marL="12700" marR="156845">
              <a:lnSpc>
                <a:spcPct val="115100"/>
              </a:lnSpc>
              <a:spcBef>
                <a:spcPts val="590"/>
              </a:spcBef>
            </a:pPr>
            <a:r>
              <a:rPr sz="1700" b="1" dirty="0">
                <a:latin typeface="Trebuchet MS"/>
                <a:cs typeface="Trebuchet MS"/>
              </a:rPr>
              <a:t>National</a:t>
            </a:r>
            <a:r>
              <a:rPr sz="1700" b="1" spc="-5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Lottery</a:t>
            </a:r>
            <a:r>
              <a:rPr sz="1700" b="1" spc="-2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Awards</a:t>
            </a:r>
            <a:r>
              <a:rPr sz="1700" b="1" spc="-2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for</a:t>
            </a:r>
            <a:r>
              <a:rPr sz="1700" b="1" spc="-2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All</a:t>
            </a:r>
            <a:r>
              <a:rPr sz="1700" b="1" spc="-1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-</a:t>
            </a:r>
            <a:r>
              <a:rPr sz="1700" spc="-1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our</a:t>
            </a:r>
            <a:r>
              <a:rPr sz="1700" spc="-2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most</a:t>
            </a:r>
            <a:r>
              <a:rPr sz="1700" spc="-2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popular</a:t>
            </a:r>
            <a:r>
              <a:rPr sz="1700" spc="-40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funding </a:t>
            </a:r>
            <a:r>
              <a:rPr sz="1700" dirty="0">
                <a:latin typeface="Trebuchet MS"/>
                <a:cs typeface="Trebuchet MS"/>
              </a:rPr>
              <a:t>stream,</a:t>
            </a:r>
            <a:r>
              <a:rPr sz="1700" spc="-4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providing</a:t>
            </a:r>
            <a:r>
              <a:rPr sz="1700" spc="-1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a</a:t>
            </a:r>
            <a:r>
              <a:rPr sz="1700" spc="-4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quick</a:t>
            </a:r>
            <a:r>
              <a:rPr sz="1700" spc="-2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and</a:t>
            </a:r>
            <a:r>
              <a:rPr sz="1700" spc="-4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simple</a:t>
            </a:r>
            <a:r>
              <a:rPr sz="1700" spc="-2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way</a:t>
            </a:r>
            <a:r>
              <a:rPr sz="1700" spc="-5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to</a:t>
            </a:r>
            <a:r>
              <a:rPr sz="1700" spc="-3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get</a:t>
            </a:r>
            <a:r>
              <a:rPr sz="1700" spc="-20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small </a:t>
            </a:r>
            <a:r>
              <a:rPr sz="1700" dirty="0">
                <a:latin typeface="Trebuchet MS"/>
                <a:cs typeface="Trebuchet MS"/>
              </a:rPr>
              <a:t>Lottery</a:t>
            </a:r>
            <a:r>
              <a:rPr sz="1700" spc="-3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grants</a:t>
            </a:r>
            <a:r>
              <a:rPr sz="1700" spc="-3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of</a:t>
            </a:r>
            <a:r>
              <a:rPr sz="1700" spc="-4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between</a:t>
            </a:r>
            <a:r>
              <a:rPr sz="1700" spc="-2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£300</a:t>
            </a:r>
            <a:r>
              <a:rPr sz="1700" spc="-3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and</a:t>
            </a:r>
            <a:r>
              <a:rPr sz="1700" spc="-40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£10,000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sz="1700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Over</a:t>
            </a:r>
            <a:r>
              <a:rPr sz="1700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£10,000</a:t>
            </a:r>
            <a:endParaRPr sz="1700">
              <a:latin typeface="Trebuchet MS"/>
              <a:cs typeface="Trebuchet MS"/>
            </a:endParaRPr>
          </a:p>
          <a:p>
            <a:pPr marL="12700" marR="222885">
              <a:lnSpc>
                <a:spcPct val="114999"/>
              </a:lnSpc>
              <a:spcBef>
                <a:spcPts val="605"/>
              </a:spcBef>
            </a:pPr>
            <a:r>
              <a:rPr sz="1700" dirty="0">
                <a:latin typeface="Trebuchet MS"/>
                <a:cs typeface="Trebuchet MS"/>
              </a:rPr>
              <a:t>We</a:t>
            </a:r>
            <a:r>
              <a:rPr sz="1700" spc="-2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provide</a:t>
            </a:r>
            <a:r>
              <a:rPr sz="1700" spc="-15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long-</a:t>
            </a:r>
            <a:r>
              <a:rPr sz="1700" dirty="0">
                <a:latin typeface="Trebuchet MS"/>
                <a:cs typeface="Trebuchet MS"/>
              </a:rPr>
              <a:t>term</a:t>
            </a:r>
            <a:r>
              <a:rPr sz="1700" spc="-1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support</a:t>
            </a:r>
            <a:r>
              <a:rPr sz="1700" spc="-1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to</a:t>
            </a:r>
            <a:r>
              <a:rPr sz="1700" spc="-1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single</a:t>
            </a:r>
            <a:r>
              <a:rPr sz="1700" spc="-20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organisations </a:t>
            </a:r>
            <a:r>
              <a:rPr sz="1700" dirty="0">
                <a:latin typeface="Trebuchet MS"/>
                <a:cs typeface="Trebuchet MS"/>
              </a:rPr>
              <a:t>through</a:t>
            </a:r>
            <a:r>
              <a:rPr sz="1700" spc="-6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Reaching</a:t>
            </a:r>
            <a:r>
              <a:rPr sz="1700" b="1" spc="-6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Communities</a:t>
            </a:r>
            <a:r>
              <a:rPr sz="1700" dirty="0">
                <a:latin typeface="Trebuchet MS"/>
                <a:cs typeface="Trebuchet MS"/>
              </a:rPr>
              <a:t>,</a:t>
            </a:r>
            <a:r>
              <a:rPr sz="1700" spc="-4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to</a:t>
            </a:r>
            <a:r>
              <a:rPr sz="1700" spc="-4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help</a:t>
            </a:r>
            <a:r>
              <a:rPr sz="1700" spc="-4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communities</a:t>
            </a:r>
            <a:r>
              <a:rPr sz="1700" spc="-45" dirty="0">
                <a:latin typeface="Trebuchet MS"/>
                <a:cs typeface="Trebuchet MS"/>
              </a:rPr>
              <a:t> </a:t>
            </a:r>
            <a:r>
              <a:rPr sz="1700" spc="-20" dirty="0">
                <a:latin typeface="Trebuchet MS"/>
                <a:cs typeface="Trebuchet MS"/>
              </a:rPr>
              <a:t>take </a:t>
            </a:r>
            <a:r>
              <a:rPr sz="1700" dirty="0">
                <a:latin typeface="Trebuchet MS"/>
                <a:cs typeface="Trebuchet MS"/>
              </a:rPr>
              <a:t>action</a:t>
            </a:r>
            <a:r>
              <a:rPr sz="1700" spc="-3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on</a:t>
            </a:r>
            <a:r>
              <a:rPr sz="1700" spc="-2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the</a:t>
            </a:r>
            <a:r>
              <a:rPr sz="1700" spc="-3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issues</a:t>
            </a:r>
            <a:r>
              <a:rPr sz="1700" spc="-1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that</a:t>
            </a:r>
            <a:r>
              <a:rPr sz="1700" spc="-4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matter</a:t>
            </a:r>
            <a:r>
              <a:rPr sz="1700" spc="-3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to</a:t>
            </a:r>
            <a:r>
              <a:rPr sz="1700" spc="-20" dirty="0">
                <a:latin typeface="Trebuchet MS"/>
                <a:cs typeface="Trebuchet MS"/>
              </a:rPr>
              <a:t> them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ct val="114999"/>
              </a:lnSpc>
              <a:spcBef>
                <a:spcPts val="1225"/>
              </a:spcBef>
            </a:pPr>
            <a:r>
              <a:rPr sz="1700" dirty="0">
                <a:latin typeface="Trebuchet MS"/>
                <a:cs typeface="Trebuchet MS"/>
              </a:rPr>
              <a:t>We</a:t>
            </a:r>
            <a:r>
              <a:rPr sz="1700" spc="-3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support</a:t>
            </a:r>
            <a:r>
              <a:rPr sz="1700" spc="-3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organisations</a:t>
            </a:r>
            <a:r>
              <a:rPr sz="1700" spc="-4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to</a:t>
            </a:r>
            <a:r>
              <a:rPr sz="1700" spc="-3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work</a:t>
            </a:r>
            <a:r>
              <a:rPr sz="1700" spc="-3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together</a:t>
            </a:r>
            <a:r>
              <a:rPr sz="1700" spc="-3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through</a:t>
            </a:r>
            <a:r>
              <a:rPr sz="1700" spc="-50" dirty="0">
                <a:latin typeface="Trebuchet MS"/>
                <a:cs typeface="Trebuchet MS"/>
              </a:rPr>
              <a:t> </a:t>
            </a:r>
            <a:r>
              <a:rPr sz="1700" spc="-25" dirty="0">
                <a:latin typeface="Trebuchet MS"/>
                <a:cs typeface="Trebuchet MS"/>
              </a:rPr>
              <a:t>our </a:t>
            </a:r>
            <a:r>
              <a:rPr sz="1700" b="1" dirty="0">
                <a:latin typeface="Trebuchet MS"/>
                <a:cs typeface="Trebuchet MS"/>
              </a:rPr>
              <a:t>Partnerships</a:t>
            </a:r>
            <a:r>
              <a:rPr sz="1700" b="1" spc="-6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funding,</a:t>
            </a:r>
            <a:r>
              <a:rPr sz="1700" spc="-4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inspiring</a:t>
            </a:r>
            <a:r>
              <a:rPr sz="1700" spc="-2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joint</a:t>
            </a:r>
            <a:r>
              <a:rPr sz="1700" spc="-2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action</a:t>
            </a:r>
            <a:r>
              <a:rPr sz="1700" spc="-4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that</a:t>
            </a:r>
            <a:r>
              <a:rPr sz="1700" spc="-3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goes</a:t>
            </a:r>
            <a:r>
              <a:rPr sz="1700" spc="-40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beyond </a:t>
            </a:r>
            <a:r>
              <a:rPr sz="1700" dirty="0">
                <a:latin typeface="Trebuchet MS"/>
                <a:cs typeface="Trebuchet MS"/>
              </a:rPr>
              <a:t>what</a:t>
            </a:r>
            <a:r>
              <a:rPr sz="1700" spc="-5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any</a:t>
            </a:r>
            <a:r>
              <a:rPr sz="1700" spc="-4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single</a:t>
            </a:r>
            <a:r>
              <a:rPr sz="1700" spc="-3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organisation</a:t>
            </a:r>
            <a:r>
              <a:rPr sz="1700" spc="-3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can</a:t>
            </a:r>
            <a:r>
              <a:rPr sz="1700" spc="-4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achieve</a:t>
            </a:r>
            <a:r>
              <a:rPr sz="1700" spc="-35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alone</a:t>
            </a:r>
            <a:endParaRPr sz="17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0088" y="3547871"/>
            <a:ext cx="2945892" cy="183032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3572510">
              <a:lnSpc>
                <a:spcPct val="100000"/>
              </a:lnSpc>
              <a:spcBef>
                <a:spcPts val="95"/>
              </a:spcBef>
            </a:pPr>
            <a:r>
              <a:rPr sz="3700" dirty="0">
                <a:solidFill>
                  <a:srgbClr val="E6007D"/>
                </a:solidFill>
              </a:rPr>
              <a:t>Key</a:t>
            </a:r>
            <a:r>
              <a:rPr sz="3700" spc="-110" dirty="0">
                <a:solidFill>
                  <a:srgbClr val="E6007D"/>
                </a:solidFill>
              </a:rPr>
              <a:t> </a:t>
            </a:r>
            <a:r>
              <a:rPr sz="3700" dirty="0">
                <a:solidFill>
                  <a:srgbClr val="E6007D"/>
                </a:solidFill>
              </a:rPr>
              <a:t>National</a:t>
            </a:r>
            <a:r>
              <a:rPr sz="3700" spc="-100" dirty="0">
                <a:solidFill>
                  <a:srgbClr val="E6007D"/>
                </a:solidFill>
              </a:rPr>
              <a:t> </a:t>
            </a:r>
            <a:r>
              <a:rPr sz="3700" spc="-10" dirty="0">
                <a:solidFill>
                  <a:srgbClr val="E6007D"/>
                </a:solidFill>
              </a:rPr>
              <a:t>Moments</a:t>
            </a:r>
            <a:endParaRPr sz="37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/>
              <a:t>We</a:t>
            </a:r>
            <a:r>
              <a:rPr spc="-45" dirty="0"/>
              <a:t> </a:t>
            </a:r>
            <a:r>
              <a:rPr dirty="0"/>
              <a:t>will</a:t>
            </a:r>
            <a:r>
              <a:rPr spc="-60" dirty="0"/>
              <a:t> </a:t>
            </a:r>
            <a:r>
              <a:rPr dirty="0"/>
              <a:t>help</a:t>
            </a:r>
            <a:r>
              <a:rPr spc="-60" dirty="0"/>
              <a:t> </a:t>
            </a:r>
            <a:r>
              <a:rPr dirty="0"/>
              <a:t>communities</a:t>
            </a:r>
            <a:r>
              <a:rPr spc="-80" dirty="0"/>
              <a:t> </a:t>
            </a:r>
            <a:r>
              <a:rPr dirty="0"/>
              <a:t>celebrate</a:t>
            </a:r>
            <a:r>
              <a:rPr spc="-75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spc="-10" dirty="0"/>
              <a:t>national </a:t>
            </a:r>
            <a:r>
              <a:rPr dirty="0"/>
              <a:t>events</a:t>
            </a:r>
            <a:r>
              <a:rPr spc="-65" dirty="0"/>
              <a:t> </a:t>
            </a:r>
            <a:r>
              <a:rPr dirty="0"/>
              <a:t>that</a:t>
            </a:r>
            <a:r>
              <a:rPr spc="-35" dirty="0"/>
              <a:t> </a:t>
            </a:r>
            <a:r>
              <a:rPr dirty="0"/>
              <a:t>are</a:t>
            </a:r>
            <a:r>
              <a:rPr spc="-30" dirty="0"/>
              <a:t> </a:t>
            </a:r>
            <a:r>
              <a:rPr dirty="0"/>
              <a:t>important</a:t>
            </a:r>
            <a:r>
              <a:rPr spc="-70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dirty="0"/>
              <a:t>them -</a:t>
            </a:r>
            <a:r>
              <a:rPr spc="-20" dirty="0"/>
              <a:t> </a:t>
            </a:r>
            <a:r>
              <a:rPr spc="-10" dirty="0"/>
              <a:t>including </a:t>
            </a:r>
            <a:r>
              <a:rPr dirty="0"/>
              <a:t>the</a:t>
            </a:r>
            <a:r>
              <a:rPr spc="-50" dirty="0"/>
              <a:t> </a:t>
            </a:r>
            <a:r>
              <a:rPr dirty="0"/>
              <a:t>75th</a:t>
            </a:r>
            <a:r>
              <a:rPr spc="-50" dirty="0"/>
              <a:t> </a:t>
            </a:r>
            <a:r>
              <a:rPr dirty="0"/>
              <a:t>anniversary</a:t>
            </a:r>
            <a:r>
              <a:rPr spc="-7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Windrush,</a:t>
            </a:r>
            <a:r>
              <a:rPr spc="-8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spc="-10" dirty="0"/>
              <a:t>Eurovision </a:t>
            </a:r>
            <a:r>
              <a:rPr dirty="0"/>
              <a:t>Song</a:t>
            </a:r>
            <a:r>
              <a:rPr spc="-40" dirty="0"/>
              <a:t> </a:t>
            </a:r>
            <a:r>
              <a:rPr dirty="0"/>
              <a:t>Contest</a:t>
            </a:r>
            <a:r>
              <a:rPr spc="-40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dirty="0"/>
              <a:t>Coronation</a:t>
            </a:r>
            <a:r>
              <a:rPr spc="-60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His</a:t>
            </a:r>
            <a:r>
              <a:rPr spc="-15" dirty="0"/>
              <a:t> </a:t>
            </a:r>
            <a:r>
              <a:rPr dirty="0"/>
              <a:t>Majesty</a:t>
            </a:r>
            <a:r>
              <a:rPr spc="-60" dirty="0"/>
              <a:t> </a:t>
            </a:r>
            <a:r>
              <a:rPr spc="-25" dirty="0"/>
              <a:t>The </a:t>
            </a:r>
            <a:r>
              <a:rPr spc="-10" dirty="0"/>
              <a:t>King.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396240"/>
            <a:ext cx="3078480" cy="608380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608" y="292608"/>
            <a:ext cx="9575800" cy="6184900"/>
          </a:xfrm>
          <a:custGeom>
            <a:avLst/>
            <a:gdLst/>
            <a:ahLst/>
            <a:cxnLst/>
            <a:rect l="l" t="t" r="r" b="b"/>
            <a:pathLst>
              <a:path w="9575800" h="6184900">
                <a:moveTo>
                  <a:pt x="9575292" y="0"/>
                </a:moveTo>
                <a:lnTo>
                  <a:pt x="0" y="0"/>
                </a:lnTo>
                <a:lnTo>
                  <a:pt x="0" y="6184392"/>
                </a:lnTo>
                <a:lnTo>
                  <a:pt x="9575292" y="6184392"/>
                </a:lnTo>
                <a:lnTo>
                  <a:pt x="9575292" y="0"/>
                </a:lnTo>
                <a:close/>
              </a:path>
            </a:pathLst>
          </a:custGeom>
          <a:solidFill>
            <a:srgbClr val="E6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1894" y="6720840"/>
            <a:ext cx="1809119" cy="59131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9375" rIns="0" bIns="0" rtlCol="0">
            <a:spAutoFit/>
          </a:bodyPr>
          <a:lstStyle/>
          <a:p>
            <a:pPr marL="47625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Awards</a:t>
            </a:r>
            <a:r>
              <a:rPr sz="4000" spc="-105" dirty="0"/>
              <a:t> </a:t>
            </a:r>
            <a:r>
              <a:rPr sz="4000" dirty="0"/>
              <a:t>for</a:t>
            </a:r>
            <a:r>
              <a:rPr sz="4000" spc="-105" dirty="0"/>
              <a:t> </a:t>
            </a:r>
            <a:r>
              <a:rPr sz="4000" dirty="0"/>
              <a:t>All</a:t>
            </a:r>
            <a:r>
              <a:rPr sz="4000" spc="-100" dirty="0"/>
              <a:t> </a:t>
            </a:r>
            <a:r>
              <a:rPr sz="4000" spc="-10" dirty="0"/>
              <a:t>England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2132202" y="4422647"/>
            <a:ext cx="2923540" cy="10795"/>
          </a:xfrm>
          <a:custGeom>
            <a:avLst/>
            <a:gdLst/>
            <a:ahLst/>
            <a:cxnLst/>
            <a:rect l="l" t="t" r="r" b="b"/>
            <a:pathLst>
              <a:path w="2923540" h="10795">
                <a:moveTo>
                  <a:pt x="2923032" y="0"/>
                </a:moveTo>
                <a:lnTo>
                  <a:pt x="0" y="0"/>
                </a:lnTo>
                <a:lnTo>
                  <a:pt x="0" y="10668"/>
                </a:lnTo>
                <a:lnTo>
                  <a:pt x="2923032" y="10668"/>
                </a:lnTo>
                <a:lnTo>
                  <a:pt x="2923032" y="0"/>
                </a:lnTo>
                <a:close/>
              </a:path>
            </a:pathLst>
          </a:custGeom>
          <a:solidFill>
            <a:srgbClr val="E6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69135" y="4727447"/>
            <a:ext cx="3266440" cy="10795"/>
          </a:xfrm>
          <a:custGeom>
            <a:avLst/>
            <a:gdLst/>
            <a:ahLst/>
            <a:cxnLst/>
            <a:rect l="l" t="t" r="r" b="b"/>
            <a:pathLst>
              <a:path w="3266440" h="10795">
                <a:moveTo>
                  <a:pt x="3265931" y="0"/>
                </a:moveTo>
                <a:lnTo>
                  <a:pt x="0" y="0"/>
                </a:lnTo>
                <a:lnTo>
                  <a:pt x="0" y="10668"/>
                </a:lnTo>
                <a:lnTo>
                  <a:pt x="3265931" y="10668"/>
                </a:lnTo>
                <a:lnTo>
                  <a:pt x="3265931" y="0"/>
                </a:lnTo>
                <a:close/>
              </a:path>
            </a:pathLst>
          </a:custGeom>
          <a:solidFill>
            <a:srgbClr val="E6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4948" y="1990623"/>
            <a:ext cx="5901690" cy="397891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Funding</a:t>
            </a:r>
            <a:r>
              <a:rPr sz="13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3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smaller,</a:t>
            </a:r>
            <a:r>
              <a:rPr sz="13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grassroots</a:t>
            </a:r>
            <a:r>
              <a:rPr sz="13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sz="13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organisations</a:t>
            </a:r>
            <a:r>
              <a:rPr sz="13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3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do</a:t>
            </a:r>
            <a:r>
              <a:rPr sz="13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great</a:t>
            </a:r>
            <a:r>
              <a:rPr sz="13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rebuchet MS"/>
                <a:cs typeface="Trebuchet MS"/>
              </a:rPr>
              <a:t>things</a:t>
            </a:r>
            <a:endParaRPr sz="13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Simple</a:t>
            </a:r>
            <a:r>
              <a:rPr sz="13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3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apply</a:t>
            </a:r>
            <a:r>
              <a:rPr sz="13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3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£300</a:t>
            </a:r>
            <a:r>
              <a:rPr sz="13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3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£10,000</a:t>
            </a:r>
            <a:r>
              <a:rPr sz="13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3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one</a:t>
            </a:r>
            <a:r>
              <a:rPr sz="13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Trebuchet MS"/>
                <a:cs typeface="Trebuchet MS"/>
              </a:rPr>
              <a:t>year</a:t>
            </a:r>
            <a:endParaRPr sz="13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We</a:t>
            </a:r>
            <a:r>
              <a:rPr sz="13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ask</a:t>
            </a:r>
            <a:r>
              <a:rPr sz="13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you</a:t>
            </a:r>
            <a:r>
              <a:rPr sz="13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3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involve</a:t>
            </a:r>
            <a:r>
              <a:rPr sz="13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your</a:t>
            </a:r>
            <a:r>
              <a:rPr sz="13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Arial"/>
              <a:buChar char="•"/>
            </a:pPr>
            <a:endParaRPr sz="125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3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rebuchet MS"/>
                <a:cs typeface="Trebuchet MS"/>
              </a:rPr>
              <a:t>Support</a:t>
            </a: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Arial"/>
              <a:buChar char="•"/>
            </a:pPr>
            <a:endParaRPr sz="125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Our</a:t>
            </a:r>
            <a:r>
              <a:rPr sz="13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Advice</a:t>
            </a:r>
            <a:r>
              <a:rPr sz="13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Line:</a:t>
            </a:r>
            <a:r>
              <a:rPr sz="13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0345</a:t>
            </a:r>
            <a:r>
              <a:rPr sz="13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sz="13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r>
              <a:rPr sz="13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20</a:t>
            </a:r>
            <a:r>
              <a:rPr sz="13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Trebuchet MS"/>
                <a:cs typeface="Trebuchet MS"/>
              </a:rPr>
              <a:t>30</a:t>
            </a:r>
            <a:endParaRPr sz="13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spcBef>
                <a:spcPts val="82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Our</a:t>
            </a:r>
            <a:r>
              <a:rPr sz="13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rebuchet MS"/>
                <a:cs typeface="Trebuchet MS"/>
              </a:rPr>
              <a:t>website:</a:t>
            </a:r>
            <a:endParaRPr sz="13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Our</a:t>
            </a:r>
            <a:r>
              <a:rPr sz="13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rebuchet MS"/>
                <a:cs typeface="Trebuchet MS"/>
              </a:rPr>
              <a:t>email:</a:t>
            </a: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Arial"/>
              <a:buChar char="•"/>
            </a:pPr>
            <a:endParaRPr sz="125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Book</a:t>
            </a:r>
            <a:r>
              <a:rPr sz="13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tickets</a:t>
            </a:r>
            <a:r>
              <a:rPr sz="13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3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our</a:t>
            </a:r>
            <a:r>
              <a:rPr sz="13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clinics</a:t>
            </a:r>
            <a:r>
              <a:rPr sz="13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Trebuchet MS"/>
                <a:cs typeface="Trebuchet MS"/>
              </a:rPr>
              <a:t>at:</a:t>
            </a: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33957" y="5943600"/>
            <a:ext cx="5247640" cy="10795"/>
          </a:xfrm>
          <a:custGeom>
            <a:avLst/>
            <a:gdLst/>
            <a:ahLst/>
            <a:cxnLst/>
            <a:rect l="l" t="t" r="r" b="b"/>
            <a:pathLst>
              <a:path w="5247640" h="10795">
                <a:moveTo>
                  <a:pt x="5247157" y="0"/>
                </a:moveTo>
                <a:lnTo>
                  <a:pt x="0" y="0"/>
                </a:lnTo>
                <a:lnTo>
                  <a:pt x="0" y="10668"/>
                </a:lnTo>
                <a:lnTo>
                  <a:pt x="5247157" y="10668"/>
                </a:lnTo>
                <a:lnTo>
                  <a:pt x="5247157" y="0"/>
                </a:lnTo>
                <a:close/>
              </a:path>
            </a:pathLst>
          </a:custGeom>
          <a:solidFill>
            <a:srgbClr val="E6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e24bc2-729e-4054-8454-d4d5db5a28c3" xsi:nil="true"/>
    <lcf76f155ced4ddcb4097134ff3c332f xmlns="54626385-6e9c-4b44-b886-225da35373e9">
      <Terms xmlns="http://schemas.microsoft.com/office/infopath/2007/PartnerControls"/>
    </lcf76f155ced4ddcb4097134ff3c332f>
    <Date xmlns="54626385-6e9c-4b44-b886-225da35373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1AB410C2D7974AB647B7DD5944E2AE" ma:contentTypeVersion="17" ma:contentTypeDescription="Create a new document." ma:contentTypeScope="" ma:versionID="8aed4cbe07d417882a5ed1b147832b94">
  <xsd:schema xmlns:xsd="http://www.w3.org/2001/XMLSchema" xmlns:xs="http://www.w3.org/2001/XMLSchema" xmlns:p="http://schemas.microsoft.com/office/2006/metadata/properties" xmlns:ns2="54626385-6e9c-4b44-b886-225da35373e9" xmlns:ns3="98741840-d50b-4ce8-bf83-2c624c55dcb1" xmlns:ns4="c7e24bc2-729e-4054-8454-d4d5db5a28c3" targetNamespace="http://schemas.microsoft.com/office/2006/metadata/properties" ma:root="true" ma:fieldsID="4092b3208206697e65f110570f525bba" ns2:_="" ns3:_="" ns4:_="">
    <xsd:import namespace="54626385-6e9c-4b44-b886-225da35373e9"/>
    <xsd:import namespace="98741840-d50b-4ce8-bf83-2c624c55dcb1"/>
    <xsd:import namespace="c7e24bc2-729e-4054-8454-d4d5db5a28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Dat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626385-6e9c-4b44-b886-225da35373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Date" ma:index="21" nillable="true" ma:displayName="Date" ma:format="DateOnly" ma:internalName="Date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e88402a-5ec5-470d-bde1-b64416502b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41840-d50b-4ce8-bf83-2c624c55d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e24bc2-729e-4054-8454-d4d5db5a28c3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59266bdc-0a71-4ff6-8e46-d544ce67ff97}" ma:internalName="TaxCatchAll" ma:showField="CatchAllData" ma:web="98741840-d50b-4ce8-bf83-2c624c55dc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997EA8-2166-473B-809D-35006F8A0537}">
  <ds:schemaRefs>
    <ds:schemaRef ds:uri="http://schemas.openxmlformats.org/package/2006/metadata/core-properties"/>
    <ds:schemaRef ds:uri="54626385-6e9c-4b44-b886-225da35373e9"/>
    <ds:schemaRef ds:uri="http://purl.org/dc/elements/1.1/"/>
    <ds:schemaRef ds:uri="98741840-d50b-4ce8-bf83-2c624c55dcb1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c7e24bc2-729e-4054-8454-d4d5db5a28c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A2B7A8D-27F2-4683-9304-CEF658C0AA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626385-6e9c-4b44-b886-225da35373e9"/>
    <ds:schemaRef ds:uri="98741840-d50b-4ce8-bf83-2c624c55dcb1"/>
    <ds:schemaRef ds:uri="c7e24bc2-729e-4054-8454-d4d5db5a28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3943EC-F9A3-405F-9564-3165E73C22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1437</Words>
  <Application>Microsoft Office PowerPoint</Application>
  <PresentationFormat>Custom</PresentationFormat>
  <Paragraphs>198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Rockwell</vt:lpstr>
      <vt:lpstr>Trebuchet MS</vt:lpstr>
      <vt:lpstr>Office Theme</vt:lpstr>
      <vt:lpstr>PowerPoint Presentation</vt:lpstr>
      <vt:lpstr>What will this session cover.....</vt:lpstr>
      <vt:lpstr>Meeting Etiquette</vt:lpstr>
      <vt:lpstr>Who we are</vt:lpstr>
      <vt:lpstr>PowerPoint Presentation</vt:lpstr>
      <vt:lpstr>PowerPoint Presentation</vt:lpstr>
      <vt:lpstr>Our support for communities</vt:lpstr>
      <vt:lpstr>Key National Moments</vt:lpstr>
      <vt:lpstr>Awards for All England</vt:lpstr>
      <vt:lpstr>Our Programme</vt:lpstr>
      <vt:lpstr>Aims</vt:lpstr>
      <vt:lpstr>Community Involvement</vt:lpstr>
      <vt:lpstr>Project Example</vt:lpstr>
      <vt:lpstr>Project Example</vt:lpstr>
      <vt:lpstr>Project Example</vt:lpstr>
      <vt:lpstr>More support</vt:lpstr>
      <vt:lpstr>Who can apply?</vt:lpstr>
      <vt:lpstr>What can we fund?</vt:lpstr>
      <vt:lpstr>PowerPoint Presentation</vt:lpstr>
      <vt:lpstr>Is Awards for All right for your community and organisation?</vt:lpstr>
      <vt:lpstr>Apply</vt:lpstr>
      <vt:lpstr>Grant Application Clinics</vt:lpstr>
      <vt:lpstr>Connect With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Sanders</dc:creator>
  <cp:lastModifiedBy>Nicolas Hogg</cp:lastModifiedBy>
  <cp:revision>2</cp:revision>
  <dcterms:created xsi:type="dcterms:W3CDTF">2023-05-17T10:19:56Z</dcterms:created>
  <dcterms:modified xsi:type="dcterms:W3CDTF">2023-05-17T11:07:18Z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2023-05-17T00:00:00Z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ContentTypeId">
    <vt:lpwstr>0x010100CE1AB410C2D7974AB647B7DD5944E2AE</vt:lpwstr>
  </property>
  <property fmtid="{D5CDD505-2E9C-101B-9397-08002B2CF9AE}" pid="7" name="MediaServiceImageTags">
    <vt:lpwstr/>
  </property>
</Properties>
</file>