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9"/>
  </p:notesMasterIdLst>
  <p:sldIdLst>
    <p:sldId id="256" r:id="rId5"/>
    <p:sldId id="257" r:id="rId6"/>
    <p:sldId id="258" r:id="rId7"/>
    <p:sldId id="259" r:id="rId8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21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9199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9199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6f91993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6f91993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6f91993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6f91993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6f91993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c6f91993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Top Tips For Youth Voice</a:t>
            </a:r>
            <a:endParaRPr b="1"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Created by Young People In The Lead | The National Lottery Community Fund</a:t>
            </a:r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0" y="-18550"/>
            <a:ext cx="9144000" cy="87899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3"/>
          <p:cNvSpPr txBox="1"/>
          <p:nvPr/>
        </p:nvSpPr>
        <p:spPr>
          <a:xfrm>
            <a:off x="1373846" y="139973"/>
            <a:ext cx="6087314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latin typeface="Roboto"/>
                <a:ea typeface="Roboto"/>
                <a:cs typeface="Roboto"/>
                <a:sym typeface="Roboto"/>
              </a:rPr>
              <a:t>        Intern</a:t>
            </a:r>
            <a:r>
              <a:rPr lang="en" sz="2000" b="1" dirty="0">
                <a:latin typeface="Roboto"/>
                <a:ea typeface="Roboto"/>
                <a:cs typeface="Roboto"/>
                <a:sym typeface="Roboto"/>
              </a:rPr>
              <a:t>ational Youth Day 2020</a:t>
            </a:r>
            <a:endParaRPr sz="2000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1" name="Google Shape;7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329601" y="-126539"/>
            <a:ext cx="624608" cy="1008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A8160A-D8AC-4606-B4FA-63164B3C4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1379" y="-35486"/>
            <a:ext cx="1732621" cy="8472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471625" y="1847409"/>
            <a:ext cx="3920100" cy="24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FF9900"/>
                </a:solidFill>
              </a:rPr>
              <a:t>Be transparent</a:t>
            </a:r>
            <a:r>
              <a:rPr lang="en" sz="2600" dirty="0"/>
              <a:t> </a:t>
            </a:r>
            <a:r>
              <a:rPr lang="en" sz="2600" dirty="0">
                <a:solidFill>
                  <a:srgbClr val="000000"/>
                </a:solidFill>
              </a:rPr>
              <a:t>and set clear expectations</a:t>
            </a:r>
            <a:endParaRPr sz="2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FF9900"/>
                </a:solidFill>
              </a:rPr>
              <a:t>Be accessible</a:t>
            </a:r>
            <a:r>
              <a:rPr lang="en" sz="2600" dirty="0">
                <a:solidFill>
                  <a:srgbClr val="000000"/>
                </a:solidFill>
              </a:rPr>
              <a:t>, provide a safe space </a:t>
            </a:r>
            <a:endParaRPr sz="4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2"/>
          </p:nvPr>
        </p:nvSpPr>
        <p:spPr>
          <a:xfrm>
            <a:off x="4903307" y="998975"/>
            <a:ext cx="4366200" cy="27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FFFFFF"/>
                </a:solidFill>
              </a:rPr>
              <a:t>Be interactive</a:t>
            </a:r>
            <a:r>
              <a:rPr lang="en" sz="2600" dirty="0">
                <a:solidFill>
                  <a:srgbClr val="000000"/>
                </a:solidFill>
              </a:rPr>
              <a:t> and fun</a:t>
            </a:r>
            <a:endParaRPr sz="2600" dirty="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FFFFFF"/>
                </a:solidFill>
              </a:rPr>
              <a:t>Be together</a:t>
            </a:r>
            <a:r>
              <a:rPr lang="en" sz="2600" dirty="0">
                <a:solidFill>
                  <a:schemeClr val="dk2"/>
                </a:solidFill>
              </a:rPr>
              <a:t> </a:t>
            </a:r>
            <a:r>
              <a:rPr lang="en" sz="2600" dirty="0">
                <a:solidFill>
                  <a:srgbClr val="000000"/>
                </a:solidFill>
              </a:rPr>
              <a:t>with young people in design and evaluation of projects</a:t>
            </a:r>
            <a:endParaRPr sz="2600" dirty="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FFFFFF"/>
                </a:solidFill>
              </a:rPr>
              <a:t>Be diverse </a:t>
            </a:r>
            <a:r>
              <a:rPr lang="en" sz="2600" dirty="0">
                <a:solidFill>
                  <a:srgbClr val="000000"/>
                </a:solidFill>
              </a:rPr>
              <a:t>and inclusive</a:t>
            </a:r>
            <a:endParaRPr sz="2600" dirty="0">
              <a:solidFill>
                <a:srgbClr val="000000"/>
              </a:solidFill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182425" y="274625"/>
            <a:ext cx="42093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latin typeface="Roboto"/>
                <a:ea typeface="Roboto"/>
                <a:cs typeface="Roboto"/>
                <a:sym typeface="Roboto"/>
              </a:rPr>
              <a:t>The 5 way to Be ...</a:t>
            </a:r>
            <a:endParaRPr sz="3800" b="1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9" name="Google Shape;79;p14"/>
          <p:cNvCxnSpPr/>
          <p:nvPr/>
        </p:nvCxnSpPr>
        <p:spPr>
          <a:xfrm>
            <a:off x="-3425" y="1174625"/>
            <a:ext cx="45810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A95FFD3-7871-4948-B572-2C4AC8E8A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25" y="4189694"/>
            <a:ext cx="1950440" cy="9538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>
            <a:off x="470659" y="2697275"/>
            <a:ext cx="1872300" cy="745500"/>
          </a:xfrm>
          <a:prstGeom prst="homePlate">
            <a:avLst>
              <a:gd name="adj" fmla="val 50000"/>
            </a:avLst>
          </a:prstGeom>
          <a:solidFill>
            <a:srgbClr val="FF99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body" idx="4294967295"/>
          </p:nvPr>
        </p:nvSpPr>
        <p:spPr>
          <a:xfrm>
            <a:off x="470651" y="2782450"/>
            <a:ext cx="1872300" cy="470400"/>
          </a:xfrm>
          <a:prstGeom prst="rect">
            <a:avLst/>
          </a:prstGeom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</a:rPr>
              <a:t>Role Models</a:t>
            </a:r>
            <a:endParaRPr sz="2100">
              <a:solidFill>
                <a:schemeClr val="lt1"/>
              </a:solidFill>
            </a:endParaRPr>
          </a:p>
        </p:txBody>
      </p:sp>
      <p:grpSp>
        <p:nvGrpSpPr>
          <p:cNvPr id="86" name="Google Shape;86;p15"/>
          <p:cNvGrpSpPr/>
          <p:nvPr/>
        </p:nvGrpSpPr>
        <p:grpSpPr>
          <a:xfrm>
            <a:off x="1042545" y="2108490"/>
            <a:ext cx="198900" cy="593656"/>
            <a:chOff x="777447" y="1610215"/>
            <a:chExt cx="198900" cy="593656"/>
          </a:xfrm>
        </p:grpSpPr>
        <p:cxnSp>
          <p:nvCxnSpPr>
            <p:cNvPr id="87" name="Google Shape;87;p15"/>
            <p:cNvCxnSpPr/>
            <p:nvPr/>
          </p:nvCxnSpPr>
          <p:spPr>
            <a:xfrm>
              <a:off x="876909" y="1649171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8" name="Google Shape;88;p15"/>
            <p:cNvSpPr/>
            <p:nvPr/>
          </p:nvSpPr>
          <p:spPr>
            <a:xfrm>
              <a:off x="777447" y="1610215"/>
              <a:ext cx="198900" cy="198900"/>
            </a:xfrm>
            <a:prstGeom prst="ellipse">
              <a:avLst/>
            </a:prstGeom>
            <a:solidFill>
              <a:schemeClr val="accent6"/>
            </a:solidFill>
            <a:ln w="9525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15"/>
          <p:cNvSpPr txBox="1">
            <a:spLocks noGrp="1"/>
          </p:cNvSpPr>
          <p:nvPr>
            <p:ph type="body" idx="4294967295"/>
          </p:nvPr>
        </p:nvSpPr>
        <p:spPr>
          <a:xfrm>
            <a:off x="527300" y="1379000"/>
            <a:ext cx="2242800" cy="9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Tailored mentors to inspire young people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1946779" y="2697275"/>
            <a:ext cx="2051100" cy="745500"/>
          </a:xfrm>
          <a:prstGeom prst="chevron">
            <a:avLst>
              <a:gd name="adj" fmla="val 50000"/>
            </a:avLst>
          </a:prstGeom>
          <a:solidFill>
            <a:srgbClr val="FF99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body" idx="4294967295"/>
          </p:nvPr>
        </p:nvSpPr>
        <p:spPr>
          <a:xfrm>
            <a:off x="2314567" y="2782438"/>
            <a:ext cx="1315500" cy="470400"/>
          </a:xfrm>
          <a:prstGeom prst="rect">
            <a:avLst/>
          </a:prstGeom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</a:rPr>
              <a:t>Training</a:t>
            </a:r>
            <a:endParaRPr sz="2100">
              <a:solidFill>
                <a:schemeClr val="lt1"/>
              </a:solidFill>
            </a:endParaRPr>
          </a:p>
        </p:txBody>
      </p:sp>
      <p:grpSp>
        <p:nvGrpSpPr>
          <p:cNvPr id="92" name="Google Shape;92;p15"/>
          <p:cNvGrpSpPr/>
          <p:nvPr/>
        </p:nvGrpSpPr>
        <p:grpSpPr>
          <a:xfrm>
            <a:off x="2396007" y="3437233"/>
            <a:ext cx="198900" cy="593656"/>
            <a:chOff x="2223534" y="2938958"/>
            <a:chExt cx="198900" cy="593656"/>
          </a:xfrm>
        </p:grpSpPr>
        <p:cxnSp>
          <p:nvCxnSpPr>
            <p:cNvPr id="93" name="Google Shape;93;p15"/>
            <p:cNvCxnSpPr/>
            <p:nvPr/>
          </p:nvCxnSpPr>
          <p:spPr>
            <a:xfrm rot="10800000">
              <a:off x="2322997" y="2938958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4" name="Google Shape;94;p15"/>
            <p:cNvSpPr/>
            <p:nvPr/>
          </p:nvSpPr>
          <p:spPr>
            <a:xfrm rot="10800000" flipH="1">
              <a:off x="2223534" y="3333714"/>
              <a:ext cx="198900" cy="198900"/>
            </a:xfrm>
            <a:prstGeom prst="ellipse">
              <a:avLst/>
            </a:prstGeom>
            <a:solidFill>
              <a:schemeClr val="accent6"/>
            </a:solidFill>
            <a:ln w="9525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15"/>
          <p:cNvSpPr txBox="1">
            <a:spLocks noGrp="1"/>
          </p:cNvSpPr>
          <p:nvPr>
            <p:ph type="body" idx="4294967295"/>
          </p:nvPr>
        </p:nvSpPr>
        <p:spPr>
          <a:xfrm>
            <a:off x="1374062" y="4030900"/>
            <a:ext cx="2242800" cy="9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Building transferable skills and confidence</a:t>
            </a:r>
            <a:r>
              <a:rPr lang="en" sz="1600"/>
              <a:t> </a:t>
            </a:r>
            <a:endParaRPr sz="1600"/>
          </a:p>
        </p:txBody>
      </p:sp>
      <p:sp>
        <p:nvSpPr>
          <p:cNvPr id="96" name="Google Shape;96;p15"/>
          <p:cNvSpPr/>
          <p:nvPr/>
        </p:nvSpPr>
        <p:spPr>
          <a:xfrm>
            <a:off x="3410000" y="2697275"/>
            <a:ext cx="2427900" cy="745500"/>
          </a:xfrm>
          <a:prstGeom prst="chevron">
            <a:avLst>
              <a:gd name="adj" fmla="val 50000"/>
            </a:avLst>
          </a:prstGeom>
          <a:solidFill>
            <a:srgbClr val="FF99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4294967295"/>
          </p:nvPr>
        </p:nvSpPr>
        <p:spPr>
          <a:xfrm>
            <a:off x="3797837" y="2782425"/>
            <a:ext cx="1872300" cy="470400"/>
          </a:xfrm>
          <a:prstGeom prst="rect">
            <a:avLst/>
          </a:prstGeom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</a:rPr>
              <a:t>Opportunities</a:t>
            </a:r>
            <a:endParaRPr sz="2100">
              <a:solidFill>
                <a:schemeClr val="lt1"/>
              </a:solidFill>
            </a:endParaRPr>
          </a:p>
        </p:txBody>
      </p:sp>
      <p:grpSp>
        <p:nvGrpSpPr>
          <p:cNvPr id="98" name="Google Shape;98;p15"/>
          <p:cNvGrpSpPr/>
          <p:nvPr/>
        </p:nvGrpSpPr>
        <p:grpSpPr>
          <a:xfrm>
            <a:off x="4188457" y="2108490"/>
            <a:ext cx="198900" cy="593656"/>
            <a:chOff x="3918084" y="1610215"/>
            <a:chExt cx="198900" cy="593656"/>
          </a:xfrm>
        </p:grpSpPr>
        <p:cxnSp>
          <p:nvCxnSpPr>
            <p:cNvPr id="99" name="Google Shape;99;p15"/>
            <p:cNvCxnSpPr/>
            <p:nvPr/>
          </p:nvCxnSpPr>
          <p:spPr>
            <a:xfrm>
              <a:off x="4017546" y="1649171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0" name="Google Shape;100;p15"/>
            <p:cNvSpPr/>
            <p:nvPr/>
          </p:nvSpPr>
          <p:spPr>
            <a:xfrm>
              <a:off x="3918084" y="1610215"/>
              <a:ext cx="198900" cy="198900"/>
            </a:xfrm>
            <a:prstGeom prst="ellipse">
              <a:avLst/>
            </a:prstGeom>
            <a:solidFill>
              <a:schemeClr val="accent6"/>
            </a:solidFill>
            <a:ln w="9525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15"/>
          <p:cNvSpPr txBox="1">
            <a:spLocks noGrp="1"/>
          </p:cNvSpPr>
          <p:nvPr>
            <p:ph type="body" idx="4294967295"/>
          </p:nvPr>
        </p:nvSpPr>
        <p:spPr>
          <a:xfrm>
            <a:off x="3217719" y="1379000"/>
            <a:ext cx="2242800" cy="9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Based on individual goals and ambitions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102" name="Google Shape;102;p15"/>
          <p:cNvSpPr/>
          <p:nvPr/>
        </p:nvSpPr>
        <p:spPr>
          <a:xfrm>
            <a:off x="5435424" y="2697275"/>
            <a:ext cx="1872300" cy="745500"/>
          </a:xfrm>
          <a:prstGeom prst="chevron">
            <a:avLst>
              <a:gd name="adj" fmla="val 50000"/>
            </a:avLst>
          </a:prstGeom>
          <a:solidFill>
            <a:srgbClr val="FF99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Google Shape;103;p15"/>
          <p:cNvGrpSpPr/>
          <p:nvPr/>
        </p:nvGrpSpPr>
        <p:grpSpPr>
          <a:xfrm>
            <a:off x="6102795" y="3437233"/>
            <a:ext cx="198900" cy="593656"/>
            <a:chOff x="5958946" y="2938958"/>
            <a:chExt cx="198900" cy="593656"/>
          </a:xfrm>
        </p:grpSpPr>
        <p:cxnSp>
          <p:nvCxnSpPr>
            <p:cNvPr id="104" name="Google Shape;104;p15"/>
            <p:cNvCxnSpPr/>
            <p:nvPr/>
          </p:nvCxnSpPr>
          <p:spPr>
            <a:xfrm rot="10800000">
              <a:off x="6058409" y="2938958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5" name="Google Shape;105;p15"/>
            <p:cNvSpPr/>
            <p:nvPr/>
          </p:nvSpPr>
          <p:spPr>
            <a:xfrm rot="10800000" flipH="1">
              <a:off x="5958946" y="3333714"/>
              <a:ext cx="198900" cy="198900"/>
            </a:xfrm>
            <a:prstGeom prst="ellipse">
              <a:avLst/>
            </a:prstGeom>
            <a:solidFill>
              <a:schemeClr val="accent6"/>
            </a:solidFill>
            <a:ln w="9525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15"/>
          <p:cNvSpPr txBox="1">
            <a:spLocks noGrp="1"/>
          </p:cNvSpPr>
          <p:nvPr>
            <p:ph type="body" idx="4294967295"/>
          </p:nvPr>
        </p:nvSpPr>
        <p:spPr>
          <a:xfrm>
            <a:off x="4631299" y="4030900"/>
            <a:ext cx="3141900" cy="9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Celebrate and recognise contributions</a:t>
            </a:r>
            <a:r>
              <a:rPr lang="en" sz="1600"/>
              <a:t> </a:t>
            </a:r>
            <a:endParaRPr sz="1600"/>
          </a:p>
        </p:txBody>
      </p:sp>
      <p:sp>
        <p:nvSpPr>
          <p:cNvPr id="107" name="Google Shape;107;p15"/>
          <p:cNvSpPr/>
          <p:nvPr/>
        </p:nvSpPr>
        <p:spPr>
          <a:xfrm>
            <a:off x="6911538" y="2697275"/>
            <a:ext cx="2051100" cy="745500"/>
          </a:xfrm>
          <a:prstGeom prst="chevron">
            <a:avLst>
              <a:gd name="adj" fmla="val 50000"/>
            </a:avLst>
          </a:prstGeom>
          <a:solidFill>
            <a:srgbClr val="FF99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15"/>
          <p:cNvGrpSpPr/>
          <p:nvPr/>
        </p:nvGrpSpPr>
        <p:grpSpPr>
          <a:xfrm>
            <a:off x="7799532" y="2108490"/>
            <a:ext cx="198900" cy="593656"/>
            <a:chOff x="3918084" y="1610215"/>
            <a:chExt cx="198900" cy="593656"/>
          </a:xfrm>
        </p:grpSpPr>
        <p:cxnSp>
          <p:nvCxnSpPr>
            <p:cNvPr id="109" name="Google Shape;109;p15"/>
            <p:cNvCxnSpPr/>
            <p:nvPr/>
          </p:nvCxnSpPr>
          <p:spPr>
            <a:xfrm>
              <a:off x="4017546" y="1649171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0" name="Google Shape;110;p15"/>
            <p:cNvSpPr/>
            <p:nvPr/>
          </p:nvSpPr>
          <p:spPr>
            <a:xfrm>
              <a:off x="3918084" y="1610215"/>
              <a:ext cx="198900" cy="198900"/>
            </a:xfrm>
            <a:prstGeom prst="ellipse">
              <a:avLst/>
            </a:prstGeom>
            <a:solidFill>
              <a:schemeClr val="accent6"/>
            </a:solidFill>
            <a:ln w="9525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111;p15"/>
          <p:cNvSpPr txBox="1">
            <a:spLocks noGrp="1"/>
          </p:cNvSpPr>
          <p:nvPr>
            <p:ph type="body" idx="4294967295"/>
          </p:nvPr>
        </p:nvSpPr>
        <p:spPr>
          <a:xfrm>
            <a:off x="6301699" y="1379000"/>
            <a:ext cx="2637000" cy="9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Feedback on the changes Young people inspire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1547575" y="209000"/>
            <a:ext cx="65997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latin typeface="Roboto"/>
                <a:ea typeface="Roboto"/>
                <a:cs typeface="Roboto"/>
                <a:sym typeface="Roboto"/>
              </a:rPr>
              <a:t>The 5 Things To Provide ...</a:t>
            </a:r>
            <a:endParaRPr sz="3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4294967295"/>
          </p:nvPr>
        </p:nvSpPr>
        <p:spPr>
          <a:xfrm>
            <a:off x="5837899" y="2782450"/>
            <a:ext cx="1315500" cy="470400"/>
          </a:xfrm>
          <a:prstGeom prst="rect">
            <a:avLst/>
          </a:prstGeom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</a:rPr>
              <a:t>Rewards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4294967295"/>
          </p:nvPr>
        </p:nvSpPr>
        <p:spPr>
          <a:xfrm>
            <a:off x="7185650" y="2782425"/>
            <a:ext cx="1691400" cy="470400"/>
          </a:xfrm>
          <a:prstGeom prst="rect">
            <a:avLst/>
          </a:prstGeom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</a:rPr>
              <a:t>Feedback</a:t>
            </a:r>
            <a:endParaRPr sz="2100">
              <a:solidFill>
                <a:schemeClr val="lt1"/>
              </a:solidFill>
            </a:endParaRPr>
          </a:p>
        </p:txBody>
      </p:sp>
      <p:cxnSp>
        <p:nvCxnSpPr>
          <p:cNvPr id="115" name="Google Shape;115;p15"/>
          <p:cNvCxnSpPr/>
          <p:nvPr/>
        </p:nvCxnSpPr>
        <p:spPr>
          <a:xfrm>
            <a:off x="1725" y="997825"/>
            <a:ext cx="9177900" cy="1620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4DE29A53-CA63-4BAF-B3FB-A54942AB9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300" y="4295163"/>
            <a:ext cx="1602875" cy="8308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>
            <a:spLocks noGrp="1"/>
          </p:cNvSpPr>
          <p:nvPr>
            <p:ph type="title"/>
          </p:nvPr>
        </p:nvSpPr>
        <p:spPr>
          <a:xfrm>
            <a:off x="391550" y="208300"/>
            <a:ext cx="7561500" cy="7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Created By Young People In the Lead</a:t>
            </a:r>
            <a:r>
              <a:rPr lang="en"/>
              <a:t> </a:t>
            </a:r>
            <a:endParaRPr/>
          </a:p>
        </p:txBody>
      </p:sp>
      <p:pic>
        <p:nvPicPr>
          <p:cNvPr id="121" name="Google Shape;12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3700" y="1165100"/>
            <a:ext cx="5048600" cy="362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98625" y="2098650"/>
            <a:ext cx="3643200" cy="22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" sz="1800" b="1" dirty="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absence, of our voices, makes no sense; our voice is power, and we don't mean to </a:t>
            </a:r>
            <a:endParaRPr sz="1800" b="1" dirty="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cause offence. Our voice is our </a:t>
            </a:r>
            <a:endParaRPr sz="1800" b="1" dirty="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power, we are tomorrow's leaders, and this is our hour.</a:t>
            </a:r>
            <a:r>
              <a:rPr lang="en" sz="2100" b="1" dirty="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" </a:t>
            </a:r>
            <a:endParaRPr sz="2100" b="1" dirty="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FF339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#</a:t>
            </a:r>
            <a:r>
              <a:rPr lang="en-GB" sz="2400" dirty="0" err="1">
                <a:solidFill>
                  <a:srgbClr val="FF339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ypildoneit</a:t>
            </a:r>
            <a:endParaRPr sz="2400" dirty="0">
              <a:solidFill>
                <a:srgbClr val="FF339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A3DF41-B7B0-49E0-B9F4-2CE496A19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59" y="4189694"/>
            <a:ext cx="1761402" cy="9538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5F7EB0B885DC4B9C68C136AAF9C7BA" ma:contentTypeVersion="13" ma:contentTypeDescription="Create a new document." ma:contentTypeScope="" ma:versionID="02478b17ac3c45d3b4efafcb4f90c1af">
  <xsd:schema xmlns:xsd="http://www.w3.org/2001/XMLSchema" xmlns:xs="http://www.w3.org/2001/XMLSchema" xmlns:p="http://schemas.microsoft.com/office/2006/metadata/properties" xmlns:ns3="44db09d7-8e66-4ef3-90b3-883e88705f41" xmlns:ns4="eaf4c602-58a6-41f3-8b42-92752eebc95b" targetNamespace="http://schemas.microsoft.com/office/2006/metadata/properties" ma:root="true" ma:fieldsID="20b1d808fb67552859102a803daabf2d" ns3:_="" ns4:_="">
    <xsd:import namespace="44db09d7-8e66-4ef3-90b3-883e88705f41"/>
    <xsd:import namespace="eaf4c602-58a6-41f3-8b42-92752eebc95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db09d7-8e66-4ef3-90b3-883e88705f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f4c602-58a6-41f3-8b42-92752eebc95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AFEDAC-3622-4B62-9DE3-1F523A6319A8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eaf4c602-58a6-41f3-8b42-92752eebc95b"/>
    <ds:schemaRef ds:uri="44db09d7-8e66-4ef3-90b3-883e88705f41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13611FA-EEF2-41E6-B317-22D53E89BA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db09d7-8e66-4ef3-90b3-883e88705f41"/>
    <ds:schemaRef ds:uri="eaf4c602-58a6-41f3-8b42-92752eebc9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4C8AB1-F07E-436D-BA21-C62218C7FB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153</Words>
  <Application>Microsoft Office PowerPoint</Application>
  <PresentationFormat>On-screen Show (16:9)</PresentationFormat>
  <Paragraphs>30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Roboto</vt:lpstr>
      <vt:lpstr>Material</vt:lpstr>
      <vt:lpstr>Top Tips For Youth Voice</vt:lpstr>
      <vt:lpstr>Be transparent and set clear expectations  Be accessible, provide a safe space  </vt:lpstr>
      <vt:lpstr>PowerPoint Presentation</vt:lpstr>
      <vt:lpstr>Created By Young People In the Lead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Tips For Youth Voice</dc:title>
  <dc:creator>Joanne Rich</dc:creator>
  <cp:lastModifiedBy>Nicolas Hogg</cp:lastModifiedBy>
  <cp:revision>4</cp:revision>
  <dcterms:modified xsi:type="dcterms:W3CDTF">2021-07-22T12:15:13Z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0x010100E25F7EB0B885DC4B9C68C136AAF9C7BA</vt:lpwstr>
  </property>
</Properties>
</file>