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5CD2455" w14:textId="5BF42CEE" w:rsidR="00C632DE" w:rsidRDefault="00C632DE"/>
    <w:p w14:paraId="50341312" w14:textId="77777777" w:rsidR="00A74244" w:rsidRDefault="00A74244"/>
    <w:tbl>
      <w:tblPr>
        <w:tblpPr w:leftFromText="180" w:rightFromText="180" w:vertAnchor="page" w:horzAnchor="margin" w:tblpY="4320"/>
        <w:tblW w:w="8561" w:type="dxa"/>
        <w:tblCellSpacing w:w="56" w:type="dxa"/>
        <w:tblCellMar>
          <w:top w:w="142" w:type="dxa"/>
          <w:left w:w="142" w:type="dxa"/>
          <w:bottom w:w="142" w:type="dxa"/>
          <w:right w:w="142" w:type="dxa"/>
        </w:tblCellMar>
        <w:tblLook w:val="0000" w:firstRow="0" w:lastRow="0" w:firstColumn="0" w:lastColumn="0" w:noHBand="0" w:noVBand="0"/>
      </w:tblPr>
      <w:tblGrid>
        <w:gridCol w:w="8561"/>
      </w:tblGrid>
      <w:tr w:rsidR="004B6276" w:rsidRPr="003D6BF0" w14:paraId="73442C4F" w14:textId="77777777" w:rsidTr="009320E3">
        <w:trPr>
          <w:tblCellSpacing w:w="56" w:type="dxa"/>
        </w:trPr>
        <w:tc>
          <w:tcPr>
            <w:tcW w:w="8337" w:type="dxa"/>
            <w:tcMar>
              <w:top w:w="108" w:type="dxa"/>
              <w:bottom w:w="108" w:type="dxa"/>
            </w:tcMar>
          </w:tcPr>
          <w:p w14:paraId="2C7BCC10" w14:textId="1221C561" w:rsidR="00C632DE" w:rsidRDefault="00083ACC" w:rsidP="009320E3">
            <w:pPr>
              <w:pStyle w:val="Appendiceflypage"/>
              <w:framePr w:hSpace="0" w:wrap="auto" w:vAnchor="margin" w:hAnchor="text" w:yAlign="inline"/>
              <w:rPr>
                <w:sz w:val="72"/>
                <w:szCs w:val="44"/>
              </w:rPr>
            </w:pPr>
            <w:r w:rsidRPr="00F61476">
              <w:rPr>
                <w:sz w:val="72"/>
                <w:szCs w:val="44"/>
              </w:rPr>
              <w:t>Million Hours Fund Evaluation</w:t>
            </w:r>
          </w:p>
          <w:p w14:paraId="11F54B83" w14:textId="287B5314" w:rsidR="00F61476" w:rsidRPr="00F61476" w:rsidRDefault="00F61476" w:rsidP="009320E3">
            <w:pPr>
              <w:pStyle w:val="Appendiceflypage"/>
              <w:framePr w:hSpace="0" w:wrap="auto" w:vAnchor="margin" w:hAnchor="text" w:yAlign="inline"/>
            </w:pPr>
          </w:p>
          <w:p w14:paraId="7936DC55" w14:textId="7376552B" w:rsidR="00083ACC" w:rsidRPr="00F61476" w:rsidRDefault="00083ACC" w:rsidP="009320E3">
            <w:pPr>
              <w:pStyle w:val="Appendiceflypage"/>
              <w:framePr w:hSpace="0" w:wrap="auto" w:vAnchor="margin" w:hAnchor="text" w:yAlign="inline"/>
              <w:rPr>
                <w:sz w:val="48"/>
                <w:szCs w:val="32"/>
              </w:rPr>
            </w:pPr>
            <w:r w:rsidRPr="00F61476">
              <w:rPr>
                <w:sz w:val="48"/>
                <w:szCs w:val="32"/>
              </w:rPr>
              <w:t>Second Interim Report</w:t>
            </w:r>
          </w:p>
          <w:p w14:paraId="60CABE56" w14:textId="3AE244CD" w:rsidR="00F61476" w:rsidRDefault="00F61476" w:rsidP="009320E3">
            <w:pPr>
              <w:pStyle w:val="Appendiceflypage"/>
              <w:framePr w:hSpace="0" w:wrap="auto" w:vAnchor="margin" w:hAnchor="text" w:yAlign="inline"/>
            </w:pPr>
          </w:p>
          <w:p w14:paraId="1A0E4020" w14:textId="272E7CB6" w:rsidR="00F61476" w:rsidRDefault="00F61476" w:rsidP="009320E3">
            <w:pPr>
              <w:pStyle w:val="Appendiceflypage"/>
              <w:framePr w:hSpace="0" w:wrap="auto" w:vAnchor="margin" w:hAnchor="text" w:yAlign="inline"/>
            </w:pPr>
            <w:r>
              <w:t>J</w:t>
            </w:r>
            <w:r w:rsidR="00F2597F">
              <w:t>une</w:t>
            </w:r>
            <w:r>
              <w:t xml:space="preserve"> 2026</w:t>
            </w:r>
          </w:p>
          <w:p w14:paraId="7F9E342A" w14:textId="41B0C6F3" w:rsidR="004B6276" w:rsidRPr="003D6BF0" w:rsidRDefault="004B6276" w:rsidP="009320E3">
            <w:pPr>
              <w:pStyle w:val="tendernumberfooter"/>
              <w:framePr w:hSpace="0" w:wrap="auto" w:hAnchor="text" w:yAlign="inline"/>
              <w:rPr>
                <w:color w:val="auto"/>
                <w:sz w:val="32"/>
                <w:szCs w:val="40"/>
              </w:rPr>
            </w:pPr>
            <w:r w:rsidRPr="003D6BF0">
              <w:rPr>
                <w:color w:val="auto"/>
              </w:rPr>
              <w:t xml:space="preserve"> </w:t>
            </w:r>
          </w:p>
        </w:tc>
      </w:tr>
    </w:tbl>
    <w:p w14:paraId="0C7063A0" w14:textId="6AF58880" w:rsidR="000531C9" w:rsidRPr="005971CF" w:rsidRDefault="00975576" w:rsidP="00005946">
      <w:pPr>
        <w:rPr>
          <w:rFonts w:cs="Arial"/>
          <w:b/>
          <w:bCs/>
          <w:noProof/>
          <w:sz w:val="21"/>
          <w:szCs w:val="24"/>
        </w:rPr>
        <w:sectPr w:rsidR="000531C9" w:rsidRPr="005971CF" w:rsidSect="000125C0">
          <w:headerReference w:type="default" r:id="rId11"/>
          <w:footerReference w:type="even" r:id="rId12"/>
          <w:footerReference w:type="default" r:id="rId13"/>
          <w:headerReference w:type="first" r:id="rId14"/>
          <w:footerReference w:type="first" r:id="rId15"/>
          <w:type w:val="nextColumn"/>
          <w:pgSz w:w="11906" w:h="16838" w:code="9"/>
          <w:pgMar w:top="2739" w:right="850" w:bottom="2837" w:left="850" w:header="0" w:footer="510" w:gutter="0"/>
          <w:pgNumType w:fmt="lowerRoman" w:start="0"/>
          <w:cols w:space="144"/>
          <w:titlePg/>
          <w:docGrid w:linePitch="360"/>
        </w:sectPr>
      </w:pPr>
      <w:r>
        <w:rPr>
          <w:rFonts w:cs="Arial"/>
          <w:b/>
          <w:bCs/>
          <w:noProof/>
          <w:sz w:val="21"/>
          <w:szCs w:val="24"/>
        </w:rPr>
        <w:drawing>
          <wp:anchor distT="0" distB="0" distL="114300" distR="114300" simplePos="0" relativeHeight="251658245" behindDoc="1" locked="0" layoutInCell="1" allowOverlap="1" wp14:anchorId="552ECB50" wp14:editId="6CB14C9B">
            <wp:simplePos x="0" y="0"/>
            <wp:positionH relativeFrom="page">
              <wp:posOffset>4533738</wp:posOffset>
            </wp:positionH>
            <wp:positionV relativeFrom="topMargin">
              <wp:posOffset>690629</wp:posOffset>
            </wp:positionV>
            <wp:extent cx="2211394" cy="848409"/>
            <wp:effectExtent l="0" t="0" r="0" b="8890"/>
            <wp:wrapNone/>
            <wp:docPr id="1200346127" name="Picture 25" descr="A blue text on a black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0346127" name="Picture 25" descr="A blue text on a black background&#10;&#10;AI-generated content may be incorrect."/>
                    <pic:cNvPicPr>
                      <a:picLocks noChangeAspect="1" noChangeArrowheads="1"/>
                    </pic:cNvPicPr>
                  </pic:nvPicPr>
                  <pic:blipFill>
                    <a:blip r:embed="rId16" cstate="print">
                      <a:extLst>
                        <a:ext uri="{28A0092B-C50C-407E-A947-70E740481C1C}">
                          <a14:useLocalDpi xmlns:a14="http://schemas.microsoft.com/office/drawing/2010/main" val="0"/>
                        </a:ext>
                      </a:extLst>
                    </a:blip>
                    <a:stretch>
                      <a:fillRect/>
                    </a:stretch>
                  </pic:blipFill>
                  <pic:spPr bwMode="auto">
                    <a:xfrm>
                      <a:off x="0" y="0"/>
                      <a:ext cx="2211394" cy="848409"/>
                    </a:xfrm>
                    <a:prstGeom prst="rect">
                      <a:avLst/>
                    </a:prstGeom>
                    <a:noFill/>
                    <a:ln>
                      <a:noFill/>
                    </a:ln>
                  </pic:spPr>
                </pic:pic>
              </a:graphicData>
            </a:graphic>
            <wp14:sizeRelH relativeFrom="page">
              <wp14:pctWidth>0</wp14:pctWidth>
            </wp14:sizeRelH>
            <wp14:sizeRelV relativeFrom="page">
              <wp14:pctHeight>0</wp14:pctHeight>
            </wp14:sizeRelV>
          </wp:anchor>
        </w:drawing>
      </w:r>
      <w:r w:rsidR="008163F0" w:rsidRPr="001A07FA">
        <w:rPr>
          <w:noProof/>
        </w:rPr>
        <mc:AlternateContent>
          <mc:Choice Requires="wpg">
            <w:drawing>
              <wp:anchor distT="0" distB="0" distL="114300" distR="114300" simplePos="0" relativeHeight="251658243" behindDoc="0" locked="0" layoutInCell="1" allowOverlap="1" wp14:anchorId="3A577954" wp14:editId="43601311">
                <wp:simplePos x="0" y="0"/>
                <wp:positionH relativeFrom="page">
                  <wp:align>left</wp:align>
                </wp:positionH>
                <wp:positionV relativeFrom="page">
                  <wp:posOffset>5162550</wp:posOffset>
                </wp:positionV>
                <wp:extent cx="7330440" cy="7559040"/>
                <wp:effectExtent l="0" t="0" r="22860" b="22860"/>
                <wp:wrapNone/>
                <wp:docPr id="19" name="Group 18">
                  <a:extLst xmlns:a="http://schemas.openxmlformats.org/drawingml/2006/main">
                    <a:ext uri="{FF2B5EF4-FFF2-40B4-BE49-F238E27FC236}">
                      <a16:creationId xmlns:a16="http://schemas.microsoft.com/office/drawing/2014/main" id="{D2637227-CBBF-6B2F-56E7-6B3EA7F0BF69}"/>
                    </a:ext>
                  </a:extLst>
                </wp:docPr>
                <wp:cNvGraphicFramePr/>
                <a:graphic xmlns:a="http://schemas.openxmlformats.org/drawingml/2006/main">
                  <a:graphicData uri="http://schemas.microsoft.com/office/word/2010/wordprocessingGroup">
                    <wpg:wgp>
                      <wpg:cNvGrpSpPr/>
                      <wpg:grpSpPr>
                        <a:xfrm rot="5400000">
                          <a:off x="0" y="0"/>
                          <a:ext cx="7330440" cy="7559040"/>
                          <a:chOff x="-1056845" y="0"/>
                          <a:chExt cx="6281987" cy="7559675"/>
                        </a:xfrm>
                      </wpg:grpSpPr>
                      <wps:wsp>
                        <wps:cNvPr id="1201598650" name="Rectangle 1201598650">
                          <a:extLst>
                            <a:ext uri="{FF2B5EF4-FFF2-40B4-BE49-F238E27FC236}">
                              <a16:creationId xmlns:a16="http://schemas.microsoft.com/office/drawing/2014/main" id="{E2BFCDE8-6202-49C4-DC4B-7CB081CC6DE9}"/>
                            </a:ext>
                          </a:extLst>
                        </wps:cNvPr>
                        <wps:cNvSpPr/>
                        <wps:spPr>
                          <a:xfrm>
                            <a:off x="0" y="0"/>
                            <a:ext cx="5225142" cy="7556570"/>
                          </a:xfrm>
                          <a:prstGeom prst="rect">
                            <a:avLst/>
                          </a:prstGeom>
                          <a:solidFill>
                            <a:schemeClr val="bg1"/>
                          </a:solidFill>
                          <a:ln>
                            <a:solidFill>
                              <a:schemeClr val="bg1"/>
                            </a:solidFill>
                          </a:ln>
                        </wps:spPr>
                        <wps:style>
                          <a:lnRef idx="2">
                            <a:schemeClr val="accent1">
                              <a:shade val="15000"/>
                            </a:schemeClr>
                          </a:lnRef>
                          <a:fillRef idx="1">
                            <a:schemeClr val="accent1"/>
                          </a:fillRef>
                          <a:effectRef idx="0">
                            <a:schemeClr val="accent1"/>
                          </a:effectRef>
                          <a:fontRef idx="minor">
                            <a:schemeClr val="lt1"/>
                          </a:fontRef>
                        </wps:style>
                        <wps:bodyPr rtlCol="0" anchor="ctr"/>
                      </wps:wsp>
                      <wpg:grpSp>
                        <wpg:cNvPr id="946654269" name="Group 946654269">
                          <a:extLst>
                            <a:ext uri="{FF2B5EF4-FFF2-40B4-BE49-F238E27FC236}">
                              <a16:creationId xmlns:a16="http://schemas.microsoft.com/office/drawing/2014/main" id="{A57A7670-F021-022B-65E6-089E6D18CB15}"/>
                            </a:ext>
                          </a:extLst>
                        </wpg:cNvPr>
                        <wpg:cNvGrpSpPr/>
                        <wpg:grpSpPr>
                          <a:xfrm>
                            <a:off x="-1056845" y="0"/>
                            <a:ext cx="3754825" cy="7559675"/>
                            <a:chOff x="-1056845" y="0"/>
                            <a:chExt cx="3754825" cy="7559675"/>
                          </a:xfrm>
                        </wpg:grpSpPr>
                        <wps:wsp>
                          <wps:cNvPr id="1219835809" name="Rectangle 1219835809">
                            <a:extLst>
                              <a:ext uri="{FF2B5EF4-FFF2-40B4-BE49-F238E27FC236}">
                                <a16:creationId xmlns:a16="http://schemas.microsoft.com/office/drawing/2014/main" id="{8761AD7F-30E3-76A1-B849-4EBF97E8E63C}"/>
                              </a:ext>
                            </a:extLst>
                          </wps:cNvPr>
                          <wps:cNvSpPr/>
                          <wps:spPr>
                            <a:xfrm>
                              <a:off x="-1056845" y="38484"/>
                              <a:ext cx="1040608" cy="1134122"/>
                            </a:xfrm>
                            <a:prstGeom prst="rect">
                              <a:avLst/>
                            </a:prstGeom>
                            <a:solidFill>
                              <a:schemeClr val="bg2"/>
                            </a:solidFill>
                            <a:ln>
                              <a:noFill/>
                            </a:ln>
                          </wps:spPr>
                          <wps:style>
                            <a:lnRef idx="2">
                              <a:schemeClr val="accent1">
                                <a:shade val="15000"/>
                              </a:schemeClr>
                            </a:lnRef>
                            <a:fillRef idx="1">
                              <a:schemeClr val="accent1"/>
                            </a:fillRef>
                            <a:effectRef idx="0">
                              <a:schemeClr val="accent1"/>
                            </a:effectRef>
                            <a:fontRef idx="minor">
                              <a:schemeClr val="lt1"/>
                            </a:fontRef>
                          </wps:style>
                          <wps:bodyPr rtlCol="0" anchor="ctr"/>
                        </wps:wsp>
                        <wps:wsp>
                          <wps:cNvPr id="856235514" name="Rectangle 856235514">
                            <a:extLst>
                              <a:ext uri="{FF2B5EF4-FFF2-40B4-BE49-F238E27FC236}">
                                <a16:creationId xmlns:a16="http://schemas.microsoft.com/office/drawing/2014/main" id="{A725BF91-D8BE-7EF1-13F8-F969EF560435}"/>
                              </a:ext>
                            </a:extLst>
                          </wps:cNvPr>
                          <wps:cNvSpPr/>
                          <wps:spPr>
                            <a:xfrm>
                              <a:off x="2" y="0"/>
                              <a:ext cx="2612571" cy="2195513"/>
                            </a:xfrm>
                            <a:prstGeom prst="rect">
                              <a:avLst/>
                            </a:prstGeom>
                            <a:ln>
                              <a:solidFill>
                                <a:srgbClr val="E71D73"/>
                              </a:solidFill>
                            </a:ln>
                          </wps:spPr>
                          <wps:style>
                            <a:lnRef idx="2">
                              <a:schemeClr val="accent1">
                                <a:shade val="15000"/>
                              </a:schemeClr>
                            </a:lnRef>
                            <a:fillRef idx="1">
                              <a:schemeClr val="accent1"/>
                            </a:fillRef>
                            <a:effectRef idx="0">
                              <a:schemeClr val="accent1"/>
                            </a:effectRef>
                            <a:fontRef idx="minor">
                              <a:schemeClr val="lt1"/>
                            </a:fontRef>
                          </wps:style>
                          <wps:bodyPr rtlCol="0" anchor="ctr"/>
                        </wps:wsp>
                        <wps:wsp>
                          <wps:cNvPr id="1665855373" name="Rectangle 1665855373">
                            <a:extLst>
                              <a:ext uri="{FF2B5EF4-FFF2-40B4-BE49-F238E27FC236}">
                                <a16:creationId xmlns:a16="http://schemas.microsoft.com/office/drawing/2014/main" id="{9A65089D-1051-3D66-C613-423197A247F1}"/>
                              </a:ext>
                            </a:extLst>
                          </wps:cNvPr>
                          <wps:cNvSpPr/>
                          <wps:spPr>
                            <a:xfrm>
                              <a:off x="367012" y="4391026"/>
                              <a:ext cx="2330968" cy="3168649"/>
                            </a:xfrm>
                            <a:prstGeom prst="rect">
                              <a:avLst/>
                            </a:prstGeom>
                            <a:solidFill>
                              <a:schemeClr val="bg2"/>
                            </a:solidFill>
                            <a:ln>
                              <a:noFill/>
                            </a:ln>
                          </wps:spPr>
                          <wps:style>
                            <a:lnRef idx="2">
                              <a:schemeClr val="accent1">
                                <a:shade val="15000"/>
                              </a:schemeClr>
                            </a:lnRef>
                            <a:fillRef idx="1">
                              <a:schemeClr val="accent1"/>
                            </a:fillRef>
                            <a:effectRef idx="0">
                              <a:schemeClr val="accent1"/>
                            </a:effectRef>
                            <a:fontRef idx="minor">
                              <a:schemeClr val="lt1"/>
                            </a:fontRef>
                          </wps:style>
                          <wps:bodyPr rtlCol="0" anchor="ctr"/>
                        </wps:wsp>
                        <wps:wsp>
                          <wps:cNvPr id="296284699" name="Rectangle 296284699">
                            <a:extLst>
                              <a:ext uri="{FF2B5EF4-FFF2-40B4-BE49-F238E27FC236}">
                                <a16:creationId xmlns:a16="http://schemas.microsoft.com/office/drawing/2014/main" id="{C6BEEAFD-4F64-640B-302C-406448F8E8AF}"/>
                              </a:ext>
                            </a:extLst>
                          </wps:cNvPr>
                          <wps:cNvSpPr/>
                          <wps:spPr>
                            <a:xfrm>
                              <a:off x="375507" y="3364866"/>
                              <a:ext cx="1071278" cy="1006731"/>
                            </a:xfrm>
                            <a:prstGeom prst="rect">
                              <a:avLst/>
                            </a:prstGeom>
                            <a:solidFill>
                              <a:schemeClr val="accent1"/>
                            </a:solidFill>
                            <a:ln>
                              <a:noFill/>
                            </a:ln>
                          </wps:spPr>
                          <wps:style>
                            <a:lnRef idx="2">
                              <a:schemeClr val="accent1">
                                <a:shade val="15000"/>
                              </a:schemeClr>
                            </a:lnRef>
                            <a:fillRef idx="1">
                              <a:schemeClr val="accent1"/>
                            </a:fillRef>
                            <a:effectRef idx="0">
                              <a:schemeClr val="accent1"/>
                            </a:effectRef>
                            <a:fontRef idx="minor">
                              <a:schemeClr val="lt1"/>
                            </a:fontRef>
                          </wps:style>
                          <wps:bodyPr rtlCol="0" anchor="ctr"/>
                        </wps:wsp>
                        <wps:wsp>
                          <wps:cNvPr id="1715123564" name="Rectangle 1715123564">
                            <a:extLst>
                              <a:ext uri="{FF2B5EF4-FFF2-40B4-BE49-F238E27FC236}">
                                <a16:creationId xmlns:a16="http://schemas.microsoft.com/office/drawing/2014/main" id="{20514900-C307-F0C4-3E4A-3C1D664FDACA}"/>
                              </a:ext>
                            </a:extLst>
                          </wps:cNvPr>
                          <wps:cNvSpPr/>
                          <wps:spPr>
                            <a:xfrm>
                              <a:off x="1446785" y="2230432"/>
                              <a:ext cx="1165610" cy="1055181"/>
                            </a:xfrm>
                            <a:prstGeom prst="rect">
                              <a:avLst/>
                            </a:prstGeom>
                            <a:solidFill>
                              <a:srgbClr val="95C11F"/>
                            </a:solid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tlCol="0" anchor="ctr"/>
                        </wps:wsp>
                      </wpg:grpSp>
                    </wpg:wgp>
                  </a:graphicData>
                </a:graphic>
                <wp14:sizeRelH relativeFrom="margin">
                  <wp14:pctWidth>0</wp14:pctWidth>
                </wp14:sizeRelH>
              </wp:anchor>
            </w:drawing>
          </mc:Choice>
          <mc:Fallback>
            <w:pict>
              <v:group w14:anchorId="4B4E7225" id="Group 18" o:spid="_x0000_s1026" style="position:absolute;margin-left:0;margin-top:406.5pt;width:577.2pt;height:595.2pt;rotation:90;z-index:251658243;mso-position-horizontal:left;mso-position-horizontal-relative:page;mso-position-vertical-relative:page;mso-width-relative:margin" coordorigin="-10568" coordsize="62819,755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nmimAAQAAN8UAAAOAAAAZHJzL2Uyb0RvYy54bWzsWMly1DAQvVPFP7h8J2PJlrxUJhwSkgsF&#10;FMsHaGx5qbItl2Qyyd/TkryGYUkCA4fJYWJb6lb30+tFOn9919TOLZeqEu3WRWee6/A2FVnVFlv3&#10;y+frV5HrqJ61GatFy7fuPVfu64uXL873XcKxKEWdcemAklYl+27rln3fJZuNSkveMHUmOt7CYC5k&#10;w3p4lcUmk2wP2pt6gz2PbvZCZp0UKVcKvl7ZQffC6M9znvbv81zx3qm3LtjWm19pfnf6d3NxzpJC&#10;sq6s0sEM9gQrGla1sOik6or1zPkqq+9UNVUqhRJ5f5aKZiPyvEq58QG8Qd4Db26k+NoZX4pkX3QT&#10;TADtA5yerDZ9d3sju0/dBwlI7LsCsDBv2pe7XDaOFIAZCTz9ZzwEm507A+D9BCC/650UPoa+7wUB&#10;4JzCWEhI7MGLgTgtYR+03CvkERoFxHVm8bR8MyigOEJxFM4KaEi0go21Bh5WNu47YI2agVHPA+ZT&#10;yTpu8FYJAPNBOlUGpIadIXFECfjVsgZI/BFoxdqi5s5izOBn5CY0VaIA2BFK/f9n4BGMCQrw5Dsl&#10;oQFv8p0lnVT9DReNox+2rgQ7zJ6w27eqtzCNU/RqStRVdl3VtXnRIcUva+ncMgiGXYEGYFez6vZJ&#10;gmCjloTdGX02T/19zbW+uv3IcwAT9h8bg018z8awNOVtj+xQyTJubUREk876NUkYMhiFWnMO3k26&#10;BwVrR0fdVs0wX4tykx4mYcvuaRlrwVp4kjAri7afhJuqFfKQZzV4Naxs548gWWg0SjuR3QPVZF9f&#10;CpulWJuWApJU2ksjPNB8EaD2ceZoHFBKAkzjkaImdTjzZ7BBR86vwl07NnD0UKCOce6HJIgwxPAY&#10;50OYsuQ34/xHCiau/5M4h9Tjk8ibQFzG+TRmkPzNOF9h6EdBFOj9BOoN6Q5BfqQelEiNI0J+gDAe&#10;6KKTr546xvMfCflR+YGQb4VOFJaqp1A+RigfoXRFhGKfQFUZ08LM6HnoMYSG6jSX7ZHFmCJMQmRZ&#10;jFEMC/rPY/GhKiSL3VS83oToKhzXWJD5VIaOVIaOwF0EFS0ixId9/r7tmscew16fhh6yFA78GHmY&#10;rtMxhvY1pkM69hGNaBA/j8gLbkI7tm5MdsUpHY/N0X/QWR2B0jiG801A4wMNxjz0KELDGcuD0xLk&#10;ZN+nQUQfEBp5IcLh2F/AcTn0R8T/Qn+xbpZX1LcJ/dRjDIegox0XjkBqFCKCoMugB5qMxdhjaI2C&#10;gIaRvSLAGK4UfJMpF30zooSi4Z4BLhQIiv4or5e9RkwuEboeysABUq8+PUjxNiIOpPlTo3KURmU+&#10;RQ43R3CLZu4Phhs/fU23fDez5nvJi28AAAD//wMAUEsDBBQABgAIAAAAIQAQDhhw4QAAAA0BAAAP&#10;AAAAZHJzL2Rvd25yZXYueG1sTI/BTsMwEETvSPyDtUhcUOu4FHBDnKqA8gEUED26sYkj7HVqu034&#10;e9wT3Ga0o9k31Xpylpx0iL1HAWxeANHYetVjJ+D9rZlxIDFJVNJ61AJ+dIR1fXlRyVL5EV/1aZs6&#10;kkswllKASWkoKY2t0U7GuR805tuXD06mbENHVZBjLneWLorinjrZY/5g5KCfjW6/t0cnAA8fvDnY&#10;z5tm1wa2eRpX5mWXhLi+mjaPQJKe0l8YzvgZHerMtPdHVJFYATPG85YkgN+yLM4J9rBYAtlnteJ3&#10;S6B1Rf+vqH8BAAD//wMAUEsBAi0AFAAGAAgAAAAhALaDOJL+AAAA4QEAABMAAAAAAAAAAAAAAAAA&#10;AAAAAFtDb250ZW50X1R5cGVzXS54bWxQSwECLQAUAAYACAAAACEAOP0h/9YAAACUAQAACwAAAAAA&#10;AAAAAAAAAAAvAQAAX3JlbHMvLnJlbHNQSwECLQAUAAYACAAAACEAJZ5opgAEAADfFAAADgAAAAAA&#10;AAAAAAAAAAAuAgAAZHJzL2Uyb0RvYy54bWxQSwECLQAUAAYACAAAACEAEA4YcOEAAAANAQAADwAA&#10;AAAAAAAAAAAAAABaBgAAZHJzL2Rvd25yZXYueG1sUEsFBgAAAAAEAAQA8wAAAGgHAAAAAA==&#10;">
                <v:rect id="Rectangle 1201598650" o:spid="_x0000_s1027" style="position:absolute;width:52251;height:755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dTnVygAAAOMAAAAPAAAAZHJzL2Rvd25yZXYueG1sRI9BS8NA&#10;EIXvgv9hGcGL2E0KKUnabRFB8KRYvXgbstNsaHY27I5p9Ne7B8HjzLx57327w+JHNVNMQ2AD5aoA&#10;RdwFO3Bv4OP96b4GlQTZ4hiYDHxTgsP++mqHrQ0XfqP5KL3KJpxaNOBEplbr1DnymFZhIs63U4ge&#10;JY+x1zbiJZv7Ua+LYqM9DpwTHE706Kg7H7+8geane5U6TJWT4bPpfflyivOdMbc3y8MWlNAi/+K/&#10;72eb66+LsmrqTZUpMlNegN7/AgAA//8DAFBLAQItABQABgAIAAAAIQDb4fbL7gAAAIUBAAATAAAA&#10;AAAAAAAAAAAAAAAAAABbQ29udGVudF9UeXBlc10ueG1sUEsBAi0AFAAGAAgAAAAhAFr0LFu/AAAA&#10;FQEAAAsAAAAAAAAAAAAAAAAAHwEAAF9yZWxzLy5yZWxzUEsBAi0AFAAGAAgAAAAhAKV1OdXKAAAA&#10;4wAAAA8AAAAAAAAAAAAAAAAABwIAAGRycy9kb3ducmV2LnhtbFBLBQYAAAAAAwADALcAAAD+AgAA&#10;AAA=&#10;" fillcolor="white [3212]" strokecolor="white [3212]" strokeweight="2pt"/>
                <v:group id="Group 946654269" o:spid="_x0000_s1028" style="position:absolute;left:-10568;width:37547;height:75596" coordorigin="-10568" coordsize="37548,755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RDcywAAAOIAAAAPAAAAZHJzL2Rvd25yZXYueG1sRI9Pa8JA&#10;FMTvhX6H5QnedBP/hBpdRaQtHqRQLYi3R/aZBLNvQ3abxG/fFYQeh5n5DbPa9KYSLTWutKwgHkcg&#10;iDOrS84V/Jw+Rm8gnEfWWFkmBXdysFm/vqww1bbjb2qPPhcBwi5FBYX3dSqlywoy6Ma2Jg7e1TYG&#10;fZBNLnWDXYCbSk6iKJEGSw4LBda0Kyi7HX+Ngs8Ou+00fm8Pt+vufjnNv86HmJQaDvrtEoSn3v+H&#10;n+29VrCYJcl8NkkW8LgU7oBc/wEAAP//AwBQSwECLQAUAAYACAAAACEA2+H2y+4AAACFAQAAEwAA&#10;AAAAAAAAAAAAAAAAAAAAW0NvbnRlbnRfVHlwZXNdLnhtbFBLAQItABQABgAIAAAAIQBa9CxbvwAA&#10;ABUBAAALAAAAAAAAAAAAAAAAAB8BAABfcmVscy8ucmVsc1BLAQItABQABgAIAAAAIQAA6RDcywAA&#10;AOIAAAAPAAAAAAAAAAAAAAAAAAcCAABkcnMvZG93bnJldi54bWxQSwUGAAAAAAMAAwC3AAAA/wIA&#10;AAAA&#10;">
                  <v:rect id="Rectangle 1219835809" o:spid="_x0000_s1029" style="position:absolute;left:-10568;top:384;width:10406;height:1134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RjLkxwAAAOMAAAAPAAAAZHJzL2Rvd25yZXYueG1sRE9fS8Mw&#10;EH8X/A7hhL25dBVHW5eWIQrbi+CU4ePZXNtgcylJ3LpvbwTBx/v9v00z21GcyAfjWMFqmYEgbp02&#10;3Ct4f3u+LUCEiKxxdEwKLhSgqa+vNlhpd+ZXOh1iL1IIhwoVDDFOlZShHchiWLqJOHGd8xZjOn0v&#10;tcdzCrejzLNsLS0aTg0DTvQ4UPt1+LYKuNuvS2NeuuC3R3t8yruPz14qtbiZtw8gIs3xX/zn3uk0&#10;P1+Vxd19kZXw+1MCQNY/AAAA//8DAFBLAQItABQABgAIAAAAIQDb4fbL7gAAAIUBAAATAAAAAAAA&#10;AAAAAAAAAAAAAABbQ29udGVudF9UeXBlc10ueG1sUEsBAi0AFAAGAAgAAAAhAFr0LFu/AAAAFQEA&#10;AAsAAAAAAAAAAAAAAAAAHwEAAF9yZWxzLy5yZWxzUEsBAi0AFAAGAAgAAAAhALFGMuTHAAAA4wAA&#10;AA8AAAAAAAAAAAAAAAAABwIAAGRycy9kb3ducmV2LnhtbFBLBQYAAAAAAwADALcAAAD7AgAAAAA=&#10;" fillcolor="#253360 [3214]" stroked="f" strokeweight="2pt"/>
                  <v:rect id="Rectangle 856235514" o:spid="_x0000_s1030" style="position:absolute;width:26125;height:219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FMczzAAAAOIAAAAPAAAAZHJzL2Rvd25yZXYueG1sRI9BSwMx&#10;FITvgv8hPKE3m7R217JtWmppRcGDtj30+Ng8dxeTl2WTbtd/bwTB4zAz3zDL9eCs6KkLjWcNk7EC&#10;QVx603Cl4XTc389BhIhs0HomDd8UYL26vVliYfyVP6g/xEokCIcCNdQxtoWUoazJYRj7ljh5n75z&#10;GJPsKmk6vCa4s3KqVC4dNpwWamxpW1P5dbg4DRu3e3zqc/vWb1/Pz0frTu9qprQe3Q2bBYhIQ/wP&#10;/7VfjIZ5lk8fsmwyg99L6Q7I1Q8AAAD//wMAUEsBAi0AFAAGAAgAAAAhANvh9svuAAAAhQEAABMA&#10;AAAAAAAAAAAAAAAAAAAAAFtDb250ZW50X1R5cGVzXS54bWxQSwECLQAUAAYACAAAACEAWvQsW78A&#10;AAAVAQAACwAAAAAAAAAAAAAAAAAfAQAAX3JlbHMvLnJlbHNQSwECLQAUAAYACAAAACEA+xTHM8wA&#10;AADiAAAADwAAAAAAAAAAAAAAAAAHAgAAZHJzL2Rvd25yZXYueG1sUEsFBgAAAAADAAMAtwAAAAAD&#10;AAAAAA==&#10;" fillcolor="#e71d73 [3204]" strokecolor="#e71d73" strokeweight="2pt"/>
                  <v:rect id="Rectangle 1665855373" o:spid="_x0000_s1031" style="position:absolute;left:3670;top:43910;width:23309;height:316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4/V3xwAAAOMAAAAPAAAAZHJzL2Rvd25yZXYueG1sRE9fS8Mw&#10;EH8X/A7hBN9c6kbrVpeWIQr6ImyOscdbc22DzaUkcavf3giCj/f7f+t6soM4kw/GsYL7WQaCuHHa&#10;cKdg//FytwQRIrLGwTEp+KYAdXV9tcZSuwtv6byLnUghHEpU0Mc4llKGpieLYeZG4sS1zluM6fSd&#10;1B4vKdwOcp5lhbRoODX0ONJTT83n7ssq4PatWBnz3ga/OdjD87w9njqp1O3NtHkEEWmK/+I/96tO&#10;84siX+b54mEBvz8lAGT1AwAA//8DAFBLAQItABQABgAIAAAAIQDb4fbL7gAAAIUBAAATAAAAAAAA&#10;AAAAAAAAAAAAAABbQ29udGVudF9UeXBlc10ueG1sUEsBAi0AFAAGAAgAAAAhAFr0LFu/AAAAFQEA&#10;AAsAAAAAAAAAAAAAAAAAHwEAAF9yZWxzLy5yZWxzUEsBAi0AFAAGAAgAAAAhAJnj9XfHAAAA4wAA&#10;AA8AAAAAAAAAAAAAAAAABwIAAGRycy9kb3ducmV2LnhtbFBLBQYAAAAAAwADALcAAAD7AgAAAAA=&#10;" fillcolor="#253360 [3214]" stroked="f" strokeweight="2pt"/>
                  <v:rect id="Rectangle 296284699" o:spid="_x0000_s1032" style="position:absolute;left:3755;top:33648;width:10712;height:100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m2gbygAAAOIAAAAPAAAAZHJzL2Rvd25yZXYueG1sRI9BS8NA&#10;FITvgv9heUJvdmOooYndllaweNRaRG+P7Gs2mH27ZDdN6q93BcHjMDPfMKvNZDtxpj60jhXczTMQ&#10;xLXTLTcKjm9Pt0sQISJr7ByTggsF2Kyvr1ZYaTfyK50PsREJwqFCBSZGX0kZakMWw9x54uSdXG8x&#10;Jtk3Uvc4JrjtZJ5lhbTYclow6OnRUP11GKwCvz++fJ7Mzo/F5f1+PzXDx3c7KDW7mbYPICJN8T/8&#10;137WCvKyyJeLoizh91K6A3L9AwAA//8DAFBLAQItABQABgAIAAAAIQDb4fbL7gAAAIUBAAATAAAA&#10;AAAAAAAAAAAAAAAAAABbQ29udGVudF9UeXBlc10ueG1sUEsBAi0AFAAGAAgAAAAhAFr0LFu/AAAA&#10;FQEAAAsAAAAAAAAAAAAAAAAAHwEAAF9yZWxzLy5yZWxzUEsBAi0AFAAGAAgAAAAhAIWbaBvKAAAA&#10;4gAAAA8AAAAAAAAAAAAAAAAABwIAAGRycy9kb3ducmV2LnhtbFBLBQYAAAAAAwADALcAAAD+AgAA&#10;AAA=&#10;" fillcolor="#e71d73 [3204]" stroked="f" strokeweight="2pt"/>
                  <v:rect id="Rectangle 1715123564" o:spid="_x0000_s1033" style="position:absolute;left:14467;top:22304;width:11656;height:105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V31ygAAAOMAAAAPAAAAZHJzL2Rvd25yZXYueG1sRE9LSwMx&#10;EL4L/ocwhd5sdvtStk1LWaiPggdbEY/jZrpZu5mETWzXf28EweN871mue9uKM3WhcawgH2UgiCun&#10;G64VvB62N3cgQkTW2DomBd8UYL26vlpiod2FX+i8j7VIIRwKVGBi9IWUoTJkMYycJ07c0XUWYzq7&#10;WuoOLynctnKcZXNpseHUYNBTaag67b+sgvJTnw5H//T2vPPvD9P7D7PZlr1Sw0G/WYCI1Md/8Z/7&#10;Uaf5t/ksH09m8yn8/pQAkKsfAAAA//8DAFBLAQItABQABgAIAAAAIQDb4fbL7gAAAIUBAAATAAAA&#10;AAAAAAAAAAAAAAAAAABbQ29udGVudF9UeXBlc10ueG1sUEsBAi0AFAAGAAgAAAAhAFr0LFu/AAAA&#10;FQEAAAsAAAAAAAAAAAAAAAAAHwEAAF9yZWxzLy5yZWxzUEsBAi0AFAAGAAgAAAAhAAOBXfXKAAAA&#10;4wAAAA8AAAAAAAAAAAAAAAAABwIAAGRycy9kb3ducmV2LnhtbFBLBQYAAAAAAwADALcAAAD+AgAA&#10;AAA=&#10;" fillcolor="#95c11f" strokecolor="#95c11f [3205]" strokeweight="2pt"/>
                </v:group>
                <w10:wrap anchorx="page" anchory="page"/>
              </v:group>
            </w:pict>
          </mc:Fallback>
        </mc:AlternateContent>
      </w:r>
      <w:r w:rsidR="008163F0" w:rsidRPr="00E13A70">
        <w:rPr>
          <w:rStyle w:val="Heading3Char"/>
          <w:noProof/>
          <w:color w:val="000000" w:themeColor="text1"/>
          <w:szCs w:val="16"/>
        </w:rPr>
        <mc:AlternateContent>
          <mc:Choice Requires="wps">
            <w:drawing>
              <wp:anchor distT="45720" distB="45720" distL="114300" distR="114300" simplePos="0" relativeHeight="251658246" behindDoc="0" locked="0" layoutInCell="1" allowOverlap="1" wp14:anchorId="1A2EDF8A" wp14:editId="79364606">
                <wp:simplePos x="0" y="0"/>
                <wp:positionH relativeFrom="column">
                  <wp:posOffset>4299585</wp:posOffset>
                </wp:positionH>
                <wp:positionV relativeFrom="paragraph">
                  <wp:posOffset>7853045</wp:posOffset>
                </wp:positionV>
                <wp:extent cx="3714750" cy="342900"/>
                <wp:effectExtent l="0" t="0" r="0" b="0"/>
                <wp:wrapNone/>
                <wp:docPr id="4517821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14750" cy="342900"/>
                        </a:xfrm>
                        <a:prstGeom prst="rect">
                          <a:avLst/>
                        </a:prstGeom>
                        <a:noFill/>
                        <a:ln w="9525">
                          <a:noFill/>
                          <a:miter lim="800000"/>
                          <a:headEnd/>
                          <a:tailEnd/>
                        </a:ln>
                      </wps:spPr>
                      <wps:txbx>
                        <w:txbxContent>
                          <w:p w14:paraId="05C75CFE" w14:textId="77777777" w:rsidR="00E3003C" w:rsidRPr="00F207DA" w:rsidRDefault="00E3003C" w:rsidP="00E3003C">
                            <w:pPr>
                              <w:pStyle w:val="Coverfooter"/>
                              <w:spacing w:after="120"/>
                              <w:jc w:val="left"/>
                              <w:rPr>
                                <w:b/>
                                <w:bCs/>
                                <w:color w:val="253360" w:themeColor="background2"/>
                                <w:sz w:val="32"/>
                                <w:szCs w:val="32"/>
                              </w:rPr>
                            </w:pPr>
                            <w:r w:rsidRPr="00F207DA">
                              <w:rPr>
                                <w:b/>
                                <w:bCs/>
                                <w:color w:val="253360" w:themeColor="background2"/>
                                <w:sz w:val="32"/>
                                <w:szCs w:val="32"/>
                              </w:rPr>
                              <w:t>www.fortiainsight.com</w:t>
                            </w:r>
                          </w:p>
                          <w:p w14:paraId="4C473A17" w14:textId="77777777" w:rsidR="00E3003C" w:rsidRPr="00F207DA" w:rsidRDefault="00E3003C" w:rsidP="00E3003C">
                            <w:pPr>
                              <w:rPr>
                                <w:b/>
                                <w:bCs/>
                                <w:color w:val="253360" w:themeColor="background2"/>
                                <w:sz w:val="28"/>
                                <w:szCs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A2EDF8A" id="_x0000_t202" coordsize="21600,21600" o:spt="202" path="m,l,21600r21600,l21600,xe">
                <v:stroke joinstyle="miter"/>
                <v:path gradientshapeok="t" o:connecttype="rect"/>
              </v:shapetype>
              <v:shape id="Text Box 2" o:spid="_x0000_s1026" type="#_x0000_t202" style="position:absolute;margin-left:338.55pt;margin-top:618.35pt;width:292.5pt;height:27pt;z-index:25165824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0MpU+AEAAM0DAAAOAAAAZHJzL2Uyb0RvYy54bWysU8tu2zAQvBfoPxC815Idu44Fy0GaNEWB&#10;9AGk/QCaoiyiJJdd0pbcr++SchyjvRXVgVhqydmd2eH6ZrCGHRQGDa7m00nJmXISGu12Nf/+7eHN&#10;NWchCtcIA07V/KgCv9m8frXufaVm0IFpFDICcaHqfc27GH1VFEF2yoowAa8cJVtAKyJtcVc0KHpC&#10;t6aYleXbogdsPIJUIdDf+zHJNxm/bZWMX9o2qMhMzam3mFfM6zatxWYtqh0K32l5akP8QxdWaEdF&#10;z1D3Igq2R/0XlNUSIUAbJxJsAW2rpcociM20/IPNUye8ylxInODPMoX/Bys/H578V2RxeAcDDTCT&#10;CP4R5I/AHNx1wu3ULSL0nRINFZ4myYreh+p0NUkdqpBAtv0naGjIYh8hAw0t2qQK8WSETgM4nkVX&#10;Q2SSfl4tp/PlglKSclfz2arMUylE9XzbY4gfFFiWgpojDTWji8NjiKkbUT0fScUcPGhj8mCNY33N&#10;V4vZIl+4yFgdyXdG25pfl+kbnZBIvndNvhyFNmNMBYw7sU5ER8px2A50MLHfQnMk/gijv+g9UNAB&#10;/uKsJ2/VPPzcC1ScmY+ONFxN5/NkxryZL5Yz2uBlZnuZEU4SVM0jZ2N4F7OBR663pHWrswwvnZx6&#10;Jc9kdU7+Tqa83OdTL69w8xsAAP//AwBQSwMEFAAGAAgAAAAhAImwNc7gAAAADgEAAA8AAABkcnMv&#10;ZG93bnJldi54bWxMj0FPwzAMhe9I/IfISNxYsgLtVppOCMQVtAGTuGWN11Y0TtVka/n3uCe42X5P&#10;z98rNpPrxBmH0HrSsFwoEEiVty3VGj7eX25WIEI0ZE3nCTX8YIBNeXlRmNz6kbZ43sVacAiF3Gho&#10;YuxzKUPVoDNh4Xsk1o5+cCbyOtTSDmbkcNfJRKlUOtMSf2hMj08NVt+7k9Pw+Xr82t+pt/rZ3fej&#10;n5Qkt5ZaX19Njw8gIk7xzwwzPqNDyUwHfyIbRKchzbIlW1lIbtMMxGxJ0oRvh3laqwxkWcj/Ncpf&#10;AAAA//8DAFBLAQItABQABgAIAAAAIQC2gziS/gAAAOEBAAATAAAAAAAAAAAAAAAAAAAAAABbQ29u&#10;dGVudF9UeXBlc10ueG1sUEsBAi0AFAAGAAgAAAAhADj9If/WAAAAlAEAAAsAAAAAAAAAAAAAAAAA&#10;LwEAAF9yZWxzLy5yZWxzUEsBAi0AFAAGAAgAAAAhAFnQylT4AQAAzQMAAA4AAAAAAAAAAAAAAAAA&#10;LgIAAGRycy9lMm9Eb2MueG1sUEsBAi0AFAAGAAgAAAAhAImwNc7gAAAADgEAAA8AAAAAAAAAAAAA&#10;AAAAUgQAAGRycy9kb3ducmV2LnhtbFBLBQYAAAAABAAEAPMAAABfBQAAAAA=&#10;" filled="f" stroked="f">
                <v:textbox>
                  <w:txbxContent>
                    <w:p w14:paraId="05C75CFE" w14:textId="77777777" w:rsidR="00E3003C" w:rsidRPr="00F207DA" w:rsidRDefault="00E3003C" w:rsidP="00E3003C">
                      <w:pPr>
                        <w:pStyle w:val="Coverfooter"/>
                        <w:spacing w:after="120"/>
                        <w:jc w:val="left"/>
                        <w:rPr>
                          <w:b/>
                          <w:bCs/>
                          <w:color w:val="253360" w:themeColor="background2"/>
                          <w:sz w:val="32"/>
                          <w:szCs w:val="32"/>
                        </w:rPr>
                      </w:pPr>
                      <w:r w:rsidRPr="00F207DA">
                        <w:rPr>
                          <w:b/>
                          <w:bCs/>
                          <w:color w:val="253360" w:themeColor="background2"/>
                          <w:sz w:val="32"/>
                          <w:szCs w:val="32"/>
                        </w:rPr>
                        <w:t>www.fortiainsight.com</w:t>
                      </w:r>
                    </w:p>
                    <w:p w14:paraId="4C473A17" w14:textId="77777777" w:rsidR="00E3003C" w:rsidRPr="00F207DA" w:rsidRDefault="00E3003C" w:rsidP="00E3003C">
                      <w:pPr>
                        <w:rPr>
                          <w:b/>
                          <w:bCs/>
                          <w:color w:val="253360" w:themeColor="background2"/>
                          <w:sz w:val="28"/>
                          <w:szCs w:val="28"/>
                        </w:rPr>
                      </w:pPr>
                    </w:p>
                  </w:txbxContent>
                </v:textbox>
              </v:shape>
            </w:pict>
          </mc:Fallback>
        </mc:AlternateContent>
      </w:r>
    </w:p>
    <w:p w14:paraId="2A24292E" w14:textId="480FEEC7" w:rsidR="00551C41" w:rsidRDefault="00551C41" w:rsidP="00551C41">
      <w:pPr>
        <w:pStyle w:val="Heading5"/>
      </w:pPr>
      <w:r>
        <w:lastRenderedPageBreak/>
        <w:t>Contents</w:t>
      </w:r>
    </w:p>
    <w:p w14:paraId="6E0D2E7F" w14:textId="41DF14CC" w:rsidR="00A04CD0" w:rsidRDefault="00551C41">
      <w:pPr>
        <w:pStyle w:val="TOC1"/>
        <w:rPr>
          <w:rFonts w:asciiTheme="minorHAnsi" w:eastAsiaTheme="minorEastAsia" w:hAnsiTheme="minorHAnsi" w:cstheme="minorBidi"/>
          <w:b w:val="0"/>
          <w:caps w:val="0"/>
          <w:noProof/>
          <w:kern w:val="2"/>
          <w:sz w:val="24"/>
          <w:szCs w:val="24"/>
          <w:lang w:eastAsia="en-GB"/>
          <w14:ligatures w14:val="standardContextual"/>
        </w:rPr>
      </w:pPr>
      <w:r>
        <w:fldChar w:fldCharType="begin"/>
      </w:r>
      <w:r>
        <w:instrText xml:space="preserve"> TOC \o "1-2" \h \z \u </w:instrText>
      </w:r>
      <w:r>
        <w:fldChar w:fldCharType="separate"/>
      </w:r>
      <w:hyperlink w:anchor="_Toc230858000" w:history="1">
        <w:r w:rsidR="00A04CD0" w:rsidRPr="006D2243">
          <w:rPr>
            <w:rStyle w:val="Hyperlink"/>
            <w:noProof/>
          </w:rPr>
          <w:t>Glossary</w:t>
        </w:r>
        <w:r w:rsidR="00A04CD0">
          <w:rPr>
            <w:noProof/>
            <w:webHidden/>
          </w:rPr>
          <w:tab/>
        </w:r>
        <w:r w:rsidR="00A04CD0">
          <w:rPr>
            <w:noProof/>
            <w:webHidden/>
          </w:rPr>
          <w:fldChar w:fldCharType="begin"/>
        </w:r>
        <w:r w:rsidR="00A04CD0">
          <w:rPr>
            <w:noProof/>
            <w:webHidden/>
          </w:rPr>
          <w:instrText xml:space="preserve"> PAGEREF _Toc230858000 \h </w:instrText>
        </w:r>
        <w:r w:rsidR="00A04CD0">
          <w:rPr>
            <w:noProof/>
            <w:webHidden/>
          </w:rPr>
        </w:r>
        <w:r w:rsidR="00A04CD0">
          <w:rPr>
            <w:noProof/>
            <w:webHidden/>
          </w:rPr>
          <w:fldChar w:fldCharType="separate"/>
        </w:r>
        <w:r w:rsidR="00F2597F">
          <w:rPr>
            <w:noProof/>
            <w:webHidden/>
          </w:rPr>
          <w:t>2</w:t>
        </w:r>
        <w:r w:rsidR="00A04CD0">
          <w:rPr>
            <w:noProof/>
            <w:webHidden/>
          </w:rPr>
          <w:fldChar w:fldCharType="end"/>
        </w:r>
      </w:hyperlink>
    </w:p>
    <w:p w14:paraId="0ABDBABF" w14:textId="54B82D7C"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01" w:history="1">
        <w:r w:rsidRPr="006D2243">
          <w:rPr>
            <w:rStyle w:val="Hyperlink"/>
            <w:noProof/>
          </w:rPr>
          <w:t>Million Hours Fund background and context</w:t>
        </w:r>
        <w:r>
          <w:rPr>
            <w:noProof/>
            <w:webHidden/>
          </w:rPr>
          <w:tab/>
        </w:r>
        <w:r>
          <w:rPr>
            <w:noProof/>
            <w:webHidden/>
          </w:rPr>
          <w:fldChar w:fldCharType="begin"/>
        </w:r>
        <w:r>
          <w:rPr>
            <w:noProof/>
            <w:webHidden/>
          </w:rPr>
          <w:instrText xml:space="preserve"> PAGEREF _Toc230858001 \h </w:instrText>
        </w:r>
        <w:r>
          <w:rPr>
            <w:noProof/>
            <w:webHidden/>
          </w:rPr>
        </w:r>
        <w:r>
          <w:rPr>
            <w:noProof/>
            <w:webHidden/>
          </w:rPr>
          <w:fldChar w:fldCharType="separate"/>
        </w:r>
        <w:r w:rsidR="00F2597F">
          <w:rPr>
            <w:noProof/>
            <w:webHidden/>
          </w:rPr>
          <w:t>4</w:t>
        </w:r>
        <w:r>
          <w:rPr>
            <w:noProof/>
            <w:webHidden/>
          </w:rPr>
          <w:fldChar w:fldCharType="end"/>
        </w:r>
      </w:hyperlink>
    </w:p>
    <w:p w14:paraId="2BB1E790" w14:textId="228B5F7F"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02" w:history="1">
        <w:r w:rsidRPr="006D2243">
          <w:rPr>
            <w:rStyle w:val="Hyperlink"/>
            <w:rFonts w:eastAsia="Arial"/>
            <w:noProof/>
          </w:rPr>
          <w:t>1</w:t>
        </w:r>
        <w:r>
          <w:rPr>
            <w:rFonts w:asciiTheme="minorHAnsi" w:eastAsiaTheme="minorEastAsia" w:hAnsiTheme="minorHAnsi" w:cstheme="minorBidi"/>
            <w:b w:val="0"/>
            <w:caps w:val="0"/>
            <w:noProof/>
            <w:kern w:val="2"/>
            <w:sz w:val="24"/>
            <w:szCs w:val="24"/>
            <w:lang w:eastAsia="en-GB"/>
            <w14:ligatures w14:val="standardContextual"/>
          </w:rPr>
          <w:tab/>
        </w:r>
        <w:r w:rsidRPr="006D2243">
          <w:rPr>
            <w:rStyle w:val="Hyperlink"/>
            <w:rFonts w:eastAsia="Arial"/>
            <w:noProof/>
          </w:rPr>
          <w:t>Executive summary</w:t>
        </w:r>
        <w:r>
          <w:rPr>
            <w:noProof/>
            <w:webHidden/>
          </w:rPr>
          <w:tab/>
        </w:r>
        <w:r>
          <w:rPr>
            <w:noProof/>
            <w:webHidden/>
          </w:rPr>
          <w:fldChar w:fldCharType="begin"/>
        </w:r>
        <w:r>
          <w:rPr>
            <w:noProof/>
            <w:webHidden/>
          </w:rPr>
          <w:instrText xml:space="preserve"> PAGEREF _Toc230858002 \h </w:instrText>
        </w:r>
        <w:r>
          <w:rPr>
            <w:noProof/>
            <w:webHidden/>
          </w:rPr>
        </w:r>
        <w:r>
          <w:rPr>
            <w:noProof/>
            <w:webHidden/>
          </w:rPr>
          <w:fldChar w:fldCharType="separate"/>
        </w:r>
        <w:r w:rsidR="00F2597F">
          <w:rPr>
            <w:noProof/>
            <w:webHidden/>
          </w:rPr>
          <w:t>6</w:t>
        </w:r>
        <w:r>
          <w:rPr>
            <w:noProof/>
            <w:webHidden/>
          </w:rPr>
          <w:fldChar w:fldCharType="end"/>
        </w:r>
      </w:hyperlink>
    </w:p>
    <w:p w14:paraId="630D3F4D" w14:textId="59617C55"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03" w:history="1">
        <w:r w:rsidRPr="006D2243">
          <w:rPr>
            <w:rStyle w:val="Hyperlink"/>
            <w:rFonts w:ascii="Arial Bold" w:eastAsia="Arial" w:hAnsi="Arial Bold"/>
            <w:noProof/>
          </w:rPr>
          <w:t>1.1</w:t>
        </w:r>
        <w:r>
          <w:rPr>
            <w:rFonts w:asciiTheme="minorHAnsi" w:eastAsiaTheme="minorEastAsia" w:hAnsiTheme="minorHAnsi" w:cstheme="minorBidi"/>
            <w:noProof/>
            <w:kern w:val="2"/>
            <w:sz w:val="24"/>
            <w:szCs w:val="24"/>
            <w:lang w:eastAsia="en-GB"/>
            <w14:ligatures w14:val="standardContextual"/>
          </w:rPr>
          <w:tab/>
        </w:r>
        <w:r w:rsidRPr="006D2243">
          <w:rPr>
            <w:rStyle w:val="Hyperlink"/>
            <w:rFonts w:eastAsia="Arial"/>
            <w:noProof/>
          </w:rPr>
          <w:t>Introduction</w:t>
        </w:r>
        <w:r>
          <w:rPr>
            <w:noProof/>
            <w:webHidden/>
          </w:rPr>
          <w:tab/>
        </w:r>
        <w:r>
          <w:rPr>
            <w:noProof/>
            <w:webHidden/>
          </w:rPr>
          <w:fldChar w:fldCharType="begin"/>
        </w:r>
        <w:r>
          <w:rPr>
            <w:noProof/>
            <w:webHidden/>
          </w:rPr>
          <w:instrText xml:space="preserve"> PAGEREF _Toc230858003 \h </w:instrText>
        </w:r>
        <w:r>
          <w:rPr>
            <w:noProof/>
            <w:webHidden/>
          </w:rPr>
        </w:r>
        <w:r>
          <w:rPr>
            <w:noProof/>
            <w:webHidden/>
          </w:rPr>
          <w:fldChar w:fldCharType="separate"/>
        </w:r>
        <w:r w:rsidR="00F2597F">
          <w:rPr>
            <w:noProof/>
            <w:webHidden/>
          </w:rPr>
          <w:t>6</w:t>
        </w:r>
        <w:r>
          <w:rPr>
            <w:noProof/>
            <w:webHidden/>
          </w:rPr>
          <w:fldChar w:fldCharType="end"/>
        </w:r>
      </w:hyperlink>
    </w:p>
    <w:p w14:paraId="0E424B76" w14:textId="3BF8DD37"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04" w:history="1">
        <w:r w:rsidRPr="006D2243">
          <w:rPr>
            <w:rStyle w:val="Hyperlink"/>
            <w:rFonts w:ascii="Arial Bold" w:hAnsi="Arial Bold"/>
            <w:noProof/>
          </w:rPr>
          <w:t>1.2</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Method overview</w:t>
        </w:r>
        <w:r>
          <w:rPr>
            <w:noProof/>
            <w:webHidden/>
          </w:rPr>
          <w:tab/>
        </w:r>
        <w:r>
          <w:rPr>
            <w:noProof/>
            <w:webHidden/>
          </w:rPr>
          <w:fldChar w:fldCharType="begin"/>
        </w:r>
        <w:r>
          <w:rPr>
            <w:noProof/>
            <w:webHidden/>
          </w:rPr>
          <w:instrText xml:space="preserve"> PAGEREF _Toc230858004 \h </w:instrText>
        </w:r>
        <w:r>
          <w:rPr>
            <w:noProof/>
            <w:webHidden/>
          </w:rPr>
        </w:r>
        <w:r>
          <w:rPr>
            <w:noProof/>
            <w:webHidden/>
          </w:rPr>
          <w:fldChar w:fldCharType="separate"/>
        </w:r>
        <w:r w:rsidR="00F2597F">
          <w:rPr>
            <w:noProof/>
            <w:webHidden/>
          </w:rPr>
          <w:t>6</w:t>
        </w:r>
        <w:r>
          <w:rPr>
            <w:noProof/>
            <w:webHidden/>
          </w:rPr>
          <w:fldChar w:fldCharType="end"/>
        </w:r>
      </w:hyperlink>
    </w:p>
    <w:p w14:paraId="2055A338" w14:textId="4CC21C3C"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05" w:history="1">
        <w:r w:rsidRPr="006D2243">
          <w:rPr>
            <w:rStyle w:val="Hyperlink"/>
            <w:rFonts w:ascii="Arial Bold" w:hAnsi="Arial Bold"/>
            <w:noProof/>
          </w:rPr>
          <w:t>1.3</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Key findings</w:t>
        </w:r>
        <w:r>
          <w:rPr>
            <w:noProof/>
            <w:webHidden/>
          </w:rPr>
          <w:tab/>
        </w:r>
        <w:r>
          <w:rPr>
            <w:noProof/>
            <w:webHidden/>
          </w:rPr>
          <w:fldChar w:fldCharType="begin"/>
        </w:r>
        <w:r>
          <w:rPr>
            <w:noProof/>
            <w:webHidden/>
          </w:rPr>
          <w:instrText xml:space="preserve"> PAGEREF _Toc230858005 \h </w:instrText>
        </w:r>
        <w:r>
          <w:rPr>
            <w:noProof/>
            <w:webHidden/>
          </w:rPr>
        </w:r>
        <w:r>
          <w:rPr>
            <w:noProof/>
            <w:webHidden/>
          </w:rPr>
          <w:fldChar w:fldCharType="separate"/>
        </w:r>
        <w:r w:rsidR="00F2597F">
          <w:rPr>
            <w:noProof/>
            <w:webHidden/>
          </w:rPr>
          <w:t>6</w:t>
        </w:r>
        <w:r>
          <w:rPr>
            <w:noProof/>
            <w:webHidden/>
          </w:rPr>
          <w:fldChar w:fldCharType="end"/>
        </w:r>
      </w:hyperlink>
    </w:p>
    <w:p w14:paraId="10635B69" w14:textId="011F1405"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06" w:history="1">
        <w:r w:rsidRPr="006D2243">
          <w:rPr>
            <w:rStyle w:val="Hyperlink"/>
            <w:rFonts w:ascii="Arial Bold" w:hAnsi="Arial Bold"/>
            <w:noProof/>
          </w:rPr>
          <w:t>1.4</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Recommendations and next steps</w:t>
        </w:r>
        <w:r>
          <w:rPr>
            <w:noProof/>
            <w:webHidden/>
          </w:rPr>
          <w:tab/>
        </w:r>
        <w:r>
          <w:rPr>
            <w:noProof/>
            <w:webHidden/>
          </w:rPr>
          <w:fldChar w:fldCharType="begin"/>
        </w:r>
        <w:r>
          <w:rPr>
            <w:noProof/>
            <w:webHidden/>
          </w:rPr>
          <w:instrText xml:space="preserve"> PAGEREF _Toc230858006 \h </w:instrText>
        </w:r>
        <w:r>
          <w:rPr>
            <w:noProof/>
            <w:webHidden/>
          </w:rPr>
        </w:r>
        <w:r>
          <w:rPr>
            <w:noProof/>
            <w:webHidden/>
          </w:rPr>
          <w:fldChar w:fldCharType="separate"/>
        </w:r>
        <w:r w:rsidR="00F2597F">
          <w:rPr>
            <w:noProof/>
            <w:webHidden/>
          </w:rPr>
          <w:t>10</w:t>
        </w:r>
        <w:r>
          <w:rPr>
            <w:noProof/>
            <w:webHidden/>
          </w:rPr>
          <w:fldChar w:fldCharType="end"/>
        </w:r>
      </w:hyperlink>
    </w:p>
    <w:p w14:paraId="4EB68A3C" w14:textId="62290564"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07" w:history="1">
        <w:r w:rsidRPr="006D2243">
          <w:rPr>
            <w:rStyle w:val="Hyperlink"/>
            <w:noProof/>
          </w:rPr>
          <w:t>2</w:t>
        </w:r>
        <w:r>
          <w:rPr>
            <w:rFonts w:asciiTheme="minorHAnsi" w:eastAsiaTheme="minorEastAsia" w:hAnsiTheme="minorHAnsi" w:cstheme="minorBidi"/>
            <w:b w:val="0"/>
            <w:caps w:val="0"/>
            <w:noProof/>
            <w:kern w:val="2"/>
            <w:sz w:val="24"/>
            <w:szCs w:val="24"/>
            <w:lang w:eastAsia="en-GB"/>
            <w14:ligatures w14:val="standardContextual"/>
          </w:rPr>
          <w:tab/>
        </w:r>
        <w:r w:rsidRPr="006D2243">
          <w:rPr>
            <w:rStyle w:val="Hyperlink"/>
            <w:noProof/>
          </w:rPr>
          <w:t>Data used in this report and limitations</w:t>
        </w:r>
        <w:r>
          <w:rPr>
            <w:noProof/>
            <w:webHidden/>
          </w:rPr>
          <w:tab/>
        </w:r>
        <w:r>
          <w:rPr>
            <w:noProof/>
            <w:webHidden/>
          </w:rPr>
          <w:fldChar w:fldCharType="begin"/>
        </w:r>
        <w:r>
          <w:rPr>
            <w:noProof/>
            <w:webHidden/>
          </w:rPr>
          <w:instrText xml:space="preserve"> PAGEREF _Toc230858007 \h </w:instrText>
        </w:r>
        <w:r>
          <w:rPr>
            <w:noProof/>
            <w:webHidden/>
          </w:rPr>
        </w:r>
        <w:r>
          <w:rPr>
            <w:noProof/>
            <w:webHidden/>
          </w:rPr>
          <w:fldChar w:fldCharType="separate"/>
        </w:r>
        <w:r w:rsidR="00F2597F">
          <w:rPr>
            <w:noProof/>
            <w:webHidden/>
          </w:rPr>
          <w:t>12</w:t>
        </w:r>
        <w:r>
          <w:rPr>
            <w:noProof/>
            <w:webHidden/>
          </w:rPr>
          <w:fldChar w:fldCharType="end"/>
        </w:r>
      </w:hyperlink>
    </w:p>
    <w:p w14:paraId="4BE1F763" w14:textId="58E6A548"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08" w:history="1">
        <w:r w:rsidRPr="006D2243">
          <w:rPr>
            <w:rStyle w:val="Hyperlink"/>
            <w:rFonts w:ascii="Arial Bold" w:hAnsi="Arial Bold"/>
            <w:noProof/>
          </w:rPr>
          <w:t>2.1</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Data sources used for this interim report</w:t>
        </w:r>
        <w:r>
          <w:rPr>
            <w:noProof/>
            <w:webHidden/>
          </w:rPr>
          <w:tab/>
        </w:r>
        <w:r>
          <w:rPr>
            <w:noProof/>
            <w:webHidden/>
          </w:rPr>
          <w:fldChar w:fldCharType="begin"/>
        </w:r>
        <w:r>
          <w:rPr>
            <w:noProof/>
            <w:webHidden/>
          </w:rPr>
          <w:instrText xml:space="preserve"> PAGEREF _Toc230858008 \h </w:instrText>
        </w:r>
        <w:r>
          <w:rPr>
            <w:noProof/>
            <w:webHidden/>
          </w:rPr>
        </w:r>
        <w:r>
          <w:rPr>
            <w:noProof/>
            <w:webHidden/>
          </w:rPr>
          <w:fldChar w:fldCharType="separate"/>
        </w:r>
        <w:r w:rsidR="00F2597F">
          <w:rPr>
            <w:noProof/>
            <w:webHidden/>
          </w:rPr>
          <w:t>12</w:t>
        </w:r>
        <w:r>
          <w:rPr>
            <w:noProof/>
            <w:webHidden/>
          </w:rPr>
          <w:fldChar w:fldCharType="end"/>
        </w:r>
      </w:hyperlink>
    </w:p>
    <w:p w14:paraId="36DC77C4" w14:textId="25812E7B"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09" w:history="1">
        <w:r w:rsidRPr="006D2243">
          <w:rPr>
            <w:rStyle w:val="Hyperlink"/>
            <w:rFonts w:ascii="Arial Bold" w:hAnsi="Arial Bold"/>
            <w:noProof/>
          </w:rPr>
          <w:t>2.2</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Limitations</w:t>
        </w:r>
        <w:r>
          <w:rPr>
            <w:noProof/>
            <w:webHidden/>
          </w:rPr>
          <w:tab/>
        </w:r>
        <w:r>
          <w:rPr>
            <w:noProof/>
            <w:webHidden/>
          </w:rPr>
          <w:fldChar w:fldCharType="begin"/>
        </w:r>
        <w:r>
          <w:rPr>
            <w:noProof/>
            <w:webHidden/>
          </w:rPr>
          <w:instrText xml:space="preserve"> PAGEREF _Toc230858009 \h </w:instrText>
        </w:r>
        <w:r>
          <w:rPr>
            <w:noProof/>
            <w:webHidden/>
          </w:rPr>
        </w:r>
        <w:r>
          <w:rPr>
            <w:noProof/>
            <w:webHidden/>
          </w:rPr>
          <w:fldChar w:fldCharType="separate"/>
        </w:r>
        <w:r w:rsidR="00F2597F">
          <w:rPr>
            <w:noProof/>
            <w:webHidden/>
          </w:rPr>
          <w:t>13</w:t>
        </w:r>
        <w:r>
          <w:rPr>
            <w:noProof/>
            <w:webHidden/>
          </w:rPr>
          <w:fldChar w:fldCharType="end"/>
        </w:r>
      </w:hyperlink>
    </w:p>
    <w:p w14:paraId="42EB7C22" w14:textId="61289F55"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0" w:history="1">
        <w:r w:rsidRPr="006D2243">
          <w:rPr>
            <w:rStyle w:val="Hyperlink"/>
            <w:rFonts w:ascii="Arial Bold" w:hAnsi="Arial Bold"/>
            <w:noProof/>
          </w:rPr>
          <w:t>2.3</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Next steps of the evaluation</w:t>
        </w:r>
        <w:r>
          <w:rPr>
            <w:noProof/>
            <w:webHidden/>
          </w:rPr>
          <w:tab/>
        </w:r>
        <w:r>
          <w:rPr>
            <w:noProof/>
            <w:webHidden/>
          </w:rPr>
          <w:fldChar w:fldCharType="begin"/>
        </w:r>
        <w:r>
          <w:rPr>
            <w:noProof/>
            <w:webHidden/>
          </w:rPr>
          <w:instrText xml:space="preserve"> PAGEREF _Toc230858010 \h </w:instrText>
        </w:r>
        <w:r>
          <w:rPr>
            <w:noProof/>
            <w:webHidden/>
          </w:rPr>
        </w:r>
        <w:r>
          <w:rPr>
            <w:noProof/>
            <w:webHidden/>
          </w:rPr>
          <w:fldChar w:fldCharType="separate"/>
        </w:r>
        <w:r w:rsidR="00F2597F">
          <w:rPr>
            <w:noProof/>
            <w:webHidden/>
          </w:rPr>
          <w:t>13</w:t>
        </w:r>
        <w:r>
          <w:rPr>
            <w:noProof/>
            <w:webHidden/>
          </w:rPr>
          <w:fldChar w:fldCharType="end"/>
        </w:r>
      </w:hyperlink>
    </w:p>
    <w:p w14:paraId="5F060DB3" w14:textId="53A4B530"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11" w:history="1">
        <w:r w:rsidRPr="006D2243">
          <w:rPr>
            <w:rStyle w:val="Hyperlink"/>
            <w:noProof/>
          </w:rPr>
          <w:t>3</w:t>
        </w:r>
        <w:r>
          <w:rPr>
            <w:rFonts w:asciiTheme="minorHAnsi" w:eastAsiaTheme="minorEastAsia" w:hAnsiTheme="minorHAnsi" w:cstheme="minorBidi"/>
            <w:b w:val="0"/>
            <w:caps w:val="0"/>
            <w:noProof/>
            <w:kern w:val="2"/>
            <w:sz w:val="24"/>
            <w:szCs w:val="24"/>
            <w:lang w:eastAsia="en-GB"/>
            <w14:ligatures w14:val="standardContextual"/>
          </w:rPr>
          <w:tab/>
        </w:r>
        <w:r w:rsidRPr="006D2243">
          <w:rPr>
            <w:rStyle w:val="Hyperlink"/>
            <w:noProof/>
          </w:rPr>
          <w:t>Process evaluation findings</w:t>
        </w:r>
        <w:r>
          <w:rPr>
            <w:noProof/>
            <w:webHidden/>
          </w:rPr>
          <w:tab/>
        </w:r>
        <w:r>
          <w:rPr>
            <w:noProof/>
            <w:webHidden/>
          </w:rPr>
          <w:fldChar w:fldCharType="begin"/>
        </w:r>
        <w:r>
          <w:rPr>
            <w:noProof/>
            <w:webHidden/>
          </w:rPr>
          <w:instrText xml:space="preserve"> PAGEREF _Toc230858011 \h </w:instrText>
        </w:r>
        <w:r>
          <w:rPr>
            <w:noProof/>
            <w:webHidden/>
          </w:rPr>
        </w:r>
        <w:r>
          <w:rPr>
            <w:noProof/>
            <w:webHidden/>
          </w:rPr>
          <w:fldChar w:fldCharType="separate"/>
        </w:r>
        <w:r w:rsidR="00F2597F">
          <w:rPr>
            <w:noProof/>
            <w:webHidden/>
          </w:rPr>
          <w:t>15</w:t>
        </w:r>
        <w:r>
          <w:rPr>
            <w:noProof/>
            <w:webHidden/>
          </w:rPr>
          <w:fldChar w:fldCharType="end"/>
        </w:r>
      </w:hyperlink>
    </w:p>
    <w:p w14:paraId="064874B5" w14:textId="6E67F9F1"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2" w:history="1">
        <w:r w:rsidRPr="006D2243">
          <w:rPr>
            <w:rStyle w:val="Hyperlink"/>
            <w:rFonts w:ascii="Arial Bold" w:hAnsi="Arial Bold"/>
            <w:noProof/>
          </w:rPr>
          <w:t>3.1</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Introduction</w:t>
        </w:r>
        <w:r>
          <w:rPr>
            <w:noProof/>
            <w:webHidden/>
          </w:rPr>
          <w:tab/>
        </w:r>
        <w:r>
          <w:rPr>
            <w:noProof/>
            <w:webHidden/>
          </w:rPr>
          <w:fldChar w:fldCharType="begin"/>
        </w:r>
        <w:r>
          <w:rPr>
            <w:noProof/>
            <w:webHidden/>
          </w:rPr>
          <w:instrText xml:space="preserve"> PAGEREF _Toc230858012 \h </w:instrText>
        </w:r>
        <w:r>
          <w:rPr>
            <w:noProof/>
            <w:webHidden/>
          </w:rPr>
        </w:r>
        <w:r>
          <w:rPr>
            <w:noProof/>
            <w:webHidden/>
          </w:rPr>
          <w:fldChar w:fldCharType="separate"/>
        </w:r>
        <w:r w:rsidR="00F2597F">
          <w:rPr>
            <w:noProof/>
            <w:webHidden/>
          </w:rPr>
          <w:t>15</w:t>
        </w:r>
        <w:r>
          <w:rPr>
            <w:noProof/>
            <w:webHidden/>
          </w:rPr>
          <w:fldChar w:fldCharType="end"/>
        </w:r>
      </w:hyperlink>
    </w:p>
    <w:p w14:paraId="24B1EDB7" w14:textId="6D82B496"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3" w:history="1">
        <w:r w:rsidRPr="006D2243">
          <w:rPr>
            <w:rStyle w:val="Hyperlink"/>
            <w:rFonts w:ascii="Arial Bold" w:hAnsi="Arial Bold"/>
            <w:noProof/>
          </w:rPr>
          <w:t>3.2</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Additional hours and types of activities delivered</w:t>
        </w:r>
        <w:r>
          <w:rPr>
            <w:noProof/>
            <w:webHidden/>
          </w:rPr>
          <w:tab/>
        </w:r>
        <w:r>
          <w:rPr>
            <w:noProof/>
            <w:webHidden/>
          </w:rPr>
          <w:fldChar w:fldCharType="begin"/>
        </w:r>
        <w:r>
          <w:rPr>
            <w:noProof/>
            <w:webHidden/>
          </w:rPr>
          <w:instrText xml:space="preserve"> PAGEREF _Toc230858013 \h </w:instrText>
        </w:r>
        <w:r>
          <w:rPr>
            <w:noProof/>
            <w:webHidden/>
          </w:rPr>
        </w:r>
        <w:r>
          <w:rPr>
            <w:noProof/>
            <w:webHidden/>
          </w:rPr>
          <w:fldChar w:fldCharType="separate"/>
        </w:r>
        <w:r w:rsidR="00F2597F">
          <w:rPr>
            <w:noProof/>
            <w:webHidden/>
          </w:rPr>
          <w:t>15</w:t>
        </w:r>
        <w:r>
          <w:rPr>
            <w:noProof/>
            <w:webHidden/>
          </w:rPr>
          <w:fldChar w:fldCharType="end"/>
        </w:r>
      </w:hyperlink>
    </w:p>
    <w:p w14:paraId="58F95487" w14:textId="0ED09392"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4" w:history="1">
        <w:r w:rsidRPr="006D2243">
          <w:rPr>
            <w:rStyle w:val="Hyperlink"/>
            <w:rFonts w:ascii="Arial Bold" w:hAnsi="Arial Bold"/>
            <w:noProof/>
          </w:rPr>
          <w:t>3.3</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Profile of YP who participate in the MHF</w:t>
        </w:r>
        <w:r>
          <w:rPr>
            <w:noProof/>
            <w:webHidden/>
          </w:rPr>
          <w:tab/>
        </w:r>
        <w:r>
          <w:rPr>
            <w:noProof/>
            <w:webHidden/>
          </w:rPr>
          <w:fldChar w:fldCharType="begin"/>
        </w:r>
        <w:r>
          <w:rPr>
            <w:noProof/>
            <w:webHidden/>
          </w:rPr>
          <w:instrText xml:space="preserve"> PAGEREF _Toc230858014 \h </w:instrText>
        </w:r>
        <w:r>
          <w:rPr>
            <w:noProof/>
            <w:webHidden/>
          </w:rPr>
        </w:r>
        <w:r>
          <w:rPr>
            <w:noProof/>
            <w:webHidden/>
          </w:rPr>
          <w:fldChar w:fldCharType="separate"/>
        </w:r>
        <w:r w:rsidR="00F2597F">
          <w:rPr>
            <w:noProof/>
            <w:webHidden/>
          </w:rPr>
          <w:t>16</w:t>
        </w:r>
        <w:r>
          <w:rPr>
            <w:noProof/>
            <w:webHidden/>
          </w:rPr>
          <w:fldChar w:fldCharType="end"/>
        </w:r>
      </w:hyperlink>
    </w:p>
    <w:p w14:paraId="702CB115" w14:textId="4220E26A"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5" w:history="1">
        <w:r w:rsidRPr="006D2243">
          <w:rPr>
            <w:rStyle w:val="Hyperlink"/>
            <w:rFonts w:ascii="Arial Bold" w:hAnsi="Arial Bold"/>
            <w:noProof/>
          </w:rPr>
          <w:t>3.4</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Funding usage</w:t>
        </w:r>
        <w:r>
          <w:rPr>
            <w:noProof/>
            <w:webHidden/>
          </w:rPr>
          <w:tab/>
        </w:r>
        <w:r>
          <w:rPr>
            <w:noProof/>
            <w:webHidden/>
          </w:rPr>
          <w:fldChar w:fldCharType="begin"/>
        </w:r>
        <w:r>
          <w:rPr>
            <w:noProof/>
            <w:webHidden/>
          </w:rPr>
          <w:instrText xml:space="preserve"> PAGEREF _Toc230858015 \h </w:instrText>
        </w:r>
        <w:r>
          <w:rPr>
            <w:noProof/>
            <w:webHidden/>
          </w:rPr>
        </w:r>
        <w:r>
          <w:rPr>
            <w:noProof/>
            <w:webHidden/>
          </w:rPr>
          <w:fldChar w:fldCharType="separate"/>
        </w:r>
        <w:r w:rsidR="00F2597F">
          <w:rPr>
            <w:noProof/>
            <w:webHidden/>
          </w:rPr>
          <w:t>18</w:t>
        </w:r>
        <w:r>
          <w:rPr>
            <w:noProof/>
            <w:webHidden/>
          </w:rPr>
          <w:fldChar w:fldCharType="end"/>
        </w:r>
      </w:hyperlink>
    </w:p>
    <w:p w14:paraId="7D925DFF" w14:textId="1A4DA102"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6" w:history="1">
        <w:r w:rsidRPr="006D2243">
          <w:rPr>
            <w:rStyle w:val="Hyperlink"/>
            <w:rFonts w:ascii="Arial Bold" w:hAnsi="Arial Bold"/>
            <w:noProof/>
          </w:rPr>
          <w:t>3.5</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Experience of project delivery</w:t>
        </w:r>
        <w:r>
          <w:rPr>
            <w:noProof/>
            <w:webHidden/>
          </w:rPr>
          <w:tab/>
        </w:r>
        <w:r>
          <w:rPr>
            <w:noProof/>
            <w:webHidden/>
          </w:rPr>
          <w:fldChar w:fldCharType="begin"/>
        </w:r>
        <w:r>
          <w:rPr>
            <w:noProof/>
            <w:webHidden/>
          </w:rPr>
          <w:instrText xml:space="preserve"> PAGEREF _Toc230858016 \h </w:instrText>
        </w:r>
        <w:r>
          <w:rPr>
            <w:noProof/>
            <w:webHidden/>
          </w:rPr>
        </w:r>
        <w:r>
          <w:rPr>
            <w:noProof/>
            <w:webHidden/>
          </w:rPr>
          <w:fldChar w:fldCharType="separate"/>
        </w:r>
        <w:r w:rsidR="00F2597F">
          <w:rPr>
            <w:noProof/>
            <w:webHidden/>
          </w:rPr>
          <w:t>19</w:t>
        </w:r>
        <w:r>
          <w:rPr>
            <w:noProof/>
            <w:webHidden/>
          </w:rPr>
          <w:fldChar w:fldCharType="end"/>
        </w:r>
      </w:hyperlink>
    </w:p>
    <w:p w14:paraId="732D0B13" w14:textId="694F1FEA"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17" w:history="1">
        <w:r w:rsidRPr="006D2243">
          <w:rPr>
            <w:rStyle w:val="Hyperlink"/>
            <w:noProof/>
          </w:rPr>
          <w:t>4</w:t>
        </w:r>
        <w:r>
          <w:rPr>
            <w:rFonts w:asciiTheme="minorHAnsi" w:eastAsiaTheme="minorEastAsia" w:hAnsiTheme="minorHAnsi" w:cstheme="minorBidi"/>
            <w:b w:val="0"/>
            <w:caps w:val="0"/>
            <w:noProof/>
            <w:kern w:val="2"/>
            <w:sz w:val="24"/>
            <w:szCs w:val="24"/>
            <w:lang w:eastAsia="en-GB"/>
            <w14:ligatures w14:val="standardContextual"/>
          </w:rPr>
          <w:tab/>
        </w:r>
        <w:r w:rsidRPr="006D2243">
          <w:rPr>
            <w:rStyle w:val="Hyperlink"/>
            <w:noProof/>
          </w:rPr>
          <w:t>Impact evaluation findings</w:t>
        </w:r>
        <w:r>
          <w:rPr>
            <w:noProof/>
            <w:webHidden/>
          </w:rPr>
          <w:tab/>
        </w:r>
        <w:r>
          <w:rPr>
            <w:noProof/>
            <w:webHidden/>
          </w:rPr>
          <w:fldChar w:fldCharType="begin"/>
        </w:r>
        <w:r>
          <w:rPr>
            <w:noProof/>
            <w:webHidden/>
          </w:rPr>
          <w:instrText xml:space="preserve"> PAGEREF _Toc230858017 \h </w:instrText>
        </w:r>
        <w:r>
          <w:rPr>
            <w:noProof/>
            <w:webHidden/>
          </w:rPr>
        </w:r>
        <w:r>
          <w:rPr>
            <w:noProof/>
            <w:webHidden/>
          </w:rPr>
          <w:fldChar w:fldCharType="separate"/>
        </w:r>
        <w:r w:rsidR="00F2597F">
          <w:rPr>
            <w:noProof/>
            <w:webHidden/>
          </w:rPr>
          <w:t>27</w:t>
        </w:r>
        <w:r>
          <w:rPr>
            <w:noProof/>
            <w:webHidden/>
          </w:rPr>
          <w:fldChar w:fldCharType="end"/>
        </w:r>
      </w:hyperlink>
    </w:p>
    <w:p w14:paraId="220ED975" w14:textId="6AD02337"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8" w:history="1">
        <w:r w:rsidRPr="006D2243">
          <w:rPr>
            <w:rStyle w:val="Hyperlink"/>
            <w:rFonts w:ascii="Arial Bold" w:hAnsi="Arial Bold"/>
            <w:noProof/>
          </w:rPr>
          <w:t>4.1</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Introduction</w:t>
        </w:r>
        <w:r>
          <w:rPr>
            <w:noProof/>
            <w:webHidden/>
          </w:rPr>
          <w:tab/>
        </w:r>
        <w:r>
          <w:rPr>
            <w:noProof/>
            <w:webHidden/>
          </w:rPr>
          <w:fldChar w:fldCharType="begin"/>
        </w:r>
        <w:r>
          <w:rPr>
            <w:noProof/>
            <w:webHidden/>
          </w:rPr>
          <w:instrText xml:space="preserve"> PAGEREF _Toc230858018 \h </w:instrText>
        </w:r>
        <w:r>
          <w:rPr>
            <w:noProof/>
            <w:webHidden/>
          </w:rPr>
        </w:r>
        <w:r>
          <w:rPr>
            <w:noProof/>
            <w:webHidden/>
          </w:rPr>
          <w:fldChar w:fldCharType="separate"/>
        </w:r>
        <w:r w:rsidR="00F2597F">
          <w:rPr>
            <w:noProof/>
            <w:webHidden/>
          </w:rPr>
          <w:t>27</w:t>
        </w:r>
        <w:r>
          <w:rPr>
            <w:noProof/>
            <w:webHidden/>
          </w:rPr>
          <w:fldChar w:fldCharType="end"/>
        </w:r>
      </w:hyperlink>
    </w:p>
    <w:p w14:paraId="2EB9133B" w14:textId="0920CE3B"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19" w:history="1">
        <w:r w:rsidRPr="006D2243">
          <w:rPr>
            <w:rStyle w:val="Hyperlink"/>
            <w:rFonts w:ascii="Arial Bold" w:hAnsi="Arial Bold"/>
            <w:noProof/>
          </w:rPr>
          <w:t>4.2</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Outcomes for YP</w:t>
        </w:r>
        <w:r>
          <w:rPr>
            <w:noProof/>
            <w:webHidden/>
          </w:rPr>
          <w:tab/>
        </w:r>
        <w:r>
          <w:rPr>
            <w:noProof/>
            <w:webHidden/>
          </w:rPr>
          <w:fldChar w:fldCharType="begin"/>
        </w:r>
        <w:r>
          <w:rPr>
            <w:noProof/>
            <w:webHidden/>
          </w:rPr>
          <w:instrText xml:space="preserve"> PAGEREF _Toc230858019 \h </w:instrText>
        </w:r>
        <w:r>
          <w:rPr>
            <w:noProof/>
            <w:webHidden/>
          </w:rPr>
        </w:r>
        <w:r>
          <w:rPr>
            <w:noProof/>
            <w:webHidden/>
          </w:rPr>
          <w:fldChar w:fldCharType="separate"/>
        </w:r>
        <w:r w:rsidR="00F2597F">
          <w:rPr>
            <w:noProof/>
            <w:webHidden/>
          </w:rPr>
          <w:t>27</w:t>
        </w:r>
        <w:r>
          <w:rPr>
            <w:noProof/>
            <w:webHidden/>
          </w:rPr>
          <w:fldChar w:fldCharType="end"/>
        </w:r>
      </w:hyperlink>
    </w:p>
    <w:p w14:paraId="0D237AFB" w14:textId="009D0F1B"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20" w:history="1">
        <w:r w:rsidRPr="006D2243">
          <w:rPr>
            <w:rStyle w:val="Hyperlink"/>
            <w:rFonts w:ascii="Arial Bold" w:hAnsi="Arial Bold"/>
            <w:noProof/>
          </w:rPr>
          <w:t>4.3</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Outcomes for grantholders</w:t>
        </w:r>
        <w:r>
          <w:rPr>
            <w:noProof/>
            <w:webHidden/>
          </w:rPr>
          <w:tab/>
        </w:r>
        <w:r>
          <w:rPr>
            <w:noProof/>
            <w:webHidden/>
          </w:rPr>
          <w:fldChar w:fldCharType="begin"/>
        </w:r>
        <w:r>
          <w:rPr>
            <w:noProof/>
            <w:webHidden/>
          </w:rPr>
          <w:instrText xml:space="preserve"> PAGEREF _Toc230858020 \h </w:instrText>
        </w:r>
        <w:r>
          <w:rPr>
            <w:noProof/>
            <w:webHidden/>
          </w:rPr>
        </w:r>
        <w:r>
          <w:rPr>
            <w:noProof/>
            <w:webHidden/>
          </w:rPr>
          <w:fldChar w:fldCharType="separate"/>
        </w:r>
        <w:r w:rsidR="00F2597F">
          <w:rPr>
            <w:noProof/>
            <w:webHidden/>
          </w:rPr>
          <w:t>44</w:t>
        </w:r>
        <w:r>
          <w:rPr>
            <w:noProof/>
            <w:webHidden/>
          </w:rPr>
          <w:fldChar w:fldCharType="end"/>
        </w:r>
      </w:hyperlink>
    </w:p>
    <w:p w14:paraId="253199AB" w14:textId="7ED551D3"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21" w:history="1">
        <w:r w:rsidRPr="006D2243">
          <w:rPr>
            <w:rStyle w:val="Hyperlink"/>
            <w:rFonts w:ascii="Arial Bold" w:hAnsi="Arial Bold"/>
            <w:noProof/>
          </w:rPr>
          <w:t>4.4</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Outcomes for staff and volunteers</w:t>
        </w:r>
        <w:r>
          <w:rPr>
            <w:noProof/>
            <w:webHidden/>
          </w:rPr>
          <w:tab/>
        </w:r>
        <w:r>
          <w:rPr>
            <w:noProof/>
            <w:webHidden/>
          </w:rPr>
          <w:fldChar w:fldCharType="begin"/>
        </w:r>
        <w:r>
          <w:rPr>
            <w:noProof/>
            <w:webHidden/>
          </w:rPr>
          <w:instrText xml:space="preserve"> PAGEREF _Toc230858021 \h </w:instrText>
        </w:r>
        <w:r>
          <w:rPr>
            <w:noProof/>
            <w:webHidden/>
          </w:rPr>
        </w:r>
        <w:r>
          <w:rPr>
            <w:noProof/>
            <w:webHidden/>
          </w:rPr>
          <w:fldChar w:fldCharType="separate"/>
        </w:r>
        <w:r w:rsidR="00F2597F">
          <w:rPr>
            <w:noProof/>
            <w:webHidden/>
          </w:rPr>
          <w:t>46</w:t>
        </w:r>
        <w:r>
          <w:rPr>
            <w:noProof/>
            <w:webHidden/>
          </w:rPr>
          <w:fldChar w:fldCharType="end"/>
        </w:r>
      </w:hyperlink>
    </w:p>
    <w:p w14:paraId="7AE10E95" w14:textId="3595AB3F"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22" w:history="1">
        <w:r w:rsidRPr="006D2243">
          <w:rPr>
            <w:rStyle w:val="Hyperlink"/>
            <w:rFonts w:ascii="Arial Bold" w:hAnsi="Arial Bold"/>
            <w:noProof/>
          </w:rPr>
          <w:t>4.5</w:t>
        </w:r>
        <w:r>
          <w:rPr>
            <w:rFonts w:asciiTheme="minorHAnsi" w:eastAsiaTheme="minorEastAsia" w:hAnsiTheme="minorHAnsi" w:cstheme="minorBidi"/>
            <w:noProof/>
            <w:kern w:val="2"/>
            <w:sz w:val="24"/>
            <w:szCs w:val="24"/>
            <w:lang w:eastAsia="en-GB"/>
            <w14:ligatures w14:val="standardContextual"/>
          </w:rPr>
          <w:tab/>
        </w:r>
        <w:r w:rsidRPr="006D2243">
          <w:rPr>
            <w:rStyle w:val="Hyperlink"/>
            <w:noProof/>
          </w:rPr>
          <w:t>Outcomes for communities</w:t>
        </w:r>
        <w:r>
          <w:rPr>
            <w:noProof/>
            <w:webHidden/>
          </w:rPr>
          <w:tab/>
        </w:r>
        <w:r>
          <w:rPr>
            <w:noProof/>
            <w:webHidden/>
          </w:rPr>
          <w:fldChar w:fldCharType="begin"/>
        </w:r>
        <w:r>
          <w:rPr>
            <w:noProof/>
            <w:webHidden/>
          </w:rPr>
          <w:instrText xml:space="preserve"> PAGEREF _Toc230858022 \h </w:instrText>
        </w:r>
        <w:r>
          <w:rPr>
            <w:noProof/>
            <w:webHidden/>
          </w:rPr>
        </w:r>
        <w:r>
          <w:rPr>
            <w:noProof/>
            <w:webHidden/>
          </w:rPr>
          <w:fldChar w:fldCharType="separate"/>
        </w:r>
        <w:r w:rsidR="00F2597F">
          <w:rPr>
            <w:noProof/>
            <w:webHidden/>
          </w:rPr>
          <w:t>47</w:t>
        </w:r>
        <w:r>
          <w:rPr>
            <w:noProof/>
            <w:webHidden/>
          </w:rPr>
          <w:fldChar w:fldCharType="end"/>
        </w:r>
      </w:hyperlink>
    </w:p>
    <w:p w14:paraId="26F965B0" w14:textId="265AEFAF"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23" w:history="1">
        <w:r w:rsidRPr="006D2243">
          <w:rPr>
            <w:rStyle w:val="Hyperlink"/>
            <w:noProof/>
          </w:rPr>
          <w:t>5</w:t>
        </w:r>
        <w:r>
          <w:rPr>
            <w:rFonts w:asciiTheme="minorHAnsi" w:eastAsiaTheme="minorEastAsia" w:hAnsiTheme="minorHAnsi" w:cstheme="minorBidi"/>
            <w:b w:val="0"/>
            <w:caps w:val="0"/>
            <w:noProof/>
            <w:kern w:val="2"/>
            <w:sz w:val="24"/>
            <w:szCs w:val="24"/>
            <w:lang w:eastAsia="en-GB"/>
            <w14:ligatures w14:val="standardContextual"/>
          </w:rPr>
          <w:tab/>
        </w:r>
        <w:r w:rsidRPr="006D2243">
          <w:rPr>
            <w:rStyle w:val="Hyperlink"/>
            <w:noProof/>
          </w:rPr>
          <w:t>Reflections on the Theory of Change</w:t>
        </w:r>
        <w:r>
          <w:rPr>
            <w:noProof/>
            <w:webHidden/>
          </w:rPr>
          <w:tab/>
        </w:r>
        <w:r>
          <w:rPr>
            <w:noProof/>
            <w:webHidden/>
          </w:rPr>
          <w:fldChar w:fldCharType="begin"/>
        </w:r>
        <w:r>
          <w:rPr>
            <w:noProof/>
            <w:webHidden/>
          </w:rPr>
          <w:instrText xml:space="preserve"> PAGEREF _Toc230858023 \h </w:instrText>
        </w:r>
        <w:r>
          <w:rPr>
            <w:noProof/>
            <w:webHidden/>
          </w:rPr>
        </w:r>
        <w:r>
          <w:rPr>
            <w:noProof/>
            <w:webHidden/>
          </w:rPr>
          <w:fldChar w:fldCharType="separate"/>
        </w:r>
        <w:r w:rsidR="00F2597F">
          <w:rPr>
            <w:noProof/>
            <w:webHidden/>
          </w:rPr>
          <w:t>49</w:t>
        </w:r>
        <w:r>
          <w:rPr>
            <w:noProof/>
            <w:webHidden/>
          </w:rPr>
          <w:fldChar w:fldCharType="end"/>
        </w:r>
      </w:hyperlink>
    </w:p>
    <w:p w14:paraId="48BED8A5" w14:textId="0546BB5C"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24" w:history="1">
        <w:r w:rsidRPr="006D2243">
          <w:rPr>
            <w:rStyle w:val="Hyperlink"/>
            <w:noProof/>
          </w:rPr>
          <w:t>Annex A: Theory of Change</w:t>
        </w:r>
        <w:r>
          <w:rPr>
            <w:noProof/>
            <w:webHidden/>
          </w:rPr>
          <w:tab/>
        </w:r>
        <w:r>
          <w:rPr>
            <w:noProof/>
            <w:webHidden/>
          </w:rPr>
          <w:fldChar w:fldCharType="begin"/>
        </w:r>
        <w:r>
          <w:rPr>
            <w:noProof/>
            <w:webHidden/>
          </w:rPr>
          <w:instrText xml:space="preserve"> PAGEREF _Toc230858024 \h </w:instrText>
        </w:r>
        <w:r>
          <w:rPr>
            <w:noProof/>
            <w:webHidden/>
          </w:rPr>
        </w:r>
        <w:r>
          <w:rPr>
            <w:noProof/>
            <w:webHidden/>
          </w:rPr>
          <w:fldChar w:fldCharType="separate"/>
        </w:r>
        <w:r w:rsidR="00F2597F">
          <w:rPr>
            <w:noProof/>
            <w:webHidden/>
          </w:rPr>
          <w:t>51</w:t>
        </w:r>
        <w:r>
          <w:rPr>
            <w:noProof/>
            <w:webHidden/>
          </w:rPr>
          <w:fldChar w:fldCharType="end"/>
        </w:r>
      </w:hyperlink>
    </w:p>
    <w:p w14:paraId="5C8A0543" w14:textId="7BE4EFA0"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25" w:history="1">
        <w:r w:rsidRPr="006D2243">
          <w:rPr>
            <w:rStyle w:val="Hyperlink"/>
            <w:noProof/>
          </w:rPr>
          <w:t>Annex B: Detailed methodology</w:t>
        </w:r>
        <w:r>
          <w:rPr>
            <w:noProof/>
            <w:webHidden/>
          </w:rPr>
          <w:tab/>
        </w:r>
        <w:r>
          <w:rPr>
            <w:noProof/>
            <w:webHidden/>
          </w:rPr>
          <w:fldChar w:fldCharType="begin"/>
        </w:r>
        <w:r>
          <w:rPr>
            <w:noProof/>
            <w:webHidden/>
          </w:rPr>
          <w:instrText xml:space="preserve"> PAGEREF _Toc230858025 \h </w:instrText>
        </w:r>
        <w:r>
          <w:rPr>
            <w:noProof/>
            <w:webHidden/>
          </w:rPr>
        </w:r>
        <w:r>
          <w:rPr>
            <w:noProof/>
            <w:webHidden/>
          </w:rPr>
          <w:fldChar w:fldCharType="separate"/>
        </w:r>
        <w:r w:rsidR="00F2597F">
          <w:rPr>
            <w:noProof/>
            <w:webHidden/>
          </w:rPr>
          <w:t>52</w:t>
        </w:r>
        <w:r>
          <w:rPr>
            <w:noProof/>
            <w:webHidden/>
          </w:rPr>
          <w:fldChar w:fldCharType="end"/>
        </w:r>
      </w:hyperlink>
    </w:p>
    <w:p w14:paraId="35F8B495" w14:textId="76E6770F"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26" w:history="1">
        <w:r w:rsidRPr="006D2243">
          <w:rPr>
            <w:rStyle w:val="Hyperlink"/>
            <w:noProof/>
          </w:rPr>
          <w:t>Research questions</w:t>
        </w:r>
        <w:r>
          <w:rPr>
            <w:noProof/>
            <w:webHidden/>
          </w:rPr>
          <w:tab/>
        </w:r>
        <w:r>
          <w:rPr>
            <w:noProof/>
            <w:webHidden/>
          </w:rPr>
          <w:fldChar w:fldCharType="begin"/>
        </w:r>
        <w:r>
          <w:rPr>
            <w:noProof/>
            <w:webHidden/>
          </w:rPr>
          <w:instrText xml:space="preserve"> PAGEREF _Toc230858026 \h </w:instrText>
        </w:r>
        <w:r>
          <w:rPr>
            <w:noProof/>
            <w:webHidden/>
          </w:rPr>
        </w:r>
        <w:r>
          <w:rPr>
            <w:noProof/>
            <w:webHidden/>
          </w:rPr>
          <w:fldChar w:fldCharType="separate"/>
        </w:r>
        <w:r w:rsidR="00F2597F">
          <w:rPr>
            <w:noProof/>
            <w:webHidden/>
          </w:rPr>
          <w:t>52</w:t>
        </w:r>
        <w:r>
          <w:rPr>
            <w:noProof/>
            <w:webHidden/>
          </w:rPr>
          <w:fldChar w:fldCharType="end"/>
        </w:r>
      </w:hyperlink>
    </w:p>
    <w:p w14:paraId="2134786B" w14:textId="29AB24EC"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27" w:history="1">
        <w:r w:rsidRPr="006D2243">
          <w:rPr>
            <w:rStyle w:val="Hyperlink"/>
            <w:noProof/>
          </w:rPr>
          <w:t>Data sources</w:t>
        </w:r>
        <w:r>
          <w:rPr>
            <w:noProof/>
            <w:webHidden/>
          </w:rPr>
          <w:tab/>
        </w:r>
        <w:r>
          <w:rPr>
            <w:noProof/>
            <w:webHidden/>
          </w:rPr>
          <w:fldChar w:fldCharType="begin"/>
        </w:r>
        <w:r>
          <w:rPr>
            <w:noProof/>
            <w:webHidden/>
          </w:rPr>
          <w:instrText xml:space="preserve"> PAGEREF _Toc230858027 \h </w:instrText>
        </w:r>
        <w:r>
          <w:rPr>
            <w:noProof/>
            <w:webHidden/>
          </w:rPr>
        </w:r>
        <w:r>
          <w:rPr>
            <w:noProof/>
            <w:webHidden/>
          </w:rPr>
          <w:fldChar w:fldCharType="separate"/>
        </w:r>
        <w:r w:rsidR="00F2597F">
          <w:rPr>
            <w:noProof/>
            <w:webHidden/>
          </w:rPr>
          <w:t>53</w:t>
        </w:r>
        <w:r>
          <w:rPr>
            <w:noProof/>
            <w:webHidden/>
          </w:rPr>
          <w:fldChar w:fldCharType="end"/>
        </w:r>
      </w:hyperlink>
    </w:p>
    <w:p w14:paraId="74FC74DD" w14:textId="7BE214AD"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28" w:history="1">
        <w:r w:rsidRPr="006D2243">
          <w:rPr>
            <w:rStyle w:val="Hyperlink"/>
            <w:noProof/>
          </w:rPr>
          <w:t>Analysis</w:t>
        </w:r>
        <w:r>
          <w:rPr>
            <w:noProof/>
            <w:webHidden/>
          </w:rPr>
          <w:tab/>
        </w:r>
        <w:r>
          <w:rPr>
            <w:noProof/>
            <w:webHidden/>
          </w:rPr>
          <w:fldChar w:fldCharType="begin"/>
        </w:r>
        <w:r>
          <w:rPr>
            <w:noProof/>
            <w:webHidden/>
          </w:rPr>
          <w:instrText xml:space="preserve"> PAGEREF _Toc230858028 \h </w:instrText>
        </w:r>
        <w:r>
          <w:rPr>
            <w:noProof/>
            <w:webHidden/>
          </w:rPr>
        </w:r>
        <w:r>
          <w:rPr>
            <w:noProof/>
            <w:webHidden/>
          </w:rPr>
          <w:fldChar w:fldCharType="separate"/>
        </w:r>
        <w:r w:rsidR="00F2597F">
          <w:rPr>
            <w:noProof/>
            <w:webHidden/>
          </w:rPr>
          <w:t>58</w:t>
        </w:r>
        <w:r>
          <w:rPr>
            <w:noProof/>
            <w:webHidden/>
          </w:rPr>
          <w:fldChar w:fldCharType="end"/>
        </w:r>
      </w:hyperlink>
    </w:p>
    <w:p w14:paraId="141C33E1" w14:textId="26913E12" w:rsidR="00A04CD0" w:rsidRDefault="00A04CD0">
      <w:pPr>
        <w:pStyle w:val="TOC1"/>
        <w:rPr>
          <w:rFonts w:asciiTheme="minorHAnsi" w:eastAsiaTheme="minorEastAsia" w:hAnsiTheme="minorHAnsi" w:cstheme="minorBidi"/>
          <w:b w:val="0"/>
          <w:caps w:val="0"/>
          <w:noProof/>
          <w:kern w:val="2"/>
          <w:sz w:val="24"/>
          <w:szCs w:val="24"/>
          <w:lang w:eastAsia="en-GB"/>
          <w14:ligatures w14:val="standardContextual"/>
        </w:rPr>
      </w:pPr>
      <w:hyperlink w:anchor="_Toc230858029" w:history="1">
        <w:r w:rsidRPr="006D2243">
          <w:rPr>
            <w:rStyle w:val="Hyperlink"/>
            <w:noProof/>
          </w:rPr>
          <w:t>Annex C: Data tables</w:t>
        </w:r>
        <w:r>
          <w:rPr>
            <w:noProof/>
            <w:webHidden/>
          </w:rPr>
          <w:tab/>
        </w:r>
        <w:r>
          <w:rPr>
            <w:noProof/>
            <w:webHidden/>
          </w:rPr>
          <w:fldChar w:fldCharType="begin"/>
        </w:r>
        <w:r>
          <w:rPr>
            <w:noProof/>
            <w:webHidden/>
          </w:rPr>
          <w:instrText xml:space="preserve"> PAGEREF _Toc230858029 \h </w:instrText>
        </w:r>
        <w:r>
          <w:rPr>
            <w:noProof/>
            <w:webHidden/>
          </w:rPr>
        </w:r>
        <w:r>
          <w:rPr>
            <w:noProof/>
            <w:webHidden/>
          </w:rPr>
          <w:fldChar w:fldCharType="separate"/>
        </w:r>
        <w:r w:rsidR="00F2597F">
          <w:rPr>
            <w:noProof/>
            <w:webHidden/>
          </w:rPr>
          <w:t>61</w:t>
        </w:r>
        <w:r>
          <w:rPr>
            <w:noProof/>
            <w:webHidden/>
          </w:rPr>
          <w:fldChar w:fldCharType="end"/>
        </w:r>
      </w:hyperlink>
    </w:p>
    <w:p w14:paraId="18FF004E" w14:textId="72EBAFB2"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30" w:history="1">
        <w:r w:rsidRPr="006D2243">
          <w:rPr>
            <w:rStyle w:val="Hyperlink"/>
            <w:noProof/>
          </w:rPr>
          <w:t>Description of YP survey sample tables</w:t>
        </w:r>
        <w:r>
          <w:rPr>
            <w:noProof/>
            <w:webHidden/>
          </w:rPr>
          <w:tab/>
        </w:r>
        <w:r>
          <w:rPr>
            <w:noProof/>
            <w:webHidden/>
          </w:rPr>
          <w:fldChar w:fldCharType="begin"/>
        </w:r>
        <w:r>
          <w:rPr>
            <w:noProof/>
            <w:webHidden/>
          </w:rPr>
          <w:instrText xml:space="preserve"> PAGEREF _Toc230858030 \h </w:instrText>
        </w:r>
        <w:r>
          <w:rPr>
            <w:noProof/>
            <w:webHidden/>
          </w:rPr>
        </w:r>
        <w:r>
          <w:rPr>
            <w:noProof/>
            <w:webHidden/>
          </w:rPr>
          <w:fldChar w:fldCharType="separate"/>
        </w:r>
        <w:r w:rsidR="00F2597F">
          <w:rPr>
            <w:noProof/>
            <w:webHidden/>
          </w:rPr>
          <w:t>61</w:t>
        </w:r>
        <w:r>
          <w:rPr>
            <w:noProof/>
            <w:webHidden/>
          </w:rPr>
          <w:fldChar w:fldCharType="end"/>
        </w:r>
      </w:hyperlink>
    </w:p>
    <w:p w14:paraId="09BB6158" w14:textId="30530561" w:rsidR="00A04CD0" w:rsidRDefault="00A04CD0">
      <w:pPr>
        <w:pStyle w:val="TOC2"/>
        <w:rPr>
          <w:rFonts w:asciiTheme="minorHAnsi" w:eastAsiaTheme="minorEastAsia" w:hAnsiTheme="minorHAnsi" w:cstheme="minorBidi"/>
          <w:noProof/>
          <w:kern w:val="2"/>
          <w:sz w:val="24"/>
          <w:szCs w:val="24"/>
          <w:lang w:eastAsia="en-GB"/>
          <w14:ligatures w14:val="standardContextual"/>
        </w:rPr>
      </w:pPr>
      <w:hyperlink w:anchor="_Toc230858031" w:history="1">
        <w:r w:rsidRPr="006D2243">
          <w:rPr>
            <w:rStyle w:val="Hyperlink"/>
            <w:noProof/>
          </w:rPr>
          <w:t>Data tables for KEQs where a trend was identified</w:t>
        </w:r>
        <w:r>
          <w:rPr>
            <w:noProof/>
            <w:webHidden/>
          </w:rPr>
          <w:tab/>
        </w:r>
        <w:r>
          <w:rPr>
            <w:noProof/>
            <w:webHidden/>
          </w:rPr>
          <w:fldChar w:fldCharType="begin"/>
        </w:r>
        <w:r>
          <w:rPr>
            <w:noProof/>
            <w:webHidden/>
          </w:rPr>
          <w:instrText xml:space="preserve"> PAGEREF _Toc230858031 \h </w:instrText>
        </w:r>
        <w:r>
          <w:rPr>
            <w:noProof/>
            <w:webHidden/>
          </w:rPr>
        </w:r>
        <w:r>
          <w:rPr>
            <w:noProof/>
            <w:webHidden/>
          </w:rPr>
          <w:fldChar w:fldCharType="separate"/>
        </w:r>
        <w:r w:rsidR="00F2597F">
          <w:rPr>
            <w:noProof/>
            <w:webHidden/>
          </w:rPr>
          <w:t>66</w:t>
        </w:r>
        <w:r>
          <w:rPr>
            <w:noProof/>
            <w:webHidden/>
          </w:rPr>
          <w:fldChar w:fldCharType="end"/>
        </w:r>
      </w:hyperlink>
    </w:p>
    <w:p w14:paraId="2D9C1811" w14:textId="74921880" w:rsidR="00F61476" w:rsidRDefault="00551C41" w:rsidP="000D3249">
      <w:pPr>
        <w:pStyle w:val="Body"/>
      </w:pPr>
      <w:r>
        <w:fldChar w:fldCharType="end"/>
      </w:r>
    </w:p>
    <w:p w14:paraId="1A403BAF" w14:textId="77777777" w:rsidR="00673515" w:rsidRDefault="00673515" w:rsidP="000D3249">
      <w:pPr>
        <w:pStyle w:val="Body"/>
        <w:sectPr w:rsidR="00673515" w:rsidSect="00053EF5">
          <w:headerReference w:type="default" r:id="rId17"/>
          <w:footerReference w:type="default" r:id="rId18"/>
          <w:pgSz w:w="11906" w:h="16838" w:code="9"/>
          <w:pgMar w:top="1728" w:right="1440" w:bottom="1440" w:left="1440" w:header="720" w:footer="619" w:gutter="0"/>
          <w:cols w:space="708"/>
          <w:docGrid w:linePitch="360"/>
        </w:sectPr>
      </w:pPr>
    </w:p>
    <w:p w14:paraId="29BDA2EB" w14:textId="6C12DFD4" w:rsidR="00F61476" w:rsidRDefault="00673515" w:rsidP="00A04CD0">
      <w:pPr>
        <w:pStyle w:val="Heading1"/>
        <w:numPr>
          <w:ilvl w:val="0"/>
          <w:numId w:val="0"/>
        </w:numPr>
      </w:pPr>
      <w:bookmarkStart w:id="0" w:name="_Toc230858000"/>
      <w:r>
        <w:lastRenderedPageBreak/>
        <w:t>Glossary</w:t>
      </w:r>
      <w:bookmarkEnd w:id="0"/>
    </w:p>
    <w:tbl>
      <w:tblPr>
        <w:tblStyle w:val="ListTable4-Accent1"/>
        <w:tblW w:w="0" w:type="auto"/>
        <w:tblLook w:val="0420" w:firstRow="1" w:lastRow="0" w:firstColumn="0" w:lastColumn="0" w:noHBand="0" w:noVBand="1"/>
      </w:tblPr>
      <w:tblGrid>
        <w:gridCol w:w="2245"/>
        <w:gridCol w:w="6771"/>
      </w:tblGrid>
      <w:tr w:rsidR="00B16463" w:rsidRPr="00B16463" w14:paraId="2A883BDE" w14:textId="77777777" w:rsidTr="00B16463">
        <w:trPr>
          <w:cnfStyle w:val="100000000000" w:firstRow="1" w:lastRow="0" w:firstColumn="0" w:lastColumn="0" w:oddVBand="0" w:evenVBand="0" w:oddHBand="0" w:evenHBand="0" w:firstRowFirstColumn="0" w:firstRowLastColumn="0" w:lastRowFirstColumn="0" w:lastRowLastColumn="0"/>
        </w:trPr>
        <w:tc>
          <w:tcPr>
            <w:tcW w:w="2410" w:type="dxa"/>
          </w:tcPr>
          <w:p w14:paraId="09370F4F" w14:textId="77777777" w:rsidR="00B16463" w:rsidRPr="00B16463" w:rsidRDefault="00B16463" w:rsidP="00E074DD">
            <w:pPr>
              <w:pStyle w:val="BodyText"/>
              <w:rPr>
                <w:rFonts w:cs="Arial"/>
                <w:b w:val="0"/>
                <w:bCs w:val="0"/>
                <w:sz w:val="22"/>
                <w:szCs w:val="22"/>
              </w:rPr>
            </w:pPr>
            <w:r w:rsidRPr="00B16463">
              <w:rPr>
                <w:rFonts w:cs="Arial"/>
                <w:sz w:val="22"/>
                <w:szCs w:val="22"/>
              </w:rPr>
              <w:t>Term</w:t>
            </w:r>
          </w:p>
        </w:tc>
        <w:tc>
          <w:tcPr>
            <w:tcW w:w="8127" w:type="dxa"/>
          </w:tcPr>
          <w:p w14:paraId="2052FB87" w14:textId="77777777" w:rsidR="00B16463" w:rsidRPr="00B16463" w:rsidRDefault="00B16463" w:rsidP="00E074DD">
            <w:pPr>
              <w:pStyle w:val="BodyText"/>
              <w:rPr>
                <w:rFonts w:cs="Arial"/>
                <w:b w:val="0"/>
                <w:bCs w:val="0"/>
                <w:sz w:val="22"/>
                <w:szCs w:val="22"/>
              </w:rPr>
            </w:pPr>
            <w:r w:rsidRPr="00B16463">
              <w:rPr>
                <w:rFonts w:cs="Arial"/>
                <w:sz w:val="22"/>
                <w:szCs w:val="22"/>
              </w:rPr>
              <w:t xml:space="preserve">Definition </w:t>
            </w:r>
          </w:p>
        </w:tc>
      </w:tr>
      <w:tr w:rsidR="00B16463" w:rsidRPr="00B16463" w14:paraId="4A3F9951"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476D749C" w14:textId="77777777" w:rsidR="00B16463" w:rsidRPr="00B16463" w:rsidRDefault="00B16463" w:rsidP="00E074DD">
            <w:pPr>
              <w:pStyle w:val="BodyText"/>
              <w:rPr>
                <w:rFonts w:cs="Arial"/>
                <w:sz w:val="22"/>
                <w:szCs w:val="22"/>
              </w:rPr>
            </w:pPr>
            <w:r w:rsidRPr="00B16463">
              <w:rPr>
                <w:rFonts w:cs="Arial"/>
                <w:sz w:val="22"/>
                <w:szCs w:val="22"/>
              </w:rPr>
              <w:t>Acceptable Behaviour Contract (ABC)</w:t>
            </w:r>
          </w:p>
        </w:tc>
        <w:tc>
          <w:tcPr>
            <w:tcW w:w="8127" w:type="dxa"/>
          </w:tcPr>
          <w:p w14:paraId="4D1F7105" w14:textId="77777777" w:rsidR="00B16463" w:rsidRPr="00B16463" w:rsidRDefault="00B16463" w:rsidP="00E074DD">
            <w:pPr>
              <w:pStyle w:val="BodyText"/>
              <w:rPr>
                <w:rFonts w:cs="Arial"/>
                <w:sz w:val="22"/>
                <w:szCs w:val="22"/>
              </w:rPr>
            </w:pPr>
            <w:r w:rsidRPr="00B16463">
              <w:rPr>
                <w:rFonts w:cs="Arial"/>
                <w:sz w:val="22"/>
                <w:szCs w:val="22"/>
              </w:rPr>
              <w:t>A voluntary written agreement between a person involved in anti-social behaviour and one or more agencies, such as the local authority and police, aimed at preventing further anti-social behaviour.</w:t>
            </w:r>
          </w:p>
        </w:tc>
      </w:tr>
      <w:tr w:rsidR="00B16463" w:rsidRPr="00B16463" w14:paraId="7506F8C9" w14:textId="77777777" w:rsidTr="00B16463">
        <w:tc>
          <w:tcPr>
            <w:tcW w:w="2410" w:type="dxa"/>
          </w:tcPr>
          <w:p w14:paraId="04E9A3BA" w14:textId="77777777" w:rsidR="00B16463" w:rsidRPr="00B16463" w:rsidRDefault="00B16463" w:rsidP="00E074DD">
            <w:pPr>
              <w:pStyle w:val="BodyText"/>
              <w:rPr>
                <w:rFonts w:cs="Arial"/>
                <w:sz w:val="22"/>
                <w:szCs w:val="22"/>
              </w:rPr>
            </w:pPr>
            <w:r w:rsidRPr="00B16463">
              <w:rPr>
                <w:rFonts w:cs="Arial"/>
                <w:sz w:val="22"/>
                <w:szCs w:val="22"/>
              </w:rPr>
              <w:t>Anti-Social Behaviour (ASB)</w:t>
            </w:r>
          </w:p>
        </w:tc>
        <w:tc>
          <w:tcPr>
            <w:tcW w:w="8127" w:type="dxa"/>
          </w:tcPr>
          <w:p w14:paraId="123ACE3F" w14:textId="77777777" w:rsidR="00B16463" w:rsidRPr="00B16463" w:rsidRDefault="00B16463" w:rsidP="00E074DD">
            <w:pPr>
              <w:pStyle w:val="BodyText"/>
              <w:rPr>
                <w:rFonts w:cs="Arial"/>
                <w:sz w:val="22"/>
                <w:szCs w:val="22"/>
              </w:rPr>
            </w:pPr>
            <w:r w:rsidRPr="00B16463">
              <w:rPr>
                <w:rFonts w:cs="Arial"/>
                <w:sz w:val="22"/>
                <w:szCs w:val="22"/>
              </w:rPr>
              <w:t xml:space="preserve">Any behaviour that causes distress, alarm, or harassment to others. It can include both criminal and non-criminal actions, e.g., vandalism, graffiti, fly-tipping and littering, noisy neighbours, and threatening, harassing or inconsiderate behaviour. </w:t>
            </w:r>
          </w:p>
        </w:tc>
      </w:tr>
      <w:tr w:rsidR="00B16463" w:rsidRPr="00B16463" w14:paraId="04501308"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2783362D" w14:textId="77777777" w:rsidR="00B16463" w:rsidRPr="00B16463" w:rsidRDefault="00B16463" w:rsidP="00E074DD">
            <w:pPr>
              <w:pStyle w:val="BodyText"/>
              <w:rPr>
                <w:rFonts w:cs="Arial"/>
                <w:sz w:val="22"/>
                <w:szCs w:val="22"/>
              </w:rPr>
            </w:pPr>
            <w:r w:rsidRPr="00B16463">
              <w:rPr>
                <w:rFonts w:cs="Arial"/>
                <w:sz w:val="22"/>
                <w:szCs w:val="22"/>
              </w:rPr>
              <w:t>Anti-Social Behaviour Action Plan</w:t>
            </w:r>
          </w:p>
        </w:tc>
        <w:tc>
          <w:tcPr>
            <w:tcW w:w="8127" w:type="dxa"/>
          </w:tcPr>
          <w:p w14:paraId="6FC21943" w14:textId="77777777" w:rsidR="00B16463" w:rsidRPr="00B16463" w:rsidRDefault="00B16463" w:rsidP="00E074DD">
            <w:pPr>
              <w:pStyle w:val="BodyText"/>
              <w:rPr>
                <w:rFonts w:cs="Arial"/>
                <w:sz w:val="22"/>
                <w:szCs w:val="22"/>
              </w:rPr>
            </w:pPr>
            <w:r w:rsidRPr="00B16463">
              <w:rPr>
                <w:rFonts w:cs="Arial"/>
                <w:sz w:val="22"/>
                <w:szCs w:val="22"/>
              </w:rPr>
              <w:t>A 2023 initiative by the previous 2022 to 2024 Conservative Government aimed at tackling anti-social behaviour across England and Wales. It set out an ambitious approach to work with local agencies, providing them with the tools to address anti-social behaviour and restore the right of people to feel safe and proud of their local areas.</w:t>
            </w:r>
          </w:p>
        </w:tc>
      </w:tr>
      <w:tr w:rsidR="00B16463" w:rsidRPr="00B16463" w14:paraId="612B1F74" w14:textId="77777777" w:rsidTr="00B16463">
        <w:tc>
          <w:tcPr>
            <w:tcW w:w="2410" w:type="dxa"/>
          </w:tcPr>
          <w:p w14:paraId="0EF6DEC5" w14:textId="77777777" w:rsidR="00B16463" w:rsidRPr="00B16463" w:rsidRDefault="00B16463" w:rsidP="00E074DD">
            <w:pPr>
              <w:pStyle w:val="BodyText"/>
              <w:rPr>
                <w:rFonts w:cs="Arial"/>
                <w:sz w:val="22"/>
                <w:szCs w:val="22"/>
              </w:rPr>
            </w:pPr>
            <w:r w:rsidRPr="00B16463">
              <w:rPr>
                <w:rFonts w:cs="Arial"/>
                <w:sz w:val="22"/>
                <w:szCs w:val="22"/>
              </w:rPr>
              <w:t>Child and Adolescent Mental Health Services (CAMHS)</w:t>
            </w:r>
          </w:p>
        </w:tc>
        <w:tc>
          <w:tcPr>
            <w:tcW w:w="8127" w:type="dxa"/>
          </w:tcPr>
          <w:p w14:paraId="2FCCDC45" w14:textId="77777777" w:rsidR="00B16463" w:rsidRPr="00B16463" w:rsidRDefault="00B16463" w:rsidP="00E074DD">
            <w:pPr>
              <w:pStyle w:val="BodyText"/>
              <w:rPr>
                <w:rFonts w:cs="Arial"/>
                <w:sz w:val="22"/>
                <w:szCs w:val="22"/>
              </w:rPr>
            </w:pPr>
            <w:r w:rsidRPr="00B16463">
              <w:rPr>
                <w:rFonts w:cs="Arial"/>
                <w:sz w:val="22"/>
                <w:szCs w:val="22"/>
              </w:rPr>
              <w:t>NHS services in the UK that assess and treat children and young people with emotional, behavioural, or mental health difficulties.</w:t>
            </w:r>
          </w:p>
        </w:tc>
      </w:tr>
      <w:tr w:rsidR="00B16463" w:rsidRPr="00B16463" w14:paraId="0DF4B307"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4E627D8E" w14:textId="77777777" w:rsidR="00B16463" w:rsidRPr="00B16463" w:rsidRDefault="00B16463" w:rsidP="00E074DD">
            <w:pPr>
              <w:pStyle w:val="BodyText"/>
              <w:rPr>
                <w:rFonts w:cs="Arial"/>
                <w:sz w:val="22"/>
                <w:szCs w:val="22"/>
              </w:rPr>
            </w:pPr>
            <w:r w:rsidRPr="00B16463">
              <w:rPr>
                <w:rFonts w:cs="Arial"/>
                <w:sz w:val="22"/>
                <w:szCs w:val="22"/>
              </w:rPr>
              <w:t>Contribution Analysis</w:t>
            </w:r>
          </w:p>
        </w:tc>
        <w:tc>
          <w:tcPr>
            <w:tcW w:w="8127" w:type="dxa"/>
          </w:tcPr>
          <w:p w14:paraId="33779750" w14:textId="77777777" w:rsidR="00B16463" w:rsidRPr="00B16463" w:rsidRDefault="00B16463" w:rsidP="00E074DD">
            <w:pPr>
              <w:pStyle w:val="BodyText"/>
              <w:rPr>
                <w:rFonts w:cs="Arial"/>
                <w:sz w:val="22"/>
                <w:szCs w:val="22"/>
              </w:rPr>
            </w:pPr>
            <w:r w:rsidRPr="00B16463">
              <w:rPr>
                <w:rFonts w:cs="Arial"/>
                <w:sz w:val="22"/>
                <w:szCs w:val="22"/>
              </w:rPr>
              <w:t>A method used to assess whether and how the MHF contributed to observed outcomes, by testing the Theory of Change (ToC) and considering other influencing factors.</w:t>
            </w:r>
          </w:p>
        </w:tc>
      </w:tr>
      <w:tr w:rsidR="00B16463" w:rsidRPr="00B16463" w14:paraId="6DCEE027" w14:textId="77777777" w:rsidTr="00B16463">
        <w:tc>
          <w:tcPr>
            <w:tcW w:w="2410" w:type="dxa"/>
          </w:tcPr>
          <w:p w14:paraId="7F84DAA5" w14:textId="77777777" w:rsidR="00B16463" w:rsidRPr="00B16463" w:rsidRDefault="00B16463" w:rsidP="00E074DD">
            <w:pPr>
              <w:pStyle w:val="BodyText"/>
              <w:rPr>
                <w:rFonts w:cs="Arial"/>
                <w:sz w:val="22"/>
                <w:szCs w:val="22"/>
              </w:rPr>
            </w:pPr>
            <w:r w:rsidRPr="00B16463">
              <w:rPr>
                <w:rFonts w:cs="Arial"/>
                <w:sz w:val="22"/>
                <w:szCs w:val="22"/>
              </w:rPr>
              <w:t>Department for Culture, Media and Sport (DCMS)</w:t>
            </w:r>
          </w:p>
        </w:tc>
        <w:tc>
          <w:tcPr>
            <w:tcW w:w="8127" w:type="dxa"/>
          </w:tcPr>
          <w:p w14:paraId="26C4FA9B" w14:textId="77777777" w:rsidR="00B16463" w:rsidRPr="00B16463" w:rsidRDefault="00B16463" w:rsidP="00E074DD">
            <w:pPr>
              <w:pStyle w:val="BodyText"/>
              <w:rPr>
                <w:rFonts w:cs="Arial"/>
                <w:sz w:val="22"/>
                <w:szCs w:val="22"/>
              </w:rPr>
            </w:pPr>
            <w:r w:rsidRPr="00B16463">
              <w:rPr>
                <w:rFonts w:cs="Arial"/>
                <w:sz w:val="22"/>
                <w:szCs w:val="22"/>
              </w:rPr>
              <w:t>UK Government department supporting culture, arts, media, sport, tourism, and civil society and youth across England.</w:t>
            </w:r>
          </w:p>
        </w:tc>
      </w:tr>
      <w:tr w:rsidR="00B16463" w:rsidRPr="00B16463" w14:paraId="108419DE"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347A1BD3" w14:textId="77777777" w:rsidR="00B16463" w:rsidRPr="00B16463" w:rsidRDefault="00B16463" w:rsidP="00E074DD">
            <w:pPr>
              <w:pStyle w:val="BodyText"/>
              <w:rPr>
                <w:rFonts w:cs="Arial"/>
                <w:sz w:val="22"/>
                <w:szCs w:val="22"/>
              </w:rPr>
            </w:pPr>
            <w:r w:rsidRPr="00B16463">
              <w:rPr>
                <w:rFonts w:cs="Arial"/>
                <w:sz w:val="22"/>
                <w:szCs w:val="22"/>
              </w:rPr>
              <w:t xml:space="preserve">Designated Safeguarding Lead (DSL) </w:t>
            </w:r>
          </w:p>
        </w:tc>
        <w:tc>
          <w:tcPr>
            <w:tcW w:w="8127" w:type="dxa"/>
          </w:tcPr>
          <w:p w14:paraId="4B8A379B" w14:textId="77777777" w:rsidR="00B16463" w:rsidRPr="00B16463" w:rsidRDefault="00B16463" w:rsidP="00E074DD">
            <w:pPr>
              <w:pStyle w:val="BodyText"/>
              <w:rPr>
                <w:rFonts w:cs="Arial"/>
                <w:sz w:val="22"/>
                <w:szCs w:val="22"/>
              </w:rPr>
            </w:pPr>
            <w:r w:rsidRPr="00B16463">
              <w:rPr>
                <w:rFonts w:cs="Arial"/>
                <w:sz w:val="22"/>
                <w:szCs w:val="22"/>
              </w:rPr>
              <w:t>A person in a school or organisation with the lead responsibility for safeguarding and child protection.</w:t>
            </w:r>
          </w:p>
        </w:tc>
      </w:tr>
      <w:tr w:rsidR="00B16463" w:rsidRPr="00B16463" w14:paraId="708A0456" w14:textId="77777777" w:rsidTr="00B16463">
        <w:tc>
          <w:tcPr>
            <w:tcW w:w="2410" w:type="dxa"/>
          </w:tcPr>
          <w:p w14:paraId="36E103FC" w14:textId="77777777" w:rsidR="00B16463" w:rsidRPr="00B16463" w:rsidRDefault="00B16463" w:rsidP="00E074DD">
            <w:pPr>
              <w:pStyle w:val="BodyText"/>
              <w:rPr>
                <w:rFonts w:cs="Arial"/>
                <w:sz w:val="22"/>
                <w:szCs w:val="22"/>
              </w:rPr>
            </w:pPr>
            <w:r w:rsidRPr="00B16463">
              <w:rPr>
                <w:rFonts w:cs="Arial"/>
                <w:sz w:val="22"/>
                <w:szCs w:val="22"/>
              </w:rPr>
              <w:t>Detached youth work</w:t>
            </w:r>
          </w:p>
        </w:tc>
        <w:tc>
          <w:tcPr>
            <w:tcW w:w="8127" w:type="dxa"/>
          </w:tcPr>
          <w:p w14:paraId="7162A612" w14:textId="77777777" w:rsidR="00B16463" w:rsidRPr="00B16463" w:rsidRDefault="00B16463" w:rsidP="00E074DD">
            <w:pPr>
              <w:pStyle w:val="BodyText"/>
              <w:rPr>
                <w:rFonts w:cs="Arial"/>
                <w:sz w:val="22"/>
                <w:szCs w:val="22"/>
              </w:rPr>
            </w:pPr>
            <w:r w:rsidRPr="00B16463">
              <w:rPr>
                <w:rFonts w:cs="Arial"/>
                <w:sz w:val="22"/>
                <w:szCs w:val="22"/>
              </w:rPr>
              <w:t xml:space="preserve">A form of youth work delivered in public spaces, outside of buildings, where workers engage young people voluntarily in their own environments. </w:t>
            </w:r>
          </w:p>
        </w:tc>
      </w:tr>
      <w:tr w:rsidR="00B16463" w:rsidRPr="00B16463" w14:paraId="6AA602E1"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79D5448F" w14:textId="77777777" w:rsidR="00B16463" w:rsidRPr="00B16463" w:rsidRDefault="00B16463" w:rsidP="00E074DD">
            <w:pPr>
              <w:pStyle w:val="BodyText"/>
              <w:rPr>
                <w:rFonts w:cs="Arial"/>
                <w:sz w:val="22"/>
                <w:szCs w:val="22"/>
              </w:rPr>
            </w:pPr>
            <w:r w:rsidRPr="00B16463">
              <w:rPr>
                <w:rFonts w:cs="Arial"/>
                <w:sz w:val="22"/>
                <w:szCs w:val="22"/>
              </w:rPr>
              <w:t>Dose-Response Analysis</w:t>
            </w:r>
          </w:p>
        </w:tc>
        <w:tc>
          <w:tcPr>
            <w:tcW w:w="8127" w:type="dxa"/>
          </w:tcPr>
          <w:p w14:paraId="05B422C1" w14:textId="77777777" w:rsidR="00B16463" w:rsidRPr="00B16463" w:rsidRDefault="00B16463" w:rsidP="00E074DD">
            <w:pPr>
              <w:pStyle w:val="BodyText"/>
              <w:rPr>
                <w:rFonts w:cs="Arial"/>
                <w:sz w:val="22"/>
                <w:szCs w:val="22"/>
              </w:rPr>
            </w:pPr>
            <w:r w:rsidRPr="00B16463">
              <w:rPr>
                <w:rFonts w:cs="Arial"/>
                <w:sz w:val="22"/>
                <w:szCs w:val="22"/>
              </w:rPr>
              <w:t>A method used to describe the change in effect on an outcome caused by differing levels of exposure to a particular variable or intervention.</w:t>
            </w:r>
          </w:p>
        </w:tc>
      </w:tr>
      <w:tr w:rsidR="00B16463" w:rsidRPr="00B16463" w14:paraId="7AD4ECC4" w14:textId="77777777" w:rsidTr="00B16463">
        <w:tc>
          <w:tcPr>
            <w:tcW w:w="2410" w:type="dxa"/>
          </w:tcPr>
          <w:p w14:paraId="7DC9577D" w14:textId="77777777" w:rsidR="00B16463" w:rsidRPr="00B16463" w:rsidRDefault="00B16463" w:rsidP="00E074DD">
            <w:pPr>
              <w:pStyle w:val="BodyText"/>
              <w:rPr>
                <w:rFonts w:cs="Arial"/>
                <w:sz w:val="22"/>
                <w:szCs w:val="22"/>
              </w:rPr>
            </w:pPr>
            <w:r w:rsidRPr="00B16463">
              <w:rPr>
                <w:rFonts w:cs="Arial"/>
                <w:sz w:val="22"/>
                <w:szCs w:val="22"/>
              </w:rPr>
              <w:t>Functional Skills</w:t>
            </w:r>
          </w:p>
        </w:tc>
        <w:tc>
          <w:tcPr>
            <w:tcW w:w="8127" w:type="dxa"/>
          </w:tcPr>
          <w:p w14:paraId="302E49E0" w14:textId="77777777" w:rsidR="00B16463" w:rsidRPr="00B16463" w:rsidRDefault="00B16463" w:rsidP="00E074DD">
            <w:pPr>
              <w:pStyle w:val="BodyText"/>
              <w:rPr>
                <w:rFonts w:cs="Arial"/>
                <w:sz w:val="22"/>
                <w:szCs w:val="22"/>
              </w:rPr>
            </w:pPr>
            <w:r w:rsidRPr="00B16463">
              <w:rPr>
                <w:rFonts w:cs="Arial"/>
                <w:sz w:val="22"/>
                <w:szCs w:val="22"/>
              </w:rPr>
              <w:t>The best an individual can do with no additional support (for example, being able to manage emotions without help from a youth worker in a provision setting)</w:t>
            </w:r>
          </w:p>
        </w:tc>
      </w:tr>
      <w:tr w:rsidR="00B16463" w:rsidRPr="00B16463" w14:paraId="119F7B5A"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558C059A" w14:textId="77777777" w:rsidR="00B16463" w:rsidRPr="00B16463" w:rsidRDefault="00B16463" w:rsidP="00E074DD">
            <w:pPr>
              <w:pStyle w:val="BodyText"/>
              <w:rPr>
                <w:rFonts w:cs="Arial"/>
                <w:sz w:val="22"/>
                <w:szCs w:val="22"/>
              </w:rPr>
            </w:pPr>
            <w:r w:rsidRPr="00B16463">
              <w:rPr>
                <w:rFonts w:cs="Arial"/>
                <w:sz w:val="22"/>
                <w:szCs w:val="22"/>
              </w:rPr>
              <w:t>Grant Management System (GMS)</w:t>
            </w:r>
          </w:p>
        </w:tc>
        <w:tc>
          <w:tcPr>
            <w:tcW w:w="8127" w:type="dxa"/>
          </w:tcPr>
          <w:p w14:paraId="77BFBC15" w14:textId="77777777" w:rsidR="00B16463" w:rsidRPr="00B16463" w:rsidRDefault="00B16463" w:rsidP="00E074DD">
            <w:pPr>
              <w:pStyle w:val="BodyText"/>
              <w:rPr>
                <w:rFonts w:cs="Arial"/>
                <w:sz w:val="22"/>
                <w:szCs w:val="22"/>
              </w:rPr>
            </w:pPr>
            <w:r w:rsidRPr="00B16463">
              <w:rPr>
                <w:rFonts w:cs="Arial"/>
                <w:sz w:val="22"/>
                <w:szCs w:val="22"/>
              </w:rPr>
              <w:t>Platform for managing grants awarded by The National Lottery Community Fund.</w:t>
            </w:r>
          </w:p>
        </w:tc>
      </w:tr>
      <w:tr w:rsidR="00B16463" w:rsidRPr="00B16463" w14:paraId="0D307A4C" w14:textId="77777777" w:rsidTr="00B16463">
        <w:tc>
          <w:tcPr>
            <w:tcW w:w="2410" w:type="dxa"/>
          </w:tcPr>
          <w:p w14:paraId="2E4BD9C7" w14:textId="77777777" w:rsidR="00B16463" w:rsidRPr="00B16463" w:rsidRDefault="00B16463" w:rsidP="00E074DD">
            <w:pPr>
              <w:pStyle w:val="BodyText"/>
              <w:rPr>
                <w:rFonts w:cs="Arial"/>
                <w:sz w:val="22"/>
                <w:szCs w:val="22"/>
              </w:rPr>
            </w:pPr>
            <w:r w:rsidRPr="00B16463">
              <w:rPr>
                <w:rFonts w:cs="Arial"/>
                <w:sz w:val="22"/>
                <w:szCs w:val="22"/>
              </w:rPr>
              <w:t>Leaders Unlocked (LU)</w:t>
            </w:r>
          </w:p>
        </w:tc>
        <w:tc>
          <w:tcPr>
            <w:tcW w:w="8127" w:type="dxa"/>
          </w:tcPr>
          <w:p w14:paraId="2EEE75F8" w14:textId="77777777" w:rsidR="00B16463" w:rsidRPr="00B16463" w:rsidRDefault="00B16463" w:rsidP="00E074DD">
            <w:pPr>
              <w:pStyle w:val="BodyText"/>
              <w:rPr>
                <w:rFonts w:cs="Arial"/>
                <w:sz w:val="22"/>
                <w:szCs w:val="22"/>
              </w:rPr>
            </w:pPr>
            <w:r w:rsidRPr="00B16463">
              <w:rPr>
                <w:rFonts w:cs="Arial"/>
                <w:sz w:val="22"/>
                <w:szCs w:val="22"/>
              </w:rPr>
              <w:t>A charity that trained a group of young evaluators to conduct site visits, working in partnership with Fortia Insight, formerly RSM UK Consulting LLP’s Strategy, Economics and Policy Consulting team, on this evaluation.</w:t>
            </w:r>
          </w:p>
        </w:tc>
      </w:tr>
      <w:tr w:rsidR="00B16463" w:rsidRPr="00B16463" w14:paraId="70A30F79"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17D068DD" w14:textId="77777777" w:rsidR="00B16463" w:rsidRPr="00B16463" w:rsidRDefault="00B16463" w:rsidP="00E074DD">
            <w:pPr>
              <w:pStyle w:val="BodyText"/>
              <w:rPr>
                <w:rFonts w:cs="Arial"/>
                <w:sz w:val="22"/>
                <w:szCs w:val="22"/>
              </w:rPr>
            </w:pPr>
            <w:r w:rsidRPr="00B16463">
              <w:rPr>
                <w:rFonts w:cs="Arial"/>
                <w:sz w:val="22"/>
                <w:szCs w:val="22"/>
              </w:rPr>
              <w:lastRenderedPageBreak/>
              <w:t>Ministry of Housing, Communities and Local Government (MHCLG)</w:t>
            </w:r>
          </w:p>
        </w:tc>
        <w:tc>
          <w:tcPr>
            <w:tcW w:w="8127" w:type="dxa"/>
          </w:tcPr>
          <w:p w14:paraId="3153A30E" w14:textId="77777777" w:rsidR="00B16463" w:rsidRPr="00B16463" w:rsidRDefault="00B16463" w:rsidP="00E074DD">
            <w:pPr>
              <w:pStyle w:val="BodyText"/>
              <w:rPr>
                <w:rFonts w:cs="Arial"/>
                <w:sz w:val="22"/>
                <w:szCs w:val="22"/>
              </w:rPr>
            </w:pPr>
            <w:r w:rsidRPr="00B16463">
              <w:rPr>
                <w:rFonts w:cs="Arial"/>
                <w:sz w:val="22"/>
                <w:szCs w:val="22"/>
              </w:rPr>
              <w:t>UK Government department responsible for housing, communities, and local government. The name changed in July 2024 from the Department for Levelling Up, Housing and Communities (DLUHC).</w:t>
            </w:r>
          </w:p>
        </w:tc>
      </w:tr>
      <w:tr w:rsidR="00B16463" w:rsidRPr="00B16463" w14:paraId="203D7D87" w14:textId="77777777" w:rsidTr="00B16463">
        <w:tc>
          <w:tcPr>
            <w:tcW w:w="2410" w:type="dxa"/>
          </w:tcPr>
          <w:p w14:paraId="3A95886C" w14:textId="77777777" w:rsidR="00B16463" w:rsidRPr="00B16463" w:rsidRDefault="00B16463" w:rsidP="00E074DD">
            <w:pPr>
              <w:pStyle w:val="BodyText"/>
              <w:rPr>
                <w:rFonts w:cs="Arial"/>
                <w:sz w:val="22"/>
                <w:szCs w:val="22"/>
              </w:rPr>
            </w:pPr>
            <w:r w:rsidRPr="00B16463">
              <w:rPr>
                <w:rFonts w:cs="Arial"/>
                <w:sz w:val="22"/>
                <w:szCs w:val="22"/>
              </w:rPr>
              <w:t>National Youth Guarantee (NYG)</w:t>
            </w:r>
          </w:p>
        </w:tc>
        <w:tc>
          <w:tcPr>
            <w:tcW w:w="8127" w:type="dxa"/>
          </w:tcPr>
          <w:p w14:paraId="159F6DA1" w14:textId="77777777" w:rsidR="00B16463" w:rsidRPr="00B16463" w:rsidRDefault="00B16463" w:rsidP="00E074DD">
            <w:pPr>
              <w:pStyle w:val="BodyText"/>
              <w:rPr>
                <w:rFonts w:cs="Arial"/>
                <w:sz w:val="22"/>
                <w:szCs w:val="22"/>
              </w:rPr>
            </w:pPr>
            <w:r w:rsidRPr="00B16463">
              <w:rPr>
                <w:rFonts w:cs="Arial"/>
                <w:sz w:val="22"/>
                <w:szCs w:val="22"/>
              </w:rPr>
              <w:t>Over £500m investment that aims to ensure every young person in England has access to regular out-of-school clubs and activities, adventures away from home and opportunities to volunteer by 2025.</w:t>
            </w:r>
          </w:p>
        </w:tc>
      </w:tr>
      <w:tr w:rsidR="00B16463" w:rsidRPr="00B16463" w14:paraId="30F79163"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720554D2" w14:textId="77777777" w:rsidR="00B16463" w:rsidRPr="00B16463" w:rsidRDefault="00B16463" w:rsidP="00E074DD">
            <w:pPr>
              <w:pStyle w:val="BodyText"/>
              <w:rPr>
                <w:rFonts w:cs="Arial"/>
                <w:sz w:val="22"/>
                <w:szCs w:val="22"/>
              </w:rPr>
            </w:pPr>
            <w:r w:rsidRPr="00B16463">
              <w:rPr>
                <w:rFonts w:cs="Arial"/>
                <w:sz w:val="22"/>
                <w:szCs w:val="22"/>
              </w:rPr>
              <w:t>Police and Crime Commissioner (PCC)</w:t>
            </w:r>
          </w:p>
        </w:tc>
        <w:tc>
          <w:tcPr>
            <w:tcW w:w="8127" w:type="dxa"/>
          </w:tcPr>
          <w:p w14:paraId="5193DFA5" w14:textId="77777777" w:rsidR="00B16463" w:rsidRPr="00B16463" w:rsidRDefault="00B16463" w:rsidP="00E074DD">
            <w:pPr>
              <w:pStyle w:val="BodyText"/>
              <w:rPr>
                <w:rFonts w:cs="Arial"/>
                <w:sz w:val="22"/>
                <w:szCs w:val="22"/>
              </w:rPr>
            </w:pPr>
            <w:r w:rsidRPr="00B16463">
              <w:rPr>
                <w:rFonts w:cs="Arial"/>
                <w:sz w:val="22"/>
                <w:szCs w:val="22"/>
              </w:rPr>
              <w:t xml:space="preserve">An elected official in England and Wales responsible for ensuring local police meet community needs. </w:t>
            </w:r>
          </w:p>
        </w:tc>
      </w:tr>
      <w:tr w:rsidR="00B16463" w:rsidRPr="00B16463" w14:paraId="7230DEE8" w14:textId="77777777" w:rsidTr="00B16463">
        <w:tc>
          <w:tcPr>
            <w:tcW w:w="2410" w:type="dxa"/>
          </w:tcPr>
          <w:p w14:paraId="249151A4" w14:textId="77777777" w:rsidR="00B16463" w:rsidRPr="00B16463" w:rsidRDefault="00B16463" w:rsidP="00E074DD">
            <w:pPr>
              <w:pStyle w:val="BodyText"/>
              <w:rPr>
                <w:rFonts w:cs="Arial"/>
                <w:sz w:val="22"/>
                <w:szCs w:val="22"/>
              </w:rPr>
            </w:pPr>
            <w:r w:rsidRPr="00B16463">
              <w:rPr>
                <w:rFonts w:cs="Arial"/>
                <w:sz w:val="22"/>
                <w:szCs w:val="22"/>
              </w:rPr>
              <w:t>Police Community Support Officer (PCSO)</w:t>
            </w:r>
          </w:p>
        </w:tc>
        <w:tc>
          <w:tcPr>
            <w:tcW w:w="8127" w:type="dxa"/>
          </w:tcPr>
          <w:p w14:paraId="75F5CFC6" w14:textId="77777777" w:rsidR="00B16463" w:rsidRPr="00B16463" w:rsidRDefault="00B16463" w:rsidP="00E074DD">
            <w:pPr>
              <w:pStyle w:val="BodyText"/>
              <w:rPr>
                <w:rFonts w:cs="Arial"/>
                <w:sz w:val="22"/>
                <w:szCs w:val="22"/>
              </w:rPr>
            </w:pPr>
            <w:r w:rsidRPr="00B16463">
              <w:rPr>
                <w:rFonts w:cs="Arial"/>
                <w:sz w:val="22"/>
                <w:szCs w:val="22"/>
              </w:rPr>
              <w:t xml:space="preserve">Uniformed police staff member supporting local communities and policing, sharing some powers with police officers. </w:t>
            </w:r>
          </w:p>
        </w:tc>
      </w:tr>
      <w:tr w:rsidR="00B16463" w:rsidRPr="00B16463" w14:paraId="36981687"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57E44D69" w14:textId="77777777" w:rsidR="00B16463" w:rsidRPr="00B16463" w:rsidRDefault="00B16463" w:rsidP="00E074DD">
            <w:pPr>
              <w:pStyle w:val="BodyText"/>
              <w:rPr>
                <w:rFonts w:cs="Arial"/>
                <w:sz w:val="22"/>
                <w:szCs w:val="22"/>
              </w:rPr>
            </w:pPr>
            <w:r w:rsidRPr="00B16463">
              <w:rPr>
                <w:rFonts w:cs="Arial"/>
                <w:sz w:val="22"/>
                <w:szCs w:val="22"/>
              </w:rPr>
              <w:t>Pupil Referral Unit (PRU)</w:t>
            </w:r>
          </w:p>
        </w:tc>
        <w:tc>
          <w:tcPr>
            <w:tcW w:w="8127" w:type="dxa"/>
          </w:tcPr>
          <w:p w14:paraId="6C7A9AF8" w14:textId="77777777" w:rsidR="00B16463" w:rsidRPr="00B16463" w:rsidRDefault="00B16463" w:rsidP="00E074DD">
            <w:pPr>
              <w:pStyle w:val="BodyText"/>
              <w:rPr>
                <w:rFonts w:cs="Arial"/>
                <w:sz w:val="22"/>
                <w:szCs w:val="22"/>
              </w:rPr>
            </w:pPr>
            <w:r w:rsidRPr="00B16463">
              <w:rPr>
                <w:rFonts w:cs="Arial"/>
                <w:sz w:val="22"/>
                <w:szCs w:val="22"/>
              </w:rPr>
              <w:t>A type of school in England that provides education for children who cannot attend a mainstream school, often due to exclusion, illness, or other reasons.</w:t>
            </w:r>
          </w:p>
        </w:tc>
      </w:tr>
      <w:tr w:rsidR="00B16463" w:rsidRPr="00B16463" w14:paraId="7E7DDD40" w14:textId="77777777" w:rsidTr="00B16463">
        <w:tc>
          <w:tcPr>
            <w:tcW w:w="2410" w:type="dxa"/>
          </w:tcPr>
          <w:p w14:paraId="03A50B65" w14:textId="77777777" w:rsidR="00B16463" w:rsidRPr="00B16463" w:rsidRDefault="00B16463" w:rsidP="00E074DD">
            <w:pPr>
              <w:pStyle w:val="BodyText"/>
              <w:rPr>
                <w:rFonts w:cs="Arial"/>
                <w:sz w:val="22"/>
                <w:szCs w:val="22"/>
              </w:rPr>
            </w:pPr>
            <w:r w:rsidRPr="00B16463">
              <w:rPr>
                <w:rFonts w:cs="Arial"/>
                <w:sz w:val="22"/>
                <w:szCs w:val="22"/>
              </w:rPr>
              <w:t>Special Educational Needs and Disabilities (SEND)</w:t>
            </w:r>
          </w:p>
        </w:tc>
        <w:tc>
          <w:tcPr>
            <w:tcW w:w="8127" w:type="dxa"/>
          </w:tcPr>
          <w:p w14:paraId="6DB2C6B4" w14:textId="77777777" w:rsidR="00B16463" w:rsidRPr="00B16463" w:rsidRDefault="00B16463" w:rsidP="00E074DD">
            <w:pPr>
              <w:pStyle w:val="BodyText"/>
              <w:rPr>
                <w:rFonts w:cs="Arial"/>
                <w:sz w:val="22"/>
                <w:szCs w:val="22"/>
              </w:rPr>
            </w:pPr>
            <w:r w:rsidRPr="00B16463">
              <w:rPr>
                <w:rFonts w:cs="Arial"/>
                <w:sz w:val="22"/>
                <w:szCs w:val="22"/>
              </w:rPr>
              <w:t>A child or young person has special educational needs and disabilities if they have a learning difficulty and/or a disability that means they need special health and education support.</w:t>
            </w:r>
          </w:p>
        </w:tc>
      </w:tr>
      <w:tr w:rsidR="00B16463" w:rsidRPr="00B16463" w14:paraId="54FF8F59"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3D9DD5D0" w14:textId="77777777" w:rsidR="00B16463" w:rsidRPr="00B16463" w:rsidRDefault="00B16463" w:rsidP="00E074DD">
            <w:pPr>
              <w:pStyle w:val="BodyText"/>
              <w:rPr>
                <w:rFonts w:cs="Arial"/>
                <w:sz w:val="22"/>
                <w:szCs w:val="22"/>
              </w:rPr>
            </w:pPr>
            <w:r w:rsidRPr="00B16463">
              <w:rPr>
                <w:rFonts w:cs="Arial"/>
                <w:sz w:val="22"/>
                <w:szCs w:val="22"/>
              </w:rPr>
              <w:t>The National Lottery Community Fund</w:t>
            </w:r>
          </w:p>
        </w:tc>
        <w:tc>
          <w:tcPr>
            <w:tcW w:w="8127" w:type="dxa"/>
          </w:tcPr>
          <w:p w14:paraId="6B206640" w14:textId="77777777" w:rsidR="00B16463" w:rsidRPr="00B16463" w:rsidRDefault="00B16463" w:rsidP="00E074DD">
            <w:pPr>
              <w:pStyle w:val="BodyText"/>
              <w:rPr>
                <w:rFonts w:cs="Arial"/>
                <w:sz w:val="22"/>
                <w:szCs w:val="22"/>
              </w:rPr>
            </w:pPr>
            <w:r w:rsidRPr="00B16463">
              <w:rPr>
                <w:rFonts w:cs="Arial"/>
                <w:sz w:val="22"/>
                <w:szCs w:val="22"/>
              </w:rPr>
              <w:t>A non-departmental public body responsible for distributing funds raised by the National Lottery to support community projects across the UK.</w:t>
            </w:r>
          </w:p>
        </w:tc>
      </w:tr>
      <w:tr w:rsidR="00B16463" w:rsidRPr="00B16463" w14:paraId="3A19AB33" w14:textId="77777777" w:rsidTr="00B16463">
        <w:tc>
          <w:tcPr>
            <w:tcW w:w="2410" w:type="dxa"/>
          </w:tcPr>
          <w:p w14:paraId="6B2B2AF6" w14:textId="77777777" w:rsidR="00B16463" w:rsidRPr="00B16463" w:rsidRDefault="00B16463" w:rsidP="00E074DD">
            <w:pPr>
              <w:pStyle w:val="BodyText"/>
              <w:rPr>
                <w:rFonts w:cs="Arial"/>
                <w:sz w:val="22"/>
                <w:szCs w:val="22"/>
              </w:rPr>
            </w:pPr>
            <w:r w:rsidRPr="00B16463">
              <w:rPr>
                <w:rFonts w:cs="Arial"/>
                <w:sz w:val="22"/>
                <w:szCs w:val="22"/>
              </w:rPr>
              <w:t>Theory of Change (ToC)</w:t>
            </w:r>
          </w:p>
        </w:tc>
        <w:tc>
          <w:tcPr>
            <w:tcW w:w="8127" w:type="dxa"/>
          </w:tcPr>
          <w:p w14:paraId="721C1334" w14:textId="77777777" w:rsidR="00B16463" w:rsidRPr="00B16463" w:rsidRDefault="00B16463" w:rsidP="00E074DD">
            <w:pPr>
              <w:pStyle w:val="BodyText"/>
              <w:rPr>
                <w:rFonts w:cs="Arial"/>
                <w:sz w:val="22"/>
                <w:szCs w:val="22"/>
              </w:rPr>
            </w:pPr>
            <w:r w:rsidRPr="00B16463">
              <w:rPr>
                <w:rFonts w:cs="Arial"/>
                <w:sz w:val="22"/>
                <w:szCs w:val="22"/>
              </w:rPr>
              <w:t>A framework for the MHF that explains how activities and resources are expected to lead to outcomes and impacts, including the assumptions behind these links.</w:t>
            </w:r>
          </w:p>
        </w:tc>
      </w:tr>
      <w:tr w:rsidR="00B16463" w:rsidRPr="00B16463" w14:paraId="34720D4E"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05C9A05E" w14:textId="77777777" w:rsidR="00B16463" w:rsidRPr="00B16463" w:rsidRDefault="00B16463" w:rsidP="00E074DD">
            <w:pPr>
              <w:pStyle w:val="BodyText"/>
              <w:rPr>
                <w:rFonts w:cs="Arial"/>
                <w:sz w:val="22"/>
                <w:szCs w:val="22"/>
              </w:rPr>
            </w:pPr>
            <w:r w:rsidRPr="00B16463">
              <w:rPr>
                <w:rFonts w:cs="Arial"/>
                <w:sz w:val="22"/>
                <w:szCs w:val="22"/>
              </w:rPr>
              <w:t>Value for Money (VfM)</w:t>
            </w:r>
          </w:p>
        </w:tc>
        <w:tc>
          <w:tcPr>
            <w:tcW w:w="8127" w:type="dxa"/>
          </w:tcPr>
          <w:p w14:paraId="2319EBA6" w14:textId="77777777" w:rsidR="00B16463" w:rsidRPr="00B16463" w:rsidRDefault="00B16463" w:rsidP="00E074DD">
            <w:pPr>
              <w:pStyle w:val="BodyText"/>
              <w:rPr>
                <w:rFonts w:cs="Arial"/>
                <w:sz w:val="22"/>
                <w:szCs w:val="22"/>
              </w:rPr>
            </w:pPr>
            <w:r w:rsidRPr="00B16463">
              <w:rPr>
                <w:rFonts w:cs="Arial"/>
                <w:sz w:val="22"/>
                <w:szCs w:val="22"/>
              </w:rPr>
              <w:t>The extent to which the resources used (including financial inputs) are minimized while achieving the desired outcomes.</w:t>
            </w:r>
          </w:p>
        </w:tc>
      </w:tr>
      <w:tr w:rsidR="00B16463" w:rsidRPr="00B16463" w14:paraId="6C722149" w14:textId="77777777" w:rsidTr="00B16463">
        <w:tc>
          <w:tcPr>
            <w:tcW w:w="2410" w:type="dxa"/>
          </w:tcPr>
          <w:p w14:paraId="1675468D" w14:textId="77777777" w:rsidR="00B16463" w:rsidRPr="00B16463" w:rsidRDefault="00B16463" w:rsidP="00E074DD">
            <w:pPr>
              <w:pStyle w:val="BodyText"/>
              <w:rPr>
                <w:rFonts w:cs="Arial"/>
                <w:sz w:val="22"/>
                <w:szCs w:val="22"/>
              </w:rPr>
            </w:pPr>
            <w:r w:rsidRPr="00B16463">
              <w:rPr>
                <w:rFonts w:cs="Arial"/>
                <w:sz w:val="22"/>
                <w:szCs w:val="22"/>
              </w:rPr>
              <w:t>Voluntary and community sector (VCS) organisations</w:t>
            </w:r>
          </w:p>
        </w:tc>
        <w:tc>
          <w:tcPr>
            <w:tcW w:w="8127" w:type="dxa"/>
          </w:tcPr>
          <w:p w14:paraId="2C204134" w14:textId="77777777" w:rsidR="00B16463" w:rsidRPr="00B16463" w:rsidRDefault="00B16463" w:rsidP="00E074DD">
            <w:pPr>
              <w:pStyle w:val="BodyText"/>
              <w:rPr>
                <w:rFonts w:cs="Arial"/>
                <w:sz w:val="22"/>
                <w:szCs w:val="22"/>
              </w:rPr>
            </w:pPr>
            <w:r w:rsidRPr="00B16463">
              <w:rPr>
                <w:rFonts w:cs="Arial"/>
                <w:sz w:val="22"/>
                <w:szCs w:val="22"/>
              </w:rPr>
              <w:t xml:space="preserve">Non-profit organisations operating independently from Government for community benefit (e.g., charities, community groups, Community Interest Companies, social clubs, sports clubs, and voluntary organisations). </w:t>
            </w:r>
          </w:p>
        </w:tc>
      </w:tr>
      <w:tr w:rsidR="00B16463" w:rsidRPr="00B16463" w14:paraId="14D2D467" w14:textId="77777777" w:rsidTr="00B16463">
        <w:trPr>
          <w:cnfStyle w:val="000000100000" w:firstRow="0" w:lastRow="0" w:firstColumn="0" w:lastColumn="0" w:oddVBand="0" w:evenVBand="0" w:oddHBand="1" w:evenHBand="0" w:firstRowFirstColumn="0" w:firstRowLastColumn="0" w:lastRowFirstColumn="0" w:lastRowLastColumn="0"/>
        </w:trPr>
        <w:tc>
          <w:tcPr>
            <w:tcW w:w="2410" w:type="dxa"/>
          </w:tcPr>
          <w:p w14:paraId="7173CC9A" w14:textId="77777777" w:rsidR="00B16463" w:rsidRPr="00B16463" w:rsidRDefault="00B16463" w:rsidP="00E074DD">
            <w:pPr>
              <w:pStyle w:val="BodyText"/>
              <w:rPr>
                <w:rFonts w:cs="Arial"/>
                <w:sz w:val="22"/>
                <w:szCs w:val="22"/>
              </w:rPr>
            </w:pPr>
            <w:r w:rsidRPr="00B16463">
              <w:rPr>
                <w:rFonts w:cs="Arial"/>
                <w:sz w:val="22"/>
                <w:szCs w:val="22"/>
              </w:rPr>
              <w:t>Young people (YP)</w:t>
            </w:r>
          </w:p>
        </w:tc>
        <w:tc>
          <w:tcPr>
            <w:tcW w:w="8127" w:type="dxa"/>
          </w:tcPr>
          <w:p w14:paraId="027D1D1F" w14:textId="77777777" w:rsidR="00B16463" w:rsidRPr="00B16463" w:rsidRDefault="00B16463" w:rsidP="00E074DD">
            <w:pPr>
              <w:pStyle w:val="BodyText"/>
              <w:rPr>
                <w:rFonts w:cs="Arial"/>
                <w:sz w:val="22"/>
                <w:szCs w:val="22"/>
              </w:rPr>
            </w:pPr>
            <w:r w:rsidRPr="00B16463">
              <w:rPr>
                <w:rFonts w:cs="Arial"/>
                <w:sz w:val="22"/>
                <w:szCs w:val="22"/>
              </w:rPr>
              <w:t>Young people aged 11-18 or up to 25 for those with special education needs and disabilities are the primary beneficiaries of the Million Hours Fund.</w:t>
            </w:r>
          </w:p>
        </w:tc>
      </w:tr>
      <w:tr w:rsidR="00B16463" w:rsidRPr="00B16463" w14:paraId="21D100A6" w14:textId="77777777" w:rsidTr="00B16463">
        <w:tc>
          <w:tcPr>
            <w:tcW w:w="2410" w:type="dxa"/>
          </w:tcPr>
          <w:p w14:paraId="772B385A" w14:textId="77777777" w:rsidR="00B16463" w:rsidRPr="00B16463" w:rsidRDefault="00B16463" w:rsidP="00E074DD">
            <w:pPr>
              <w:pStyle w:val="BodyText"/>
              <w:rPr>
                <w:rFonts w:cs="Arial"/>
                <w:sz w:val="22"/>
                <w:szCs w:val="22"/>
              </w:rPr>
            </w:pPr>
            <w:r w:rsidRPr="00B16463">
              <w:rPr>
                <w:rFonts w:cs="Arial"/>
                <w:sz w:val="22"/>
                <w:szCs w:val="22"/>
              </w:rPr>
              <w:t>Young People's Survey (YPS)</w:t>
            </w:r>
          </w:p>
        </w:tc>
        <w:tc>
          <w:tcPr>
            <w:tcW w:w="8127" w:type="dxa"/>
          </w:tcPr>
          <w:p w14:paraId="501DC9BC" w14:textId="77777777" w:rsidR="00B16463" w:rsidRPr="00B16463" w:rsidRDefault="00B16463" w:rsidP="00E074DD">
            <w:pPr>
              <w:pStyle w:val="BodyText"/>
              <w:rPr>
                <w:rFonts w:cs="Arial"/>
                <w:sz w:val="22"/>
                <w:szCs w:val="22"/>
              </w:rPr>
            </w:pPr>
            <w:r w:rsidRPr="00B16463">
              <w:rPr>
                <w:rFonts w:cs="Arial"/>
                <w:sz w:val="22"/>
                <w:szCs w:val="22"/>
              </w:rPr>
              <w:t>This survey asks young people about mental and behavioural aspects of their socio-emotional skills in general. The YPS can be used as a pre-test for provision planning purposes and also as a post-test for assessing socio-emotional skill growth over time.</w:t>
            </w:r>
          </w:p>
        </w:tc>
      </w:tr>
    </w:tbl>
    <w:p w14:paraId="6622FE82" w14:textId="77777777" w:rsidR="00673515" w:rsidRDefault="00673515" w:rsidP="000D3249">
      <w:pPr>
        <w:pStyle w:val="Body"/>
      </w:pPr>
    </w:p>
    <w:p w14:paraId="715B3534" w14:textId="77777777" w:rsidR="00747EB6" w:rsidRDefault="00747EB6" w:rsidP="000D3249">
      <w:pPr>
        <w:pStyle w:val="Body"/>
        <w:sectPr w:rsidR="00747EB6" w:rsidSect="00053EF5">
          <w:pgSz w:w="11906" w:h="16838" w:code="9"/>
          <w:pgMar w:top="1728" w:right="1440" w:bottom="1440" w:left="1440" w:header="720" w:footer="619" w:gutter="0"/>
          <w:cols w:space="708"/>
          <w:docGrid w:linePitch="360"/>
        </w:sectPr>
      </w:pPr>
    </w:p>
    <w:p w14:paraId="68081747" w14:textId="6C4A03AE" w:rsidR="00747EB6" w:rsidRDefault="0010327A" w:rsidP="00A04CD0">
      <w:pPr>
        <w:pStyle w:val="Heading1"/>
        <w:numPr>
          <w:ilvl w:val="0"/>
          <w:numId w:val="0"/>
        </w:numPr>
      </w:pPr>
      <w:bookmarkStart w:id="1" w:name="_Toc230858001"/>
      <w:r>
        <w:lastRenderedPageBreak/>
        <w:t>Million Hours Fund background and context</w:t>
      </w:r>
      <w:bookmarkEnd w:id="1"/>
    </w:p>
    <w:p w14:paraId="6799F81D" w14:textId="7FDD2A5C" w:rsidR="00DC0823" w:rsidRPr="00B71F91" w:rsidRDefault="00DC0823" w:rsidP="00DC0823">
      <w:pPr>
        <w:spacing w:after="120"/>
        <w:rPr>
          <w:rFonts w:cs="Arial"/>
          <w:sz w:val="22"/>
        </w:rPr>
      </w:pPr>
      <w:r w:rsidRPr="00B71F91">
        <w:rPr>
          <w:rFonts w:cs="Arial"/>
          <w:sz w:val="22"/>
        </w:rPr>
        <w:t>The M</w:t>
      </w:r>
      <w:r>
        <w:rPr>
          <w:rFonts w:cs="Arial"/>
          <w:sz w:val="22"/>
        </w:rPr>
        <w:t>illion Hours Fund (M</w:t>
      </w:r>
      <w:r w:rsidRPr="00B71F91">
        <w:rPr>
          <w:rFonts w:cs="Arial"/>
          <w:sz w:val="22"/>
        </w:rPr>
        <w:t>HF</w:t>
      </w:r>
      <w:r>
        <w:rPr>
          <w:rFonts w:cs="Arial"/>
          <w:sz w:val="22"/>
        </w:rPr>
        <w:t>)</w:t>
      </w:r>
      <w:r w:rsidRPr="00B71F91">
        <w:rPr>
          <w:rFonts w:cs="Arial"/>
          <w:sz w:val="22"/>
        </w:rPr>
        <w:t xml:space="preserve"> supports existing ‘open access’ youth services</w:t>
      </w:r>
      <w:r>
        <w:rPr>
          <w:rStyle w:val="FootnoteReference"/>
          <w:rFonts w:cs="Arial"/>
          <w:sz w:val="22"/>
        </w:rPr>
        <w:footnoteReference w:id="2"/>
      </w:r>
      <w:r w:rsidRPr="00B71F91">
        <w:rPr>
          <w:rFonts w:cs="Arial"/>
          <w:sz w:val="22"/>
        </w:rPr>
        <w:t>, funding additional youth workers, volunteers, venue hire, and resources. This increases weekly opening hours or session availability each week and helps organisations to provide extra support to young people</w:t>
      </w:r>
      <w:r>
        <w:rPr>
          <w:rFonts w:cs="Arial"/>
          <w:sz w:val="22"/>
        </w:rPr>
        <w:t xml:space="preserve"> (YP)</w:t>
      </w:r>
      <w:r w:rsidRPr="00B71F91">
        <w:rPr>
          <w:rFonts w:cs="Arial"/>
          <w:sz w:val="22"/>
        </w:rPr>
        <w:t xml:space="preserve"> in areas where they may be at risk of </w:t>
      </w:r>
      <w:r w:rsidR="004C2CBD">
        <w:rPr>
          <w:rFonts w:cs="Arial"/>
          <w:sz w:val="22"/>
        </w:rPr>
        <w:t>a</w:t>
      </w:r>
      <w:r>
        <w:rPr>
          <w:rFonts w:cs="Arial"/>
          <w:sz w:val="22"/>
        </w:rPr>
        <w:t>nti-</w:t>
      </w:r>
      <w:r w:rsidR="004C2CBD">
        <w:rPr>
          <w:rFonts w:cs="Arial"/>
          <w:sz w:val="22"/>
        </w:rPr>
        <w:t>s</w:t>
      </w:r>
      <w:r>
        <w:rPr>
          <w:rFonts w:cs="Arial"/>
          <w:sz w:val="22"/>
        </w:rPr>
        <w:t xml:space="preserve">ocial </w:t>
      </w:r>
      <w:r w:rsidR="004C2CBD">
        <w:rPr>
          <w:rFonts w:cs="Arial"/>
          <w:sz w:val="22"/>
        </w:rPr>
        <w:t>b</w:t>
      </w:r>
      <w:r>
        <w:rPr>
          <w:rFonts w:cs="Arial"/>
          <w:sz w:val="22"/>
        </w:rPr>
        <w:t>ehaviour (</w:t>
      </w:r>
      <w:r w:rsidRPr="00B71F91">
        <w:rPr>
          <w:rFonts w:cs="Arial"/>
          <w:sz w:val="22"/>
        </w:rPr>
        <w:t>ASB</w:t>
      </w:r>
      <w:r>
        <w:rPr>
          <w:rFonts w:cs="Arial"/>
          <w:sz w:val="22"/>
        </w:rPr>
        <w:t>)</w:t>
      </w:r>
      <w:r w:rsidRPr="00B71F91">
        <w:rPr>
          <w:rFonts w:cs="Arial"/>
          <w:sz w:val="22"/>
        </w:rPr>
        <w:t>, whether as victims or offenders.</w:t>
      </w:r>
      <w:r>
        <w:rPr>
          <w:rFonts w:cs="Arial"/>
          <w:sz w:val="22"/>
        </w:rPr>
        <w:t xml:space="preserve"> </w:t>
      </w:r>
      <w:r w:rsidRPr="00042C67">
        <w:rPr>
          <w:rFonts w:cs="Arial"/>
          <w:sz w:val="22"/>
        </w:rPr>
        <w:t>Tackling ASB is important because research shows it can have negative impacts on individuals’ wellbeing, on their behaviours and health, and on local community cohesion</w:t>
      </w:r>
      <w:r w:rsidRPr="00042C67">
        <w:rPr>
          <w:rFonts w:cs="Arial"/>
          <w:sz w:val="22"/>
          <w:vertAlign w:val="superscript"/>
        </w:rPr>
        <w:footnoteReference w:id="3"/>
      </w:r>
      <w:r w:rsidRPr="00042C67">
        <w:rPr>
          <w:rFonts w:cs="Arial"/>
          <w:sz w:val="22"/>
        </w:rPr>
        <w:t>.</w:t>
      </w:r>
    </w:p>
    <w:p w14:paraId="18D04CED" w14:textId="77777777" w:rsidR="00DC0823" w:rsidRPr="004C178D" w:rsidRDefault="00DC0823" w:rsidP="00DC0823">
      <w:pPr>
        <w:spacing w:after="120"/>
        <w:rPr>
          <w:rFonts w:cs="Arial"/>
          <w:sz w:val="22"/>
        </w:rPr>
      </w:pPr>
      <w:r w:rsidRPr="004C178D">
        <w:rPr>
          <w:rFonts w:cs="Arial"/>
          <w:sz w:val="22"/>
        </w:rPr>
        <w:t>The</w:t>
      </w:r>
      <w:r>
        <w:rPr>
          <w:rFonts w:cs="Arial"/>
          <w:sz w:val="22"/>
        </w:rPr>
        <w:t xml:space="preserve"> </w:t>
      </w:r>
      <w:r w:rsidRPr="004C178D">
        <w:rPr>
          <w:rFonts w:cs="Arial"/>
          <w:sz w:val="22"/>
        </w:rPr>
        <w:t xml:space="preserve">MHF was part of the 2022-2024 Conservative Government's ASB Action Plan, which set out policies and programmes to tackle the issue of ASB across England and Wales. The current Labour Government continued and extended the MHF. Part of the ASB Action Plan was to provide at least one million extra hours of youth services with Government funding in ‘ASB hotspots’ in England, which The National Lottery Community Fund match funded. These hotspots were based on youth population and police information on numbers of incidents of ASB. Funded activities must take place in, or benefit </w:t>
      </w:r>
      <w:r>
        <w:rPr>
          <w:rFonts w:cs="Arial"/>
          <w:sz w:val="22"/>
        </w:rPr>
        <w:t>YP</w:t>
      </w:r>
      <w:r w:rsidRPr="004C178D">
        <w:rPr>
          <w:rFonts w:cs="Arial"/>
          <w:sz w:val="22"/>
        </w:rPr>
        <w:t xml:space="preserve"> living in, one or more of the eligible areas.</w:t>
      </w:r>
    </w:p>
    <w:p w14:paraId="0A23D227" w14:textId="77777777" w:rsidR="00DC0823" w:rsidRDefault="00DC0823" w:rsidP="00DC0823">
      <w:pPr>
        <w:spacing w:after="120"/>
        <w:rPr>
          <w:rFonts w:cs="Arial"/>
          <w:sz w:val="22"/>
        </w:rPr>
      </w:pPr>
      <w:r w:rsidRPr="00B71F91">
        <w:rPr>
          <w:rFonts w:cs="Arial"/>
          <w:sz w:val="22"/>
        </w:rPr>
        <w:t>In February 2022, the Government announced the National Youth Guarantee (NYG), with over £500m investment to ensure that ‘by 2025, every young person in England should have access to regular out</w:t>
      </w:r>
      <w:r>
        <w:rPr>
          <w:rFonts w:cs="Arial"/>
          <w:sz w:val="22"/>
        </w:rPr>
        <w:t>-</w:t>
      </w:r>
      <w:r w:rsidRPr="00B71F91">
        <w:rPr>
          <w:rFonts w:cs="Arial"/>
          <w:sz w:val="22"/>
        </w:rPr>
        <w:t>of</w:t>
      </w:r>
      <w:r>
        <w:rPr>
          <w:rFonts w:cs="Arial"/>
          <w:sz w:val="22"/>
        </w:rPr>
        <w:t>-</w:t>
      </w:r>
      <w:r w:rsidRPr="00B71F91">
        <w:rPr>
          <w:rFonts w:cs="Arial"/>
          <w:sz w:val="22"/>
        </w:rPr>
        <w:t xml:space="preserve">school activities, adventures away from home and opportunities to volunteer’. Part of the NYG promises to ‘level up’ the delivery of youth service activities in target areas across the country. The MHF complements the NYG. </w:t>
      </w:r>
    </w:p>
    <w:p w14:paraId="1B41E289" w14:textId="77777777" w:rsidR="00DC0823" w:rsidRPr="00B71F91" w:rsidRDefault="00DC0823" w:rsidP="00DC0823">
      <w:pPr>
        <w:spacing w:after="120"/>
        <w:rPr>
          <w:rFonts w:cs="Arial"/>
          <w:sz w:val="22"/>
        </w:rPr>
      </w:pPr>
      <w:r w:rsidRPr="00B71F91">
        <w:rPr>
          <w:rFonts w:cs="Arial"/>
          <w:sz w:val="22"/>
        </w:rPr>
        <w:t xml:space="preserve">The MHF has a total funding allocation of </w:t>
      </w:r>
      <w:r>
        <w:rPr>
          <w:rFonts w:cs="Arial"/>
          <w:sz w:val="22"/>
        </w:rPr>
        <w:t>£41m</w:t>
      </w:r>
      <w:r w:rsidRPr="00B71F91">
        <w:rPr>
          <w:rFonts w:cs="Arial"/>
          <w:sz w:val="22"/>
        </w:rPr>
        <w:t xml:space="preserve">. </w:t>
      </w:r>
      <w:r>
        <w:rPr>
          <w:rFonts w:cs="Arial"/>
          <w:sz w:val="22"/>
        </w:rPr>
        <w:t>This</w:t>
      </w:r>
      <w:r w:rsidRPr="00B71F91">
        <w:rPr>
          <w:rFonts w:cs="Arial"/>
          <w:sz w:val="22"/>
        </w:rPr>
        <w:t xml:space="preserve"> is delivered across three phases.</w:t>
      </w:r>
    </w:p>
    <w:p w14:paraId="499C565E" w14:textId="69AD0442" w:rsidR="00DC0823" w:rsidRPr="00B71F91" w:rsidRDefault="00DC0823" w:rsidP="00DA4F32">
      <w:pPr>
        <w:numPr>
          <w:ilvl w:val="0"/>
          <w:numId w:val="6"/>
        </w:numPr>
        <w:spacing w:after="120"/>
        <w:rPr>
          <w:rFonts w:cs="Arial"/>
          <w:sz w:val="22"/>
        </w:rPr>
      </w:pPr>
      <w:r w:rsidRPr="00B71F91">
        <w:rPr>
          <w:rFonts w:cs="Arial"/>
          <w:b/>
          <w:sz w:val="22"/>
        </w:rPr>
        <w:t xml:space="preserve">The ‘Summer Funding programme’ (Phase 1) </w:t>
      </w:r>
      <w:r w:rsidRPr="00CE39E0">
        <w:rPr>
          <w:rFonts w:cs="Arial"/>
          <w:bCs/>
          <w:sz w:val="22"/>
        </w:rPr>
        <w:t>provided small grants of up to £10,000 to help 427 grantholders expand their offering for YP over the summer holiday period (3 July – 4 August 2023). Although Phase 1 primarily focused on the summer holiday period, grantholders had up to 12 months to spend the funding.</w:t>
      </w:r>
    </w:p>
    <w:p w14:paraId="0DAA419F" w14:textId="44B5F784" w:rsidR="00DC0823" w:rsidRPr="00B71F91" w:rsidRDefault="00DC0823" w:rsidP="00DA4F32">
      <w:pPr>
        <w:numPr>
          <w:ilvl w:val="0"/>
          <w:numId w:val="6"/>
        </w:numPr>
        <w:spacing w:after="120"/>
        <w:rPr>
          <w:rFonts w:cs="Arial"/>
          <w:sz w:val="22"/>
        </w:rPr>
      </w:pPr>
      <w:r w:rsidRPr="00B71F91">
        <w:rPr>
          <w:rFonts w:cs="Arial"/>
          <w:b/>
          <w:sz w:val="22"/>
        </w:rPr>
        <w:t xml:space="preserve">Phase </w:t>
      </w:r>
      <w:r>
        <w:rPr>
          <w:rFonts w:cs="Arial"/>
          <w:b/>
          <w:sz w:val="22"/>
        </w:rPr>
        <w:t>2</w:t>
      </w:r>
      <w:r w:rsidRPr="00B71F91">
        <w:rPr>
          <w:rFonts w:cs="Arial"/>
          <w:b/>
          <w:sz w:val="22"/>
        </w:rPr>
        <w:t xml:space="preserve"> of the MHF</w:t>
      </w:r>
      <w:r w:rsidRPr="00B71F91">
        <w:rPr>
          <w:rFonts w:cs="Arial"/>
          <w:sz w:val="22"/>
        </w:rPr>
        <w:t xml:space="preserve"> </w:t>
      </w:r>
      <w:r w:rsidRPr="002366AD">
        <w:rPr>
          <w:rFonts w:cs="Arial"/>
          <w:sz w:val="22"/>
        </w:rPr>
        <w:t xml:space="preserve">is providing grants between £30,000 and £100,000 to grantholders from December 2023 to March 2026. Delivery start dates vary: some grantholders received grant confirmation as early as December 2023 and others as late as April 2024. While some completed their delivery </w:t>
      </w:r>
      <w:r>
        <w:rPr>
          <w:rFonts w:cs="Arial"/>
          <w:sz w:val="22"/>
        </w:rPr>
        <w:t>in</w:t>
      </w:r>
      <w:r w:rsidRPr="002366AD">
        <w:rPr>
          <w:rFonts w:cs="Arial"/>
          <w:sz w:val="22"/>
        </w:rPr>
        <w:t xml:space="preserve"> March 2025, the majority will finish in March 2026. This is the focus of this report. The total funding allocated for </w:t>
      </w:r>
      <w:r w:rsidR="00B413C9">
        <w:rPr>
          <w:rFonts w:cs="Arial"/>
          <w:sz w:val="22"/>
        </w:rPr>
        <w:t>P</w:t>
      </w:r>
      <w:r w:rsidRPr="002366AD">
        <w:rPr>
          <w:rFonts w:cs="Arial"/>
          <w:sz w:val="22"/>
        </w:rPr>
        <w:t>hases 1 and 2 was £22m, with</w:t>
      </w:r>
      <w:r>
        <w:rPr>
          <w:rFonts w:cs="Arial"/>
          <w:sz w:val="22"/>
        </w:rPr>
        <w:t xml:space="preserve"> the</w:t>
      </w:r>
      <w:r w:rsidRPr="002366AD">
        <w:rPr>
          <w:rFonts w:cs="Arial"/>
          <w:sz w:val="22"/>
        </w:rPr>
        <w:t xml:space="preserve"> </w:t>
      </w:r>
      <w:r>
        <w:rPr>
          <w:rFonts w:cs="Arial"/>
          <w:sz w:val="22"/>
        </w:rPr>
        <w:t>Department for Culture, Media and Sport (</w:t>
      </w:r>
      <w:r w:rsidRPr="002366AD">
        <w:rPr>
          <w:rFonts w:cs="Arial"/>
          <w:sz w:val="22"/>
        </w:rPr>
        <w:t>DCMS</w:t>
      </w:r>
      <w:r>
        <w:rPr>
          <w:rFonts w:cs="Arial"/>
          <w:sz w:val="22"/>
        </w:rPr>
        <w:t>)</w:t>
      </w:r>
      <w:r w:rsidRPr="002366AD">
        <w:rPr>
          <w:rFonts w:cs="Arial"/>
          <w:sz w:val="22"/>
        </w:rPr>
        <w:t xml:space="preserve"> and The National Lottery Community Fund committing £11m each.</w:t>
      </w:r>
    </w:p>
    <w:p w14:paraId="57A432B3" w14:textId="77777777" w:rsidR="00DC0823" w:rsidRPr="00B71F91" w:rsidRDefault="00DC0823" w:rsidP="00DA4F32">
      <w:pPr>
        <w:numPr>
          <w:ilvl w:val="0"/>
          <w:numId w:val="6"/>
        </w:numPr>
        <w:spacing w:after="120"/>
        <w:rPr>
          <w:rFonts w:cs="Arial"/>
          <w:sz w:val="22"/>
        </w:rPr>
      </w:pPr>
      <w:r w:rsidRPr="00B71F91">
        <w:rPr>
          <w:rFonts w:cs="Arial"/>
          <w:b/>
          <w:bCs/>
          <w:sz w:val="22"/>
        </w:rPr>
        <w:t xml:space="preserve">Phase </w:t>
      </w:r>
      <w:r>
        <w:rPr>
          <w:rFonts w:cs="Arial"/>
          <w:b/>
          <w:bCs/>
          <w:sz w:val="22"/>
        </w:rPr>
        <w:t>3</w:t>
      </w:r>
      <w:r w:rsidRPr="00B71F91">
        <w:rPr>
          <w:rFonts w:cs="Arial"/>
          <w:b/>
          <w:bCs/>
          <w:sz w:val="22"/>
        </w:rPr>
        <w:t xml:space="preserve"> of the MHF</w:t>
      </w:r>
      <w:r w:rsidRPr="00B71F91">
        <w:rPr>
          <w:rFonts w:cs="Arial"/>
          <w:sz w:val="22"/>
        </w:rPr>
        <w:t xml:space="preserve"> is</w:t>
      </w:r>
      <w:r w:rsidRPr="009F44F7">
        <w:rPr>
          <w:rFonts w:cs="Arial"/>
          <w:sz w:val="22"/>
        </w:rPr>
        <w:t xml:space="preserve"> a £19m extension, announced in August 2025. It is providing grant funding from November 2025 and will run until March 2027. This phase builds on learning from earlier phases, with updated eligible wards selected using recent police data and current youth population figures to ensure funding is targeted to areas with the greatest need</w:t>
      </w:r>
      <w:r w:rsidRPr="00B71F91">
        <w:rPr>
          <w:rFonts w:cs="Arial"/>
          <w:sz w:val="22"/>
        </w:rPr>
        <w:t>.</w:t>
      </w:r>
    </w:p>
    <w:p w14:paraId="5139D0DF" w14:textId="2220E0BB" w:rsidR="00DC0823" w:rsidRDefault="00DC0823" w:rsidP="00DC0823">
      <w:pPr>
        <w:rPr>
          <w:rFonts w:cs="Arial"/>
          <w:sz w:val="22"/>
        </w:rPr>
      </w:pPr>
      <w:r w:rsidRPr="00E24028">
        <w:rPr>
          <w:rFonts w:cs="Arial"/>
          <w:sz w:val="22"/>
        </w:rPr>
        <w:t>Fortia Insight, formerly RSM UK Consulting LLP’s Strategy, Economics and Policy Consulting team</w:t>
      </w:r>
      <w:r w:rsidRPr="00B71F91">
        <w:rPr>
          <w:rFonts w:cs="Arial"/>
          <w:sz w:val="22"/>
        </w:rPr>
        <w:t xml:space="preserve">, together with Leaders Unlocked (LU), were commissioned by DCMS and The National Lottery Community Fund to conduct a process and impact evaluation of the MHF </w:t>
      </w:r>
      <w:r w:rsidR="00B413C9">
        <w:rPr>
          <w:rFonts w:cs="Arial"/>
          <w:sz w:val="22"/>
        </w:rPr>
        <w:t>P</w:t>
      </w:r>
      <w:r w:rsidRPr="00B71F91">
        <w:rPr>
          <w:rFonts w:cs="Arial"/>
          <w:sz w:val="22"/>
        </w:rPr>
        <w:t>hases 1 and 2</w:t>
      </w:r>
      <w:r>
        <w:rPr>
          <w:rStyle w:val="FootnoteReference"/>
          <w:rFonts w:cs="Arial"/>
          <w:sz w:val="22"/>
        </w:rPr>
        <w:footnoteReference w:id="4"/>
      </w:r>
      <w:r w:rsidRPr="00B71F91">
        <w:rPr>
          <w:rFonts w:cs="Arial"/>
          <w:sz w:val="22"/>
        </w:rPr>
        <w:t xml:space="preserve">. This interim report brings together evidence gathered from various sources and presents this against key process and impact research questions, detailed in </w:t>
      </w:r>
      <w:r w:rsidR="001977CA" w:rsidRPr="00717D49">
        <w:rPr>
          <w:rStyle w:val="BodyChar"/>
          <w:highlight w:val="yellow"/>
        </w:rPr>
        <w:fldChar w:fldCharType="begin"/>
      </w:r>
      <w:r w:rsidR="001977CA" w:rsidRPr="00717D49">
        <w:rPr>
          <w:rStyle w:val="BodyChar"/>
        </w:rPr>
        <w:instrText xml:space="preserve"> REF _Ref230856943 \h </w:instrText>
      </w:r>
      <w:r w:rsidR="001977CA" w:rsidRPr="00717D49">
        <w:rPr>
          <w:rStyle w:val="BodyChar"/>
          <w:highlight w:val="yellow"/>
        </w:rPr>
      </w:r>
      <w:r w:rsidR="001977CA" w:rsidRPr="00717D49">
        <w:rPr>
          <w:rStyle w:val="BodyChar"/>
          <w:highlight w:val="yellow"/>
        </w:rPr>
        <w:fldChar w:fldCharType="separate"/>
      </w:r>
      <w:r w:rsidR="001977CA" w:rsidRPr="00717D49">
        <w:rPr>
          <w:rStyle w:val="BodyChar"/>
        </w:rPr>
        <w:t>Annex C: Data tables</w:t>
      </w:r>
      <w:r w:rsidR="001977CA" w:rsidRPr="00717D49">
        <w:rPr>
          <w:rStyle w:val="BodyChar"/>
          <w:highlight w:val="yellow"/>
        </w:rPr>
        <w:fldChar w:fldCharType="end"/>
      </w:r>
      <w:r w:rsidRPr="00B71F91">
        <w:rPr>
          <w:rFonts w:cs="Arial"/>
          <w:sz w:val="22"/>
        </w:rPr>
        <w:t xml:space="preserve">. To explore the impact of the MHF on </w:t>
      </w:r>
      <w:r>
        <w:rPr>
          <w:rFonts w:cs="Arial"/>
          <w:sz w:val="22"/>
        </w:rPr>
        <w:t>YP</w:t>
      </w:r>
      <w:r w:rsidRPr="00B71F91">
        <w:rPr>
          <w:rFonts w:cs="Arial"/>
          <w:sz w:val="22"/>
        </w:rPr>
        <w:t>, the evaluation use</w:t>
      </w:r>
      <w:r>
        <w:rPr>
          <w:rFonts w:cs="Arial"/>
          <w:sz w:val="22"/>
        </w:rPr>
        <w:t>s</w:t>
      </w:r>
      <w:r w:rsidRPr="00B71F91">
        <w:rPr>
          <w:rFonts w:cs="Arial"/>
          <w:sz w:val="22"/>
        </w:rPr>
        <w:t xml:space="preserve"> a dose-response approach. This approach examines whether the regularity and duration of </w:t>
      </w:r>
      <w:r w:rsidRPr="00B71F91">
        <w:rPr>
          <w:rFonts w:cs="Arial"/>
          <w:sz w:val="22"/>
        </w:rPr>
        <w:lastRenderedPageBreak/>
        <w:t>participation in MHF</w:t>
      </w:r>
      <w:r>
        <w:rPr>
          <w:rFonts w:cs="Arial"/>
          <w:sz w:val="22"/>
        </w:rPr>
        <w:t>-</w:t>
      </w:r>
      <w:r w:rsidRPr="00B71F91">
        <w:rPr>
          <w:rFonts w:cs="Arial"/>
          <w:sz w:val="22"/>
        </w:rPr>
        <w:t xml:space="preserve">funded activities leads to differences in </w:t>
      </w:r>
      <w:r>
        <w:rPr>
          <w:rFonts w:cs="Arial"/>
          <w:sz w:val="22"/>
        </w:rPr>
        <w:t>YP’s</w:t>
      </w:r>
      <w:r w:rsidRPr="00B71F91">
        <w:rPr>
          <w:rFonts w:cs="Arial"/>
          <w:sz w:val="22"/>
        </w:rPr>
        <w:t xml:space="preserve"> outcomes of interest, including wellbeing, building relationships, and participation in ASB. The evaluation also uses contribution analysis to assess whether the MHF ToC holds true. </w:t>
      </w:r>
      <w:r w:rsidR="00717D49" w:rsidRPr="00717D49">
        <w:rPr>
          <w:rStyle w:val="BodyChar"/>
          <w:highlight w:val="yellow"/>
        </w:rPr>
        <w:fldChar w:fldCharType="begin"/>
      </w:r>
      <w:r w:rsidR="00717D49" w:rsidRPr="00717D49">
        <w:rPr>
          <w:rStyle w:val="BodyChar"/>
        </w:rPr>
        <w:instrText xml:space="preserve"> REF _Ref230857005 \h </w:instrText>
      </w:r>
      <w:r w:rsidR="00717D49">
        <w:rPr>
          <w:rStyle w:val="BodyChar"/>
          <w:highlight w:val="yellow"/>
        </w:rPr>
        <w:instrText xml:space="preserve"> \* MERGEFORMAT </w:instrText>
      </w:r>
      <w:r w:rsidR="00717D49" w:rsidRPr="00717D49">
        <w:rPr>
          <w:rStyle w:val="BodyChar"/>
          <w:highlight w:val="yellow"/>
        </w:rPr>
      </w:r>
      <w:r w:rsidR="00717D49" w:rsidRPr="00717D49">
        <w:rPr>
          <w:rStyle w:val="BodyChar"/>
          <w:highlight w:val="yellow"/>
        </w:rPr>
        <w:fldChar w:fldCharType="separate"/>
      </w:r>
      <w:r w:rsidR="00717D49" w:rsidRPr="00717D49">
        <w:rPr>
          <w:rStyle w:val="BodyChar"/>
        </w:rPr>
        <w:t>Annex B: Detailed methodology</w:t>
      </w:r>
      <w:r w:rsidR="00717D49" w:rsidRPr="00717D49">
        <w:rPr>
          <w:rStyle w:val="BodyChar"/>
          <w:highlight w:val="yellow"/>
        </w:rPr>
        <w:fldChar w:fldCharType="end"/>
      </w:r>
      <w:r w:rsidRPr="00717D49">
        <w:rPr>
          <w:rStyle w:val="BodyChar"/>
        </w:rPr>
        <w:t xml:space="preserve"> d</w:t>
      </w:r>
      <w:r w:rsidRPr="00B71F91">
        <w:rPr>
          <w:rFonts w:cs="Arial"/>
          <w:sz w:val="22"/>
        </w:rPr>
        <w:t xml:space="preserve">iscusses the methodology in detail. This report follows the first interim report, published in August 2025, which covered the first year of delivery of the MHF with data collection </w:t>
      </w:r>
      <w:r>
        <w:rPr>
          <w:rFonts w:cs="Arial"/>
          <w:sz w:val="22"/>
        </w:rPr>
        <w:t>from</w:t>
      </w:r>
      <w:r w:rsidRPr="00B71F91">
        <w:rPr>
          <w:rFonts w:cs="Arial"/>
          <w:sz w:val="22"/>
        </w:rPr>
        <w:t xml:space="preserve"> January to October 2024. This is the second interim report which covers the second year of delivery of the MHF with data collection </w:t>
      </w:r>
      <w:r>
        <w:rPr>
          <w:rFonts w:cs="Arial"/>
          <w:sz w:val="22"/>
        </w:rPr>
        <w:t>from</w:t>
      </w:r>
      <w:r w:rsidRPr="00B71F91">
        <w:rPr>
          <w:rFonts w:cs="Arial"/>
          <w:sz w:val="22"/>
        </w:rPr>
        <w:t xml:space="preserve"> February </w:t>
      </w:r>
      <w:r>
        <w:rPr>
          <w:rFonts w:cs="Arial"/>
          <w:sz w:val="22"/>
        </w:rPr>
        <w:t>to</w:t>
      </w:r>
      <w:r w:rsidRPr="00B71F91">
        <w:rPr>
          <w:rFonts w:cs="Arial"/>
          <w:sz w:val="22"/>
        </w:rPr>
        <w:t xml:space="preserve"> September 2025. This interim report focuses exclusively on Phase </w:t>
      </w:r>
      <w:r>
        <w:rPr>
          <w:rFonts w:cs="Arial"/>
          <w:sz w:val="22"/>
        </w:rPr>
        <w:t>2</w:t>
      </w:r>
      <w:r w:rsidRPr="00B71F91">
        <w:rPr>
          <w:rFonts w:cs="Arial"/>
          <w:sz w:val="22"/>
        </w:rPr>
        <w:t xml:space="preserve"> of the MHF delivery. It does not include detailed analysis of the Summer Funding programme (Phase</w:t>
      </w:r>
      <w:r>
        <w:rPr>
          <w:rFonts w:cs="Arial"/>
          <w:sz w:val="22"/>
        </w:rPr>
        <w:t xml:space="preserve"> 1</w:t>
      </w:r>
      <w:r w:rsidRPr="00B71F91">
        <w:rPr>
          <w:rFonts w:cs="Arial"/>
          <w:sz w:val="22"/>
        </w:rPr>
        <w:t xml:space="preserve">) or Phase </w:t>
      </w:r>
      <w:r>
        <w:rPr>
          <w:rFonts w:cs="Arial"/>
          <w:sz w:val="22"/>
        </w:rPr>
        <w:t>3</w:t>
      </w:r>
      <w:r w:rsidRPr="00B71F91">
        <w:rPr>
          <w:rFonts w:cs="Arial"/>
          <w:sz w:val="22"/>
        </w:rPr>
        <w:t xml:space="preserve">. Phase </w:t>
      </w:r>
      <w:r>
        <w:rPr>
          <w:rFonts w:cs="Arial"/>
          <w:sz w:val="22"/>
        </w:rPr>
        <w:t>3</w:t>
      </w:r>
      <w:r w:rsidRPr="00B71F91">
        <w:rPr>
          <w:rFonts w:cs="Arial"/>
          <w:sz w:val="22"/>
        </w:rPr>
        <w:t xml:space="preserve"> will be evaluated separately by </w:t>
      </w:r>
      <w:r>
        <w:rPr>
          <w:rFonts w:cs="Arial"/>
          <w:sz w:val="22"/>
        </w:rPr>
        <w:t>Fortia Insight</w:t>
      </w:r>
      <w:r w:rsidRPr="00B71F91">
        <w:rPr>
          <w:rFonts w:cs="Arial"/>
          <w:sz w:val="22"/>
        </w:rPr>
        <w:t xml:space="preserve"> and LU, working alongside a new partner, the Education Policy Institute (EPI). </w:t>
      </w:r>
    </w:p>
    <w:p w14:paraId="320EDEAB" w14:textId="5E5B5583" w:rsidR="00DC0823" w:rsidRPr="00A94F5D" w:rsidRDefault="00DC0823" w:rsidP="00DC0823">
      <w:pPr>
        <w:pBdr>
          <w:top w:val="nil"/>
          <w:left w:val="nil"/>
          <w:bottom w:val="nil"/>
          <w:right w:val="nil"/>
          <w:between w:val="nil"/>
        </w:pBdr>
        <w:spacing w:before="120" w:after="120" w:line="264" w:lineRule="auto"/>
        <w:rPr>
          <w:rFonts w:eastAsia="Arial" w:cs="Arial"/>
          <w:color w:val="333333"/>
          <w:sz w:val="22"/>
          <w:szCs w:val="22"/>
        </w:rPr>
      </w:pPr>
      <w:r w:rsidRPr="00A94F5D">
        <w:rPr>
          <w:rFonts w:eastAsia="Arial" w:cs="Arial"/>
          <w:color w:val="333333"/>
          <w:sz w:val="22"/>
          <w:szCs w:val="22"/>
        </w:rPr>
        <w:t xml:space="preserve">The third and final evaluation report of the MHF </w:t>
      </w:r>
      <w:r w:rsidR="00AA0B9B">
        <w:rPr>
          <w:rFonts w:eastAsia="Arial" w:cs="Arial"/>
          <w:color w:val="333333"/>
          <w:sz w:val="22"/>
          <w:szCs w:val="22"/>
        </w:rPr>
        <w:t>P</w:t>
      </w:r>
      <w:r w:rsidRPr="00A94F5D">
        <w:rPr>
          <w:rFonts w:eastAsia="Arial" w:cs="Arial"/>
          <w:color w:val="333333"/>
          <w:sz w:val="22"/>
          <w:szCs w:val="22"/>
        </w:rPr>
        <w:t xml:space="preserve">hase 2 is planned for September 2026. The </w:t>
      </w:r>
      <w:r w:rsidRPr="00A94F5D">
        <w:rPr>
          <w:rFonts w:eastAsia="Arial" w:cs="Arial"/>
          <w:b/>
          <w:bCs/>
          <w:color w:val="333333"/>
          <w:sz w:val="22"/>
          <w:szCs w:val="22"/>
        </w:rPr>
        <w:t xml:space="preserve">final phase of fieldwork with grantholders </w:t>
      </w:r>
      <w:r w:rsidRPr="00A94F5D">
        <w:rPr>
          <w:rFonts w:eastAsia="Arial" w:cs="Arial"/>
          <w:color w:val="333333"/>
          <w:sz w:val="22"/>
          <w:szCs w:val="22"/>
        </w:rPr>
        <w:t>will build on the findings presented here to provide a more complete picture of the MHF's impact. It will specifically seek to:</w:t>
      </w:r>
    </w:p>
    <w:p w14:paraId="7F810FEC" w14:textId="77777777" w:rsidR="00DC0823" w:rsidRPr="00BD315B" w:rsidRDefault="00DC0823" w:rsidP="00DA4F32">
      <w:pPr>
        <w:numPr>
          <w:ilvl w:val="0"/>
          <w:numId w:val="6"/>
        </w:numPr>
        <w:spacing w:after="120"/>
        <w:rPr>
          <w:rFonts w:cs="Arial"/>
          <w:bCs/>
          <w:sz w:val="22"/>
        </w:rPr>
      </w:pPr>
      <w:r w:rsidRPr="00BD315B">
        <w:rPr>
          <w:rFonts w:cs="Arial"/>
          <w:bCs/>
          <w:sz w:val="22"/>
        </w:rPr>
        <w:t>Understand what types of mentoring, whether formal or informal, and with staff or with older peers, grantholders deliver, and how they deliver them.</w:t>
      </w:r>
    </w:p>
    <w:p w14:paraId="154CCDB8" w14:textId="77777777" w:rsidR="00DC0823" w:rsidRPr="00BD315B" w:rsidRDefault="00DC0823" w:rsidP="00DA4F32">
      <w:pPr>
        <w:numPr>
          <w:ilvl w:val="0"/>
          <w:numId w:val="6"/>
        </w:numPr>
        <w:spacing w:after="120"/>
        <w:rPr>
          <w:rFonts w:cs="Arial"/>
          <w:bCs/>
          <w:sz w:val="22"/>
        </w:rPr>
      </w:pPr>
      <w:r w:rsidRPr="00BD315B">
        <w:rPr>
          <w:rFonts w:cs="Arial"/>
          <w:bCs/>
          <w:sz w:val="22"/>
        </w:rPr>
        <w:t>Explore the pathways that exist for YP after they attend activities funded through the MHF, either with the grantholder or externally.</w:t>
      </w:r>
    </w:p>
    <w:p w14:paraId="3E7CBE6C" w14:textId="77777777" w:rsidR="00DC0823" w:rsidRPr="00BD315B" w:rsidRDefault="00DC0823" w:rsidP="00DA4F32">
      <w:pPr>
        <w:numPr>
          <w:ilvl w:val="0"/>
          <w:numId w:val="6"/>
        </w:numPr>
        <w:spacing w:after="120"/>
        <w:rPr>
          <w:rFonts w:cs="Arial"/>
          <w:bCs/>
          <w:sz w:val="22"/>
        </w:rPr>
      </w:pPr>
      <w:r w:rsidRPr="00BD315B">
        <w:rPr>
          <w:rFonts w:cs="Arial"/>
          <w:bCs/>
          <w:sz w:val="22"/>
        </w:rPr>
        <w:t>Collect evidence of how grantholders incorporated youth voice into the design of their activities.</w:t>
      </w:r>
    </w:p>
    <w:p w14:paraId="52A20003" w14:textId="77777777" w:rsidR="00DC0823" w:rsidRPr="00BD315B" w:rsidRDefault="00DC0823" w:rsidP="00DA4F32">
      <w:pPr>
        <w:numPr>
          <w:ilvl w:val="0"/>
          <w:numId w:val="6"/>
        </w:numPr>
        <w:spacing w:after="120"/>
        <w:rPr>
          <w:rFonts w:cs="Arial"/>
          <w:bCs/>
          <w:sz w:val="22"/>
        </w:rPr>
      </w:pPr>
      <w:r w:rsidRPr="00BD315B">
        <w:rPr>
          <w:rFonts w:cs="Arial"/>
          <w:bCs/>
          <w:sz w:val="22"/>
        </w:rPr>
        <w:t>Collect evidence of what, if anything, grantholders learned from their experience with the MHF and what they have done differently or plan to do differently as a result of their experience with the MHF.</w:t>
      </w:r>
    </w:p>
    <w:p w14:paraId="52E868D3" w14:textId="77777777" w:rsidR="00DC0823" w:rsidRPr="00BD315B" w:rsidRDefault="00DC0823" w:rsidP="00DA4F32">
      <w:pPr>
        <w:numPr>
          <w:ilvl w:val="0"/>
          <w:numId w:val="6"/>
        </w:numPr>
        <w:spacing w:after="120"/>
        <w:rPr>
          <w:rFonts w:cs="Arial"/>
          <w:bCs/>
          <w:sz w:val="22"/>
        </w:rPr>
      </w:pPr>
      <w:r w:rsidRPr="00BD315B">
        <w:rPr>
          <w:rFonts w:cs="Arial"/>
          <w:bCs/>
          <w:sz w:val="22"/>
        </w:rPr>
        <w:t>Collect further insights about how community perceptions of YP have changed as a result of the MHF.</w:t>
      </w:r>
    </w:p>
    <w:p w14:paraId="0325CDF1" w14:textId="77777777" w:rsidR="00BD315B" w:rsidRDefault="00BD315B" w:rsidP="00BD315B">
      <w:pPr>
        <w:pBdr>
          <w:top w:val="nil"/>
          <w:left w:val="nil"/>
          <w:bottom w:val="nil"/>
          <w:right w:val="nil"/>
          <w:between w:val="nil"/>
        </w:pBdr>
        <w:spacing w:before="120" w:after="120" w:line="264" w:lineRule="auto"/>
        <w:rPr>
          <w:rFonts w:eastAsia="Arial" w:cs="Arial"/>
          <w:color w:val="333333"/>
          <w:sz w:val="22"/>
          <w:szCs w:val="22"/>
        </w:rPr>
      </w:pPr>
    </w:p>
    <w:p w14:paraId="50A784D6" w14:textId="77777777" w:rsidR="00BE7E41" w:rsidRDefault="00BE7E41" w:rsidP="00BD315B">
      <w:pPr>
        <w:pBdr>
          <w:top w:val="nil"/>
          <w:left w:val="nil"/>
          <w:bottom w:val="nil"/>
          <w:right w:val="nil"/>
          <w:between w:val="nil"/>
        </w:pBdr>
        <w:spacing w:before="120" w:after="120" w:line="264" w:lineRule="auto"/>
        <w:rPr>
          <w:rFonts w:eastAsia="Arial" w:cs="Arial"/>
          <w:color w:val="333333"/>
          <w:sz w:val="22"/>
          <w:szCs w:val="22"/>
        </w:rPr>
        <w:sectPr w:rsidR="00BE7E41" w:rsidSect="00DC0823">
          <w:pgSz w:w="11907" w:h="16839" w:code="9"/>
          <w:pgMar w:top="1418" w:right="680" w:bottom="1247" w:left="680" w:header="454" w:footer="454" w:gutter="0"/>
          <w:cols w:space="283"/>
          <w:docGrid w:linePitch="360"/>
        </w:sectPr>
      </w:pPr>
    </w:p>
    <w:p w14:paraId="25283C93" w14:textId="082E16DF" w:rsidR="00BE7E41" w:rsidRPr="006A4A2F" w:rsidRDefault="00BE7E41" w:rsidP="007D057A">
      <w:pPr>
        <w:pStyle w:val="Heading1"/>
        <w:rPr>
          <w:rFonts w:eastAsia="Arial"/>
        </w:rPr>
      </w:pPr>
      <w:bookmarkStart w:id="2" w:name="_Toc230858002"/>
      <w:r w:rsidRPr="006A4A2F">
        <w:rPr>
          <w:rFonts w:eastAsia="Arial"/>
        </w:rPr>
        <w:lastRenderedPageBreak/>
        <w:t>Executive summary</w:t>
      </w:r>
      <w:bookmarkEnd w:id="2"/>
    </w:p>
    <w:p w14:paraId="31E9A041" w14:textId="5E4F0D22" w:rsidR="00BE7E41" w:rsidRPr="006A4A2F" w:rsidRDefault="00BE7E41" w:rsidP="009C4EBB">
      <w:pPr>
        <w:pStyle w:val="Heading2"/>
        <w:rPr>
          <w:rFonts w:eastAsia="Arial"/>
        </w:rPr>
      </w:pPr>
      <w:bookmarkStart w:id="3" w:name="_Toc230858003"/>
      <w:r w:rsidRPr="006A4A2F">
        <w:rPr>
          <w:rFonts w:eastAsia="Arial"/>
        </w:rPr>
        <w:t>Introduction</w:t>
      </w:r>
      <w:bookmarkEnd w:id="3"/>
    </w:p>
    <w:p w14:paraId="448F3732" w14:textId="77777777" w:rsidR="006A4A2F" w:rsidRPr="006A4A2F" w:rsidRDefault="006A4A2F" w:rsidP="006A4A2F">
      <w:pPr>
        <w:pStyle w:val="Body"/>
        <w:rPr>
          <w:szCs w:val="22"/>
        </w:rPr>
      </w:pPr>
      <w:r w:rsidRPr="006A4A2F">
        <w:rPr>
          <w:szCs w:val="22"/>
        </w:rPr>
        <w:t>The MHF aims to achieve positive outcomes for:</w:t>
      </w:r>
    </w:p>
    <w:p w14:paraId="45455EB1" w14:textId="77777777" w:rsidR="006A4A2F" w:rsidRPr="009C4EBB" w:rsidRDefault="006A4A2F" w:rsidP="00DA4F32">
      <w:pPr>
        <w:numPr>
          <w:ilvl w:val="0"/>
          <w:numId w:val="9"/>
        </w:numPr>
        <w:spacing w:after="120"/>
        <w:rPr>
          <w:rFonts w:cs="Arial"/>
          <w:bCs/>
          <w:sz w:val="22"/>
        </w:rPr>
      </w:pPr>
      <w:r w:rsidRPr="009C4EBB">
        <w:rPr>
          <w:rFonts w:cs="Arial"/>
          <w:b/>
          <w:sz w:val="22"/>
        </w:rPr>
        <w:t>MHF grantholders, their staff, and volunteers</w:t>
      </w:r>
      <w:r w:rsidRPr="009C4EBB">
        <w:rPr>
          <w:rFonts w:cs="Arial"/>
          <w:bCs/>
          <w:sz w:val="22"/>
        </w:rPr>
        <w:t>, by increasing their capacity to deliver youth activities, developing their skills and knowledge, and improving their ability to meet the needs of YP.</w:t>
      </w:r>
    </w:p>
    <w:p w14:paraId="114E8ADD" w14:textId="77777777" w:rsidR="006A4A2F" w:rsidRPr="009C4EBB" w:rsidRDefault="006A4A2F" w:rsidP="00DA4F32">
      <w:pPr>
        <w:numPr>
          <w:ilvl w:val="0"/>
          <w:numId w:val="9"/>
        </w:numPr>
        <w:spacing w:after="120"/>
        <w:rPr>
          <w:rFonts w:cs="Arial"/>
          <w:bCs/>
          <w:sz w:val="22"/>
        </w:rPr>
      </w:pPr>
      <w:r w:rsidRPr="009C4EBB">
        <w:rPr>
          <w:rFonts w:cs="Arial"/>
          <w:b/>
          <w:sz w:val="22"/>
        </w:rPr>
        <w:t>YP</w:t>
      </w:r>
      <w:r w:rsidRPr="009C4EBB">
        <w:rPr>
          <w:rFonts w:cs="Arial"/>
          <w:bCs/>
          <w:sz w:val="22"/>
        </w:rPr>
        <w:t>, by increasing their wellbeing, confidence, and life skills; fostering positive relationships with staff and volunteers; and reducing the risk factors associated with ASB.</w:t>
      </w:r>
    </w:p>
    <w:p w14:paraId="0D31FC9B" w14:textId="77777777" w:rsidR="006A4A2F" w:rsidRPr="009C4EBB" w:rsidRDefault="006A4A2F" w:rsidP="00DA4F32">
      <w:pPr>
        <w:numPr>
          <w:ilvl w:val="0"/>
          <w:numId w:val="9"/>
        </w:numPr>
        <w:spacing w:after="120"/>
        <w:rPr>
          <w:rFonts w:cs="Arial"/>
          <w:bCs/>
          <w:sz w:val="22"/>
        </w:rPr>
      </w:pPr>
      <w:r w:rsidRPr="009C4EBB">
        <w:rPr>
          <w:rFonts w:cs="Arial"/>
          <w:b/>
          <w:sz w:val="22"/>
        </w:rPr>
        <w:t>Local communities</w:t>
      </w:r>
      <w:r w:rsidRPr="009C4EBB">
        <w:rPr>
          <w:rFonts w:cs="Arial"/>
          <w:bCs/>
          <w:sz w:val="22"/>
        </w:rPr>
        <w:t>, through improved perceptions of YP, stronger community cohesion, and increased feelings of safety.</w:t>
      </w:r>
    </w:p>
    <w:p w14:paraId="51B48240" w14:textId="77777777" w:rsidR="006A4A2F" w:rsidRPr="006A4A2F" w:rsidRDefault="006A4A2F" w:rsidP="006A4A2F">
      <w:pPr>
        <w:pStyle w:val="Body"/>
        <w:rPr>
          <w:szCs w:val="22"/>
        </w:rPr>
      </w:pPr>
      <w:r w:rsidRPr="006A4A2F">
        <w:rPr>
          <w:szCs w:val="22"/>
        </w:rPr>
        <w:t>This second interim evaluation report brings together evidence to assess the delivery and impact of Phase 2 of the MHF. It draws on comprehensive data collection, including online surveys with 166 grantholders and 515 YP; in-depth interviews with 43 grantholders, 51 YP, and 2 national and 9 local stakeholders; and monitoring information from 238 grantholders. The findings cover the period from November 2024 to September 2025 and build upon the first interim report that covered the period from January to October 2024 and was published in 2025</w:t>
      </w:r>
      <w:r w:rsidRPr="006A4A2F">
        <w:rPr>
          <w:rStyle w:val="FootnoteReference"/>
          <w:rFonts w:cs="Arial"/>
          <w:sz w:val="22"/>
          <w:szCs w:val="22"/>
        </w:rPr>
        <w:footnoteReference w:id="5"/>
      </w:r>
      <w:r w:rsidRPr="006A4A2F">
        <w:rPr>
          <w:szCs w:val="22"/>
        </w:rPr>
        <w:t>.</w:t>
      </w:r>
    </w:p>
    <w:p w14:paraId="14F5B715" w14:textId="77777777" w:rsidR="006A4A2F" w:rsidRPr="006A4A2F" w:rsidRDefault="006A4A2F" w:rsidP="009C4EBB">
      <w:pPr>
        <w:pStyle w:val="Heading2"/>
      </w:pPr>
      <w:bookmarkStart w:id="4" w:name="_Toc230858004"/>
      <w:r w:rsidRPr="006A4A2F">
        <w:t>Method overview</w:t>
      </w:r>
      <w:bookmarkEnd w:id="4"/>
    </w:p>
    <w:p w14:paraId="317D4E56" w14:textId="77777777" w:rsidR="006A4A2F" w:rsidRPr="006A4A2F" w:rsidRDefault="006A4A2F" w:rsidP="006A4A2F">
      <w:pPr>
        <w:pStyle w:val="Body"/>
        <w:rPr>
          <w:szCs w:val="22"/>
        </w:rPr>
      </w:pPr>
      <w:r w:rsidRPr="006A4A2F">
        <w:rPr>
          <w:szCs w:val="22"/>
        </w:rPr>
        <w:t xml:space="preserve">The evaluation combines process and impact evaluation strands. The </w:t>
      </w:r>
      <w:r w:rsidRPr="006A4A2F">
        <w:rPr>
          <w:b/>
          <w:bCs/>
          <w:szCs w:val="22"/>
        </w:rPr>
        <w:t>process evaluation</w:t>
      </w:r>
      <w:r w:rsidRPr="006A4A2F">
        <w:rPr>
          <w:szCs w:val="22"/>
        </w:rPr>
        <w:t xml:space="preserve"> explores stakeholders’ experiences of the MHF delivery, the reach of the MHF, and the types of activities delivered and for whom. The </w:t>
      </w:r>
      <w:r w:rsidRPr="006A4A2F">
        <w:rPr>
          <w:b/>
          <w:bCs/>
          <w:szCs w:val="22"/>
        </w:rPr>
        <w:t>impact evaluation</w:t>
      </w:r>
      <w:r w:rsidRPr="006A4A2F">
        <w:rPr>
          <w:szCs w:val="22"/>
        </w:rPr>
        <w:t xml:space="preserve"> examines the outcomes and impacts achieved for YP participating in activities, the organisations involved in the MHF, and the communities where funded projects are based. It also considers stakeholders’ views on what constitutes ASB, how the MHF has influenced ASB, and the factors that reduce risk or strengthen protective factors for ASB.</w:t>
      </w:r>
    </w:p>
    <w:p w14:paraId="2F330B71" w14:textId="77777777" w:rsidR="006A4A2F" w:rsidRPr="006A4A2F" w:rsidRDefault="006A4A2F" w:rsidP="006A4A2F">
      <w:pPr>
        <w:pStyle w:val="Body"/>
        <w:rPr>
          <w:szCs w:val="22"/>
        </w:rPr>
      </w:pPr>
      <w:r w:rsidRPr="006A4A2F">
        <w:rPr>
          <w:szCs w:val="22"/>
        </w:rPr>
        <w:t xml:space="preserve">To assess the impact of the MHF on YP, the evaluation uses a </w:t>
      </w:r>
      <w:r w:rsidRPr="006A4A2F">
        <w:rPr>
          <w:b/>
          <w:szCs w:val="22"/>
        </w:rPr>
        <w:t>dose–response approach</w:t>
      </w:r>
      <w:r w:rsidRPr="006A4A2F">
        <w:rPr>
          <w:szCs w:val="22"/>
        </w:rPr>
        <w:t>, which analyses whether the frequency and duration of participation in the MHF-funded activities is associated with differences in outcomes such as wellbeing, relationship-building, and involvement in ASB, in the absence of a comparison group. The evaluation applies contribution analysis to test whether the MHF’s Theory of Change (ToC) remains valid and to understand the extent to which observed outcomes can reasonably be attributed to the MHF.</w:t>
      </w:r>
    </w:p>
    <w:p w14:paraId="544AAB7E" w14:textId="77777777" w:rsidR="006A4A2F" w:rsidRPr="006A4A2F" w:rsidRDefault="006A4A2F" w:rsidP="006A4A2F">
      <w:pPr>
        <w:pStyle w:val="Body"/>
        <w:rPr>
          <w:szCs w:val="22"/>
        </w:rPr>
      </w:pPr>
      <w:r w:rsidRPr="006A4A2F">
        <w:rPr>
          <w:b/>
          <w:bCs/>
          <w:szCs w:val="22"/>
        </w:rPr>
        <w:t>Youth voice</w:t>
      </w:r>
      <w:r w:rsidRPr="006A4A2F">
        <w:rPr>
          <w:szCs w:val="22"/>
        </w:rPr>
        <w:t xml:space="preserve"> is a central feature of the evaluation. A group of young evaluators conducted interviews with YP during site visits to the MHF-funded projects. They also reviewed interview topic guides for YP interviews and presented their findings to DCMS and The National Lottery Community Fund. This approach ensures that YP’s perspectives and experiences are embedded in the evaluation findings.</w:t>
      </w:r>
    </w:p>
    <w:p w14:paraId="4FA1D884" w14:textId="586F4B75" w:rsidR="006A4A2F" w:rsidRPr="006A4A2F" w:rsidRDefault="006A4A2F" w:rsidP="006A4A2F">
      <w:pPr>
        <w:pStyle w:val="Body"/>
        <w:rPr>
          <w:szCs w:val="22"/>
        </w:rPr>
      </w:pPr>
      <w:r w:rsidRPr="006A4A2F">
        <w:rPr>
          <w:szCs w:val="22"/>
        </w:rPr>
        <w:t xml:space="preserve">Further detail on the methodology, the research questions, analytical approaches and supporting data tables, is provided </w:t>
      </w:r>
      <w:r w:rsidRPr="005D7677">
        <w:rPr>
          <w:szCs w:val="22"/>
        </w:rPr>
        <w:t xml:space="preserve">in </w:t>
      </w:r>
      <w:r w:rsidR="005D7677" w:rsidRPr="005D7677">
        <w:rPr>
          <w:szCs w:val="22"/>
        </w:rPr>
        <w:fldChar w:fldCharType="begin"/>
      </w:r>
      <w:r w:rsidR="005D7677" w:rsidRPr="005D7677">
        <w:rPr>
          <w:szCs w:val="22"/>
        </w:rPr>
        <w:instrText xml:space="preserve"> REF _Ref230857051 \h </w:instrText>
      </w:r>
      <w:r w:rsidR="005D7677">
        <w:rPr>
          <w:szCs w:val="22"/>
        </w:rPr>
        <w:instrText xml:space="preserve"> \* MERGEFORMAT </w:instrText>
      </w:r>
      <w:r w:rsidR="005D7677" w:rsidRPr="005D7677">
        <w:rPr>
          <w:szCs w:val="22"/>
        </w:rPr>
      </w:r>
      <w:r w:rsidR="005D7677" w:rsidRPr="005D7677">
        <w:rPr>
          <w:szCs w:val="22"/>
        </w:rPr>
        <w:fldChar w:fldCharType="separate"/>
      </w:r>
      <w:r w:rsidR="005D7677" w:rsidRPr="005D7677">
        <w:t>Annex B: Detailed methodology</w:t>
      </w:r>
      <w:r w:rsidR="005D7677" w:rsidRPr="005D7677">
        <w:rPr>
          <w:szCs w:val="22"/>
        </w:rPr>
        <w:fldChar w:fldCharType="end"/>
      </w:r>
      <w:r w:rsidRPr="006A4A2F">
        <w:rPr>
          <w:szCs w:val="22"/>
        </w:rPr>
        <w:t>.</w:t>
      </w:r>
    </w:p>
    <w:p w14:paraId="0EFC0E55" w14:textId="77777777" w:rsidR="006A4A2F" w:rsidRPr="006A4A2F" w:rsidRDefault="006A4A2F" w:rsidP="009C4EBB">
      <w:pPr>
        <w:pStyle w:val="Heading2"/>
      </w:pPr>
      <w:bookmarkStart w:id="5" w:name="_Toc230858005"/>
      <w:r w:rsidRPr="006A4A2F">
        <w:t>Key findings</w:t>
      </w:r>
      <w:bookmarkEnd w:id="5"/>
    </w:p>
    <w:p w14:paraId="76BE8634" w14:textId="77777777" w:rsidR="006A4A2F" w:rsidRPr="006A4A2F" w:rsidRDefault="006A4A2F" w:rsidP="006A4A2F">
      <w:pPr>
        <w:pStyle w:val="Body"/>
        <w:rPr>
          <w:szCs w:val="22"/>
        </w:rPr>
      </w:pPr>
      <w:r w:rsidRPr="006A4A2F">
        <w:rPr>
          <w:szCs w:val="22"/>
        </w:rPr>
        <w:t>The MHF has substantially expanded the scale and reach of youth provision in targeted areas through 238 grantholders. With their grants from the MHF, grantholders hired new staff and extended the working hours of existing staff. They trained staff and volunteers, paid for venue hire, and purchased new equipment. In total, the MHF grantholders delivered at least 2.6 million additional hours of youth activities by June 2025, substantially exceeding the MHF’s headline target of at least one million additional hours.</w:t>
      </w:r>
    </w:p>
    <w:p w14:paraId="062F62FE" w14:textId="77777777" w:rsidR="006A4A2F" w:rsidRPr="006A4A2F" w:rsidRDefault="006A4A2F" w:rsidP="006A4A2F">
      <w:pPr>
        <w:pStyle w:val="Body"/>
        <w:rPr>
          <w:szCs w:val="22"/>
        </w:rPr>
      </w:pPr>
      <w:r w:rsidRPr="006A4A2F">
        <w:rPr>
          <w:szCs w:val="22"/>
        </w:rPr>
        <w:lastRenderedPageBreak/>
        <w:t>These additional activities varied: the most common was sports and informal physical activities (36% of grantholder survey respondents offered this as their main activity), followed by workshops and drop-in sessions such as cooking classes (13%). Other types of activities included general open access youth club sessions (9%), special interest clubs such as science clubs (5%), and art and creative or IT and media activities (4% each). A small minority of 3% or less of grantholders who completed the grantholder survey offered the following types of activities as their main activity: one-to-one support mentoring, volunteering activities, detached or street-based youth work, staff training, or volunteer training. Additionally, 14% indicated they offered multi-activity provision. Despite the substantial number of additional hours of positive activities, many grantholders interviewed by the evaluation team reported additional unmet demand. These grantholders operated waiting lists or reduced their advertising to manage demand from YP.</w:t>
      </w:r>
    </w:p>
    <w:p w14:paraId="62F5658A" w14:textId="4AE8C1DE" w:rsidR="006A4A2F" w:rsidRPr="006A4A2F" w:rsidRDefault="006A4A2F" w:rsidP="006A4A2F">
      <w:pPr>
        <w:pStyle w:val="Body"/>
        <w:rPr>
          <w:szCs w:val="22"/>
        </w:rPr>
      </w:pPr>
      <w:r w:rsidRPr="006A4A2F">
        <w:rPr>
          <w:szCs w:val="22"/>
        </w:rPr>
        <w:t xml:space="preserve">A flexible approach to the use of funding was important to enable grantholders to meet the demand from YP. It was a key facilitator to the success of the MHF, enabled by DCMS’s partnership with The National Lottery Community Fund. Both DCMS and The National Lottery Community Fund </w:t>
      </w:r>
      <w:r w:rsidR="00D96651">
        <w:rPr>
          <w:szCs w:val="22"/>
        </w:rPr>
        <w:t>were</w:t>
      </w:r>
      <w:r w:rsidRPr="006A4A2F">
        <w:rPr>
          <w:szCs w:val="22"/>
        </w:rPr>
        <w:t xml:space="preserve"> flexible in how and when grant funds are used. However, The National Lottery Community Fund’s grant management processes enable grantholders to pivot activities to meet demand, as long as the activities achieve the desired outcomes, without the need to make changes to grant agreements. </w:t>
      </w:r>
    </w:p>
    <w:p w14:paraId="7B4552F8" w14:textId="4050129D" w:rsidR="006A4A2F" w:rsidRPr="006A4A2F" w:rsidRDefault="006A4A2F" w:rsidP="006A4A2F">
      <w:pPr>
        <w:pStyle w:val="Body"/>
        <w:rPr>
          <w:szCs w:val="22"/>
        </w:rPr>
      </w:pPr>
      <w:r w:rsidRPr="006A4A2F">
        <w:rPr>
          <w:szCs w:val="22"/>
        </w:rPr>
        <w:t>For YP, the evaluation finds a complex but insightful picture where the quality of relationships with youth workers has emerged as a critical factor for positive change. This is in line with the findings of previous research</w:t>
      </w:r>
      <w:r w:rsidR="008C1A13">
        <w:rPr>
          <w:rStyle w:val="FootnoteReference"/>
          <w:szCs w:val="22"/>
        </w:rPr>
        <w:footnoteReference w:id="6"/>
      </w:r>
      <w:r w:rsidRPr="006A4A2F">
        <w:rPr>
          <w:szCs w:val="22"/>
        </w:rPr>
        <w:t xml:space="preserve"> (Rhodes, 2004; Jones et al., 2011). YP attending MHF activities experience increased confidence, alongside other intended outcomes such as improved mental and physical wellbeing. The evaluation also found evidence of unanticipated outcomes for YP, such as the development of positive relationships with their older peers.</w:t>
      </w:r>
    </w:p>
    <w:p w14:paraId="2D8CED41" w14:textId="77777777" w:rsidR="006A4A2F" w:rsidRPr="006A4A2F" w:rsidRDefault="006A4A2F" w:rsidP="006A4A2F">
      <w:pPr>
        <w:pStyle w:val="Body"/>
        <w:rPr>
          <w:szCs w:val="22"/>
        </w:rPr>
      </w:pPr>
      <w:r w:rsidRPr="006A4A2F">
        <w:rPr>
          <w:szCs w:val="22"/>
        </w:rPr>
        <w:t>There is some evidence from grantholders of improved integration of YP and youth organisations in their communities. However, importantly, the evaluation did not collect insights from members of local communities to report on the latter’s perceptions of youth ASB. This is important because these perspectives would provide crucial insights into the extent to which the types of activities the MHF funded can meaningfully shift the dial on community views of YP. Community perceptions will be a specific area of focus for the evaluation of Phase 3 of the MHF.</w:t>
      </w:r>
    </w:p>
    <w:p w14:paraId="1276A584" w14:textId="77777777" w:rsidR="006A4A2F" w:rsidRPr="006A4A2F" w:rsidRDefault="006A4A2F" w:rsidP="006A4A2F">
      <w:pPr>
        <w:pStyle w:val="Body"/>
        <w:rPr>
          <w:szCs w:val="22"/>
        </w:rPr>
      </w:pPr>
      <w:r w:rsidRPr="006A4A2F">
        <w:rPr>
          <w:szCs w:val="22"/>
        </w:rPr>
        <w:t>Further detail on key findings is listed below.</w:t>
      </w:r>
    </w:p>
    <w:p w14:paraId="6CB876B1" w14:textId="77777777" w:rsidR="006A4A2F" w:rsidRPr="00380924" w:rsidRDefault="006A4A2F" w:rsidP="00044804">
      <w:pPr>
        <w:pStyle w:val="Heading3"/>
        <w:rPr>
          <w:b w:val="0"/>
          <w:bCs/>
          <w:szCs w:val="22"/>
        </w:rPr>
      </w:pPr>
      <w:r w:rsidRPr="00044804">
        <w:t>Grantholder experience and programme delivery</w:t>
      </w:r>
    </w:p>
    <w:p w14:paraId="7BAE57E9" w14:textId="77777777" w:rsidR="006A4A2F" w:rsidRPr="006A4A2F" w:rsidRDefault="006A4A2F" w:rsidP="00DA4F32">
      <w:pPr>
        <w:pStyle w:val="Body"/>
        <w:numPr>
          <w:ilvl w:val="0"/>
          <w:numId w:val="8"/>
        </w:numPr>
        <w:rPr>
          <w:szCs w:val="22"/>
        </w:rPr>
      </w:pPr>
      <w:r w:rsidRPr="006A4A2F">
        <w:rPr>
          <w:b/>
          <w:bCs/>
          <w:szCs w:val="22"/>
        </w:rPr>
        <w:t>Positive delivery experience and flexible funding:</w:t>
      </w:r>
      <w:r w:rsidRPr="006A4A2F">
        <w:rPr>
          <w:szCs w:val="22"/>
        </w:rPr>
        <w:t xml:space="preserve"> grantholders reported a very positive experience of the MHF’s grant administration processes, with 95% satisfied with the clarity of communications and 94% with the speed of responses from The National Lottery Community Fund. The flexibility of the grant, allowing organisations to adapt spending in response to the evolving needs of YP, was consistently highlighted as a critical success factor for effective delivery. One grantholder noted, </w:t>
      </w:r>
      <w:r w:rsidRPr="006A4A2F">
        <w:rPr>
          <w:i/>
          <w:iCs/>
          <w:szCs w:val="22"/>
        </w:rPr>
        <w:t>"It was really helpful to be able to adjust it [the budget]; we weren’t penalised"</w:t>
      </w:r>
      <w:r w:rsidRPr="006A4A2F">
        <w:rPr>
          <w:szCs w:val="22"/>
        </w:rPr>
        <w:t>.</w:t>
      </w:r>
    </w:p>
    <w:p w14:paraId="6A6F9056" w14:textId="44A07CD0" w:rsidR="006A4A2F" w:rsidRPr="006A4A2F" w:rsidRDefault="006A4A2F" w:rsidP="00DA4F32">
      <w:pPr>
        <w:pStyle w:val="Body"/>
        <w:numPr>
          <w:ilvl w:val="0"/>
          <w:numId w:val="8"/>
        </w:numPr>
        <w:rPr>
          <w:szCs w:val="22"/>
        </w:rPr>
      </w:pPr>
      <w:r w:rsidRPr="006A4A2F">
        <w:rPr>
          <w:b/>
          <w:bCs/>
          <w:szCs w:val="22"/>
        </w:rPr>
        <w:t>Funding usage and activities:</w:t>
      </w:r>
      <w:r w:rsidRPr="006A4A2F">
        <w:rPr>
          <w:szCs w:val="22"/>
        </w:rPr>
        <w:t xml:space="preserve"> The MHF grant was primarily used to cover core delivery costs, including paying for youth worker time (86%), purchasing equipment and resources (79%), recruiting additional youth workers (61%), and hiring venues (61%)</w:t>
      </w:r>
      <w:r w:rsidRPr="006A4A2F">
        <w:rPr>
          <w:rStyle w:val="FootnoteReference"/>
          <w:rFonts w:cs="Arial"/>
          <w:sz w:val="22"/>
          <w:szCs w:val="22"/>
        </w:rPr>
        <w:footnoteReference w:id="7"/>
      </w:r>
      <w:r w:rsidRPr="006A4A2F">
        <w:rPr>
          <w:szCs w:val="22"/>
        </w:rPr>
        <w:t xml:space="preserve">. </w:t>
      </w:r>
      <w:hyperlink r:id="rId19" w:history="1">
        <w:r w:rsidRPr="009178ED">
          <w:rPr>
            <w:rStyle w:val="Hyperlink"/>
            <w:szCs w:val="22"/>
          </w:rPr>
          <w:t>Consistent with the first interim report</w:t>
        </w:r>
      </w:hyperlink>
      <w:r w:rsidRPr="006A4A2F">
        <w:rPr>
          <w:szCs w:val="22"/>
        </w:rPr>
        <w:t>, sports and informal physical activities were the most common type of provision offered (36%), often used as a gateway to engage YP before introducing them to other developmental activities such as mentoring, issue-based workshops (e.g., on knife crime or online safety), and practical skills sessions.</w:t>
      </w:r>
    </w:p>
    <w:p w14:paraId="55011579" w14:textId="77777777" w:rsidR="006A4A2F" w:rsidRPr="006A4A2F" w:rsidRDefault="006A4A2F" w:rsidP="00DA4F32">
      <w:pPr>
        <w:pStyle w:val="Body"/>
        <w:numPr>
          <w:ilvl w:val="0"/>
          <w:numId w:val="8"/>
        </w:numPr>
        <w:rPr>
          <w:szCs w:val="22"/>
        </w:rPr>
      </w:pPr>
      <w:r w:rsidRPr="006A4A2F">
        <w:rPr>
          <w:b/>
          <w:bCs/>
          <w:szCs w:val="22"/>
        </w:rPr>
        <w:t>Reaching the target beneficiaries:</w:t>
      </w:r>
      <w:r w:rsidRPr="006A4A2F">
        <w:rPr>
          <w:szCs w:val="22"/>
        </w:rPr>
        <w:t xml:space="preserve"> Provision is effectively targeted at YP from deprived areas (95% of grantholders). Furthermore, 79% of grantholders targeted YP from minority ethnic backgrounds. The MHF is likely reaching those most at risk of ASB, with 90% of grantholders reporting that their target </w:t>
      </w:r>
      <w:r w:rsidRPr="006A4A2F">
        <w:rPr>
          <w:szCs w:val="22"/>
        </w:rPr>
        <w:lastRenderedPageBreak/>
        <w:t xml:space="preserve">groups are </w:t>
      </w:r>
      <w:sdt>
        <w:sdtPr>
          <w:rPr>
            <w:szCs w:val="22"/>
          </w:rPr>
          <w:tag w:val="goog_rdk_18"/>
          <w:id w:val="-1644924308"/>
        </w:sdtPr>
        <w:sdtEndPr/>
        <w:sdtContent/>
      </w:sdt>
      <w:r w:rsidRPr="006A4A2F">
        <w:rPr>
          <w:szCs w:val="22"/>
        </w:rPr>
        <w:t>at risk of intimidatory behaviour</w:t>
      </w:r>
      <w:r w:rsidRPr="006A4A2F">
        <w:rPr>
          <w:szCs w:val="22"/>
          <w:vertAlign w:val="superscript"/>
        </w:rPr>
        <w:footnoteReference w:id="8"/>
      </w:r>
      <w:r w:rsidRPr="006A4A2F">
        <w:rPr>
          <w:szCs w:val="22"/>
        </w:rPr>
        <w:t>, 73% at risk of causing nuisance to neighbours, and 64% at risk of gang-related activity. The full report identifies that structured referral pathways through the police, schools, and youth justice services are essential for engaging the highest-risk cohorts. However, there are differing views on who commits ASB. Some grantholders are not aware whether the YP attending their activities take part in ASB. In the YP survey, the most common types of ASB that YP reported taking part in were littering, hanging out in public spaces, and annoying or swearing at strangers. In interviews, almost all YP reported not taking part in any ASB. There were also differing views on what behaviours constitute ASB: for instance, depending on the context, hanging out in public spaces could be seen as ASB or as normal behaviour. This reinforces the complexities involved in reducing youth ASB.</w:t>
      </w:r>
    </w:p>
    <w:p w14:paraId="25A1A1D1" w14:textId="77777777" w:rsidR="006A4A2F" w:rsidRPr="006A4A2F" w:rsidRDefault="006A4A2F" w:rsidP="00DA4F32">
      <w:pPr>
        <w:pStyle w:val="Body"/>
        <w:numPr>
          <w:ilvl w:val="0"/>
          <w:numId w:val="8"/>
        </w:numPr>
        <w:rPr>
          <w:szCs w:val="22"/>
        </w:rPr>
      </w:pPr>
      <w:r w:rsidRPr="006A4A2F">
        <w:rPr>
          <w:b/>
          <w:bCs/>
          <w:szCs w:val="22"/>
        </w:rPr>
        <w:t>Gender influences the types of activities that YP attend:</w:t>
      </w:r>
      <w:r w:rsidRPr="006A4A2F">
        <w:rPr>
          <w:szCs w:val="22"/>
        </w:rPr>
        <w:t xml:space="preserve"> In interviews most grantholders reported mixed-gender attendance. However, some noted that sports activities such as football, boxing, and gym sessions, as well as music studio activities, tended to attract more boys and young men. Boys and young men were less likely to take part in arts, creative, or youth club sessions, unless these also included a sports or music component. In response to lower engagement from girls and young women, some grantholders introduced ‘girls-only’ sessions to create safe spaces and encourage participation among this group, which successfully increased attendance.</w:t>
      </w:r>
    </w:p>
    <w:p w14:paraId="44C9A71E" w14:textId="77777777" w:rsidR="006A4A2F" w:rsidRPr="006A4A2F" w:rsidRDefault="006A4A2F" w:rsidP="00DA4F32">
      <w:pPr>
        <w:pStyle w:val="Body"/>
        <w:numPr>
          <w:ilvl w:val="0"/>
          <w:numId w:val="8"/>
        </w:numPr>
        <w:rPr>
          <w:szCs w:val="22"/>
        </w:rPr>
      </w:pPr>
      <w:r w:rsidRPr="006A4A2F">
        <w:rPr>
          <w:b/>
          <w:bCs/>
          <w:szCs w:val="22"/>
        </w:rPr>
        <w:t>Organisational outcomes and sustainability concerns:</w:t>
      </w:r>
      <w:r w:rsidRPr="006A4A2F">
        <w:rPr>
          <w:szCs w:val="22"/>
        </w:rPr>
        <w:t xml:space="preserve"> The funding has significantly increased organisational capacity, with 96% of grantholders agreeing that the MHF enabled them to provide additional services they otherwise could not have delivered (2% disagreed, 1% neither agreed nor disagreed). It also strengthened local partnerships, with 92% of grantholders establishing new community contacts, and raised the visibility and credibility of organisations. However, a major challenge highlighted by almost all grantholders is long-term sustainability. Many expressed significant concern about a "cliff-edge" of losing experienced staff and having to scale back their expanded provision when the MHF funding concludes. At the same time the evidence suggests that the multi-year nature of the MHF was beneficial to grantholders and YP due to the ability to deliver positive activities over an extended period of time.</w:t>
      </w:r>
    </w:p>
    <w:p w14:paraId="071CFBB9" w14:textId="77777777" w:rsidR="006A4A2F" w:rsidRPr="00044804" w:rsidRDefault="006A4A2F" w:rsidP="00044804">
      <w:pPr>
        <w:pStyle w:val="Heading3"/>
      </w:pPr>
      <w:r w:rsidRPr="00044804">
        <w:t>Understanding the link between attendance and outcomes</w:t>
      </w:r>
    </w:p>
    <w:p w14:paraId="7DF1A92B" w14:textId="77777777" w:rsidR="006A4A2F" w:rsidRPr="006A4A2F" w:rsidRDefault="006A4A2F" w:rsidP="006A4A2F">
      <w:pPr>
        <w:pStyle w:val="Body"/>
        <w:rPr>
          <w:szCs w:val="22"/>
        </w:rPr>
      </w:pPr>
      <w:r w:rsidRPr="006A4A2F">
        <w:rPr>
          <w:szCs w:val="22"/>
        </w:rPr>
        <w:t xml:space="preserve">In the absence of a suitable comparison group, this evaluation uses a </w:t>
      </w:r>
      <w:r w:rsidRPr="006A4A2F">
        <w:rPr>
          <w:b/>
          <w:bCs/>
          <w:szCs w:val="22"/>
        </w:rPr>
        <w:t>dose-response analysis</w:t>
      </w:r>
      <w:r w:rsidRPr="006A4A2F">
        <w:rPr>
          <w:szCs w:val="22"/>
        </w:rPr>
        <w:t xml:space="preserve"> to explore the relationship between participation and outcomes. While this approach does not address issues such as selection effects, it does allow for the assessment of the potential impact of these effects by comparing outcomes for individuals with different levels of engagement, characteristics, and geography. The findings in this second report build upon and attempt to clarify the trends identified in the previous interim report.</w:t>
      </w:r>
    </w:p>
    <w:p w14:paraId="3AF3C2F8" w14:textId="77777777" w:rsidR="006A4A2F" w:rsidRPr="006A4A2F" w:rsidRDefault="006A4A2F" w:rsidP="00DA4F32">
      <w:pPr>
        <w:pStyle w:val="Body"/>
        <w:numPr>
          <w:ilvl w:val="0"/>
          <w:numId w:val="10"/>
        </w:numPr>
        <w:rPr>
          <w:szCs w:val="22"/>
        </w:rPr>
      </w:pPr>
      <w:r w:rsidRPr="006A4A2F">
        <w:rPr>
          <w:b/>
          <w:bCs/>
          <w:szCs w:val="22"/>
        </w:rPr>
        <w:t>Wellbeing and involvement in ASB:</w:t>
      </w:r>
      <w:r w:rsidRPr="006A4A2F">
        <w:rPr>
          <w:szCs w:val="22"/>
        </w:rPr>
        <w:t xml:space="preserve"> As in the first interim report, the analysis shows that YP who attend more frequently report lower levels of wellbeing, for instance fewer </w:t>
      </w:r>
      <w:sdt>
        <w:sdtPr>
          <w:rPr>
            <w:szCs w:val="22"/>
          </w:rPr>
          <w:tag w:val="goog_rdk_21"/>
          <w:id w:val="-856533306"/>
        </w:sdtPr>
        <w:sdtEndPr/>
        <w:sdtContent/>
      </w:sdt>
      <w:r w:rsidRPr="006A4A2F">
        <w:rPr>
          <w:szCs w:val="22"/>
        </w:rPr>
        <w:t xml:space="preserve">positive feelings about their school, home, or work, and higher involvement in some ASB (e.g., swearing at strangers, dropping litter). This does not imply that the MHF is ineffective. Assessing this would require a comparison with peers that have not attended MHF activities and also live in ASB hotspots. Such a comparison was not feasible for this evaluation. However, the evaluation now better understands the background to these findings. For instance, in interviews YP said that they found staff at youth organisations to be more approachable than teachers or parents, which </w:t>
      </w:r>
      <w:r w:rsidRPr="006A4A2F">
        <w:rPr>
          <w:szCs w:val="22"/>
          <w:u w:val="single"/>
        </w:rPr>
        <w:t>may</w:t>
      </w:r>
      <w:r w:rsidRPr="006A4A2F">
        <w:rPr>
          <w:szCs w:val="22"/>
        </w:rPr>
        <w:t xml:space="preserve"> be why YP who attend more frequently reported fewer positive feelings about school or their family. In addition, the MHF grantholders deliver their activities in areas where ASB, including among YP, is more prevalent. This may help explain why YP who attend more frequently report higher levels of involvement in ASB.</w:t>
      </w:r>
    </w:p>
    <w:p w14:paraId="348B70BF" w14:textId="77777777" w:rsidR="006A4A2F" w:rsidRPr="006A4A2F" w:rsidRDefault="006A4A2F" w:rsidP="00DA4F32">
      <w:pPr>
        <w:pStyle w:val="Body"/>
        <w:numPr>
          <w:ilvl w:val="0"/>
          <w:numId w:val="10"/>
        </w:numPr>
        <w:rPr>
          <w:szCs w:val="22"/>
        </w:rPr>
      </w:pPr>
      <w:r w:rsidRPr="006A4A2F">
        <w:rPr>
          <w:b/>
          <w:bCs/>
          <w:szCs w:val="22"/>
        </w:rPr>
        <w:t>Trends on trust in staff:</w:t>
      </w:r>
      <w:r w:rsidRPr="006A4A2F">
        <w:rPr>
          <w:szCs w:val="22"/>
        </w:rPr>
        <w:t xml:space="preserve"> A key finding from the first interim report was a negative correlation between attendance in the MHF activities and trust in staff. In contrast, this year's analysis found emerging evidence of a positive relationship between more frequent attendance and feeling listened to by staff. A potential explanation of this finding is that longer engagement in the MHF activities may be resulting in </w:t>
      </w:r>
      <w:r w:rsidRPr="006A4A2F">
        <w:rPr>
          <w:szCs w:val="22"/>
        </w:rPr>
        <w:lastRenderedPageBreak/>
        <w:t xml:space="preserve">more trust being built by YP in staff. This reinforces the </w:t>
      </w:r>
      <w:sdt>
        <w:sdtPr>
          <w:rPr>
            <w:szCs w:val="22"/>
          </w:rPr>
          <w:tag w:val="goog_rdk_23"/>
          <w:id w:val="872992166"/>
        </w:sdtPr>
        <w:sdtEndPr/>
        <w:sdtContent/>
      </w:sdt>
      <w:r w:rsidRPr="006A4A2F">
        <w:rPr>
          <w:szCs w:val="22"/>
        </w:rPr>
        <w:t>finding that positive, trusted relationships with youth workers are a driver of positive change and illustrates how longer term funding is required to see the impacts of building relationships. Another potential explanation could be that YP who do not trust staff did not complete this year’s survey.</w:t>
      </w:r>
    </w:p>
    <w:p w14:paraId="64712241" w14:textId="77777777" w:rsidR="006A4A2F" w:rsidRPr="006A4A2F" w:rsidRDefault="006A4A2F" w:rsidP="00DA4F32">
      <w:pPr>
        <w:pStyle w:val="Body"/>
        <w:numPr>
          <w:ilvl w:val="0"/>
          <w:numId w:val="10"/>
        </w:numPr>
        <w:rPr>
          <w:szCs w:val="22"/>
        </w:rPr>
      </w:pPr>
      <w:r w:rsidRPr="006A4A2F">
        <w:rPr>
          <w:b/>
          <w:bCs/>
          <w:szCs w:val="22"/>
        </w:rPr>
        <w:t>Youth centres as a 'safe space':</w:t>
      </w:r>
      <w:r w:rsidRPr="006A4A2F">
        <w:rPr>
          <w:szCs w:val="22"/>
        </w:rPr>
        <w:t xml:space="preserve"> The first interim report </w:t>
      </w:r>
      <w:sdt>
        <w:sdtPr>
          <w:rPr>
            <w:szCs w:val="22"/>
          </w:rPr>
          <w:tag w:val="goog_rdk_24"/>
          <w:id w:val="-1785051447"/>
        </w:sdtPr>
        <w:sdtEndPr/>
        <w:sdtContent>
          <w:r w:rsidRPr="006A4A2F">
            <w:rPr>
              <w:szCs w:val="22"/>
            </w:rPr>
            <w:t>found that around one in ten YP responding to the YP survey felt unsafe at the funded activities</w:t>
          </w:r>
        </w:sdtContent>
      </w:sdt>
      <w:r w:rsidRPr="006A4A2F">
        <w:rPr>
          <w:szCs w:val="22"/>
        </w:rPr>
        <w:t>. This year's data sheds further light on the context for this finding. While 90% of YP feel 'safe' or 'very safe' at the MHF activities, those who attend more frequently, and felt unsafe at the MHF activities, are also more likely to report feeling unsafe at home. This may indicate that generally lower feelings of safety are the reason why these YP do not feel safe during the MHF activities either. In interviews with YP, it was also discussed that those who feel unsafe elsewhere do feel that MHF activities are a safe place for them to go and this is supported by the YP survey. This reframes the understanding of the MHF's role, highlighting its importance as a secure environment for YP who may feel that they lack that safety elsewhere.</w:t>
      </w:r>
    </w:p>
    <w:p w14:paraId="633C13C5" w14:textId="77777777" w:rsidR="006A4A2F" w:rsidRPr="00044804" w:rsidRDefault="006A4A2F" w:rsidP="00044804">
      <w:pPr>
        <w:pStyle w:val="Heading3"/>
      </w:pPr>
      <w:r w:rsidRPr="00044804">
        <w:t>Further insights from the dose-response analysis</w:t>
      </w:r>
    </w:p>
    <w:p w14:paraId="12CF4596" w14:textId="77777777" w:rsidR="006A4A2F" w:rsidRPr="006A4A2F" w:rsidRDefault="006A4A2F" w:rsidP="006A4A2F">
      <w:pPr>
        <w:pStyle w:val="Body"/>
        <w:rPr>
          <w:szCs w:val="22"/>
        </w:rPr>
      </w:pPr>
      <w:r w:rsidRPr="006A4A2F">
        <w:rPr>
          <w:szCs w:val="22"/>
        </w:rPr>
        <w:t>Beyond the headline findings above, the analysis revealed several important relationships between MHF engagement and outcomes for YP:</w:t>
      </w:r>
    </w:p>
    <w:p w14:paraId="34AD36E0" w14:textId="77777777" w:rsidR="006A4A2F" w:rsidRPr="006A4A2F" w:rsidRDefault="006A4A2F" w:rsidP="00DA4F32">
      <w:pPr>
        <w:pStyle w:val="Body"/>
        <w:numPr>
          <w:ilvl w:val="0"/>
          <w:numId w:val="11"/>
        </w:numPr>
        <w:rPr>
          <w:b/>
          <w:bCs/>
          <w:szCs w:val="22"/>
        </w:rPr>
      </w:pPr>
      <w:r w:rsidRPr="006A4A2F">
        <w:rPr>
          <w:b/>
          <w:bCs/>
          <w:szCs w:val="22"/>
        </w:rPr>
        <w:t>The impact of engaging in the MHF activities evolves over time:</w:t>
      </w:r>
    </w:p>
    <w:p w14:paraId="741F0FBB" w14:textId="77777777" w:rsidR="006A4A2F" w:rsidRPr="006A4A2F" w:rsidRDefault="006A4A2F" w:rsidP="00DA4F32">
      <w:pPr>
        <w:pStyle w:val="Body"/>
        <w:numPr>
          <w:ilvl w:val="1"/>
          <w:numId w:val="11"/>
        </w:numPr>
        <w:rPr>
          <w:szCs w:val="22"/>
        </w:rPr>
      </w:pPr>
      <w:r w:rsidRPr="006A4A2F">
        <w:rPr>
          <w:szCs w:val="22"/>
        </w:rPr>
        <w:t>Wellbeing and confidence are highest in the first three months of attendance, dip between months 4-9, and then improve again from month 10 onwards. This data suggests an initial positive impact of attendance followed by a phase of deeper challenge and then long-term growth.</w:t>
      </w:r>
    </w:p>
    <w:p w14:paraId="66AB6966" w14:textId="77777777" w:rsidR="006A4A2F" w:rsidRPr="006A4A2F" w:rsidRDefault="006A4A2F" w:rsidP="00DA4F32">
      <w:pPr>
        <w:pStyle w:val="Body"/>
        <w:numPr>
          <w:ilvl w:val="1"/>
          <w:numId w:val="11"/>
        </w:numPr>
        <w:rPr>
          <w:szCs w:val="22"/>
        </w:rPr>
      </w:pPr>
      <w:r w:rsidRPr="006A4A2F">
        <w:rPr>
          <w:szCs w:val="22"/>
        </w:rPr>
        <w:t>Similarly, involvement in more serious ASB (fighting and drug use), while generally low, was found to increase up to the 9-month mark before falling from 10 months onwards. This may indicate that it takes a substantial period of sustained engagement to achieve a positive impact on these behaviours, reinforcing the need for longer term funding.</w:t>
      </w:r>
    </w:p>
    <w:p w14:paraId="58F7609E" w14:textId="77777777" w:rsidR="006A4A2F" w:rsidRPr="006A4A2F" w:rsidRDefault="006A4A2F" w:rsidP="00DA4F32">
      <w:pPr>
        <w:pStyle w:val="Body"/>
        <w:numPr>
          <w:ilvl w:val="0"/>
          <w:numId w:val="11"/>
        </w:numPr>
        <w:rPr>
          <w:szCs w:val="22"/>
        </w:rPr>
      </w:pPr>
      <w:r w:rsidRPr="006A4A2F">
        <w:rPr>
          <w:b/>
          <w:bCs/>
          <w:szCs w:val="22"/>
        </w:rPr>
        <w:t>The type of activity matters:</w:t>
      </w:r>
    </w:p>
    <w:p w14:paraId="25428330" w14:textId="77777777" w:rsidR="006A4A2F" w:rsidRPr="006A4A2F" w:rsidRDefault="006A4A2F" w:rsidP="00DA4F32">
      <w:pPr>
        <w:pStyle w:val="Body"/>
        <w:numPr>
          <w:ilvl w:val="1"/>
          <w:numId w:val="11"/>
        </w:numPr>
        <w:rPr>
          <w:szCs w:val="22"/>
        </w:rPr>
      </w:pPr>
      <w:r w:rsidRPr="006A4A2F">
        <w:rPr>
          <w:szCs w:val="22"/>
        </w:rPr>
        <w:t>Engaging in mentoring and volunteering is associated with developing a trusted relationship with staff.</w:t>
      </w:r>
    </w:p>
    <w:p w14:paraId="03AF9099" w14:textId="77777777" w:rsidR="006A4A2F" w:rsidRPr="006A4A2F" w:rsidRDefault="006A4A2F" w:rsidP="00DA4F32">
      <w:pPr>
        <w:pStyle w:val="Body"/>
        <w:numPr>
          <w:ilvl w:val="1"/>
          <w:numId w:val="11"/>
        </w:numPr>
        <w:rPr>
          <w:szCs w:val="22"/>
        </w:rPr>
      </w:pPr>
      <w:r w:rsidRPr="006A4A2F">
        <w:rPr>
          <w:szCs w:val="22"/>
        </w:rPr>
        <w:t>Participation in sports and physical activities is positively linked to better feelings about personal appearance.</w:t>
      </w:r>
    </w:p>
    <w:p w14:paraId="014AEDFD" w14:textId="77777777" w:rsidR="006A4A2F" w:rsidRPr="006A4A2F" w:rsidRDefault="006A4A2F" w:rsidP="00DA4F32">
      <w:pPr>
        <w:pStyle w:val="Body"/>
        <w:numPr>
          <w:ilvl w:val="1"/>
          <w:numId w:val="11"/>
        </w:numPr>
        <w:rPr>
          <w:szCs w:val="22"/>
        </w:rPr>
      </w:pPr>
      <w:r w:rsidRPr="006A4A2F">
        <w:rPr>
          <w:szCs w:val="22"/>
        </w:rPr>
        <w:t>Engaging in unstructured "hanging out" activities where YP spend time with other YP is associated with lower life skills, lower wellbeing regarding school, and higher instances of minor ASB.</w:t>
      </w:r>
    </w:p>
    <w:p w14:paraId="3298C36D" w14:textId="77777777" w:rsidR="006A4A2F" w:rsidRPr="006A4A2F" w:rsidRDefault="006A4A2F" w:rsidP="00DA4F32">
      <w:pPr>
        <w:pStyle w:val="Body"/>
        <w:numPr>
          <w:ilvl w:val="0"/>
          <w:numId w:val="11"/>
        </w:numPr>
        <w:rPr>
          <w:szCs w:val="22"/>
        </w:rPr>
      </w:pPr>
      <w:r w:rsidRPr="006A4A2F">
        <w:rPr>
          <w:b/>
          <w:bCs/>
          <w:szCs w:val="22"/>
        </w:rPr>
        <w:t xml:space="preserve">The mechanism of change: </w:t>
      </w:r>
      <w:r w:rsidRPr="006A4A2F">
        <w:rPr>
          <w:szCs w:val="22"/>
        </w:rPr>
        <w:t>The analysis suggests that building a trusted relationship with staff is the central mechanism for achieving positive outcomes.</w:t>
      </w:r>
    </w:p>
    <w:p w14:paraId="298DEF23" w14:textId="77777777" w:rsidR="006A4A2F" w:rsidRPr="006A4A2F" w:rsidRDefault="006A4A2F" w:rsidP="00DA4F32">
      <w:pPr>
        <w:pStyle w:val="Body"/>
        <w:numPr>
          <w:ilvl w:val="1"/>
          <w:numId w:val="11"/>
        </w:numPr>
        <w:rPr>
          <w:szCs w:val="22"/>
        </w:rPr>
      </w:pPr>
      <w:r w:rsidRPr="006A4A2F">
        <w:rPr>
          <w:szCs w:val="22"/>
        </w:rPr>
        <w:t>YP who trust staff are less likely to get into fights, receive noise complaints from neighbours, deliberately damage public property, spray graffiti, or use drugs.</w:t>
      </w:r>
    </w:p>
    <w:p w14:paraId="451BDC15" w14:textId="77777777" w:rsidR="006A4A2F" w:rsidRPr="006A4A2F" w:rsidRDefault="006A4A2F" w:rsidP="00DA4F32">
      <w:pPr>
        <w:pStyle w:val="Body"/>
        <w:numPr>
          <w:ilvl w:val="1"/>
          <w:numId w:val="11"/>
        </w:numPr>
        <w:rPr>
          <w:szCs w:val="22"/>
        </w:rPr>
      </w:pPr>
      <w:r w:rsidRPr="006A4A2F">
        <w:rPr>
          <w:szCs w:val="22"/>
        </w:rPr>
        <w:t>Higher trust in staff is also directly linked to better life skills, such as being more likely to feel empathy for others and having better self-control.</w:t>
      </w:r>
    </w:p>
    <w:p w14:paraId="58D6E2F6" w14:textId="77777777" w:rsidR="006A4A2F" w:rsidRPr="006A4A2F" w:rsidRDefault="006A4A2F" w:rsidP="00DA4F32">
      <w:pPr>
        <w:pStyle w:val="Body"/>
        <w:numPr>
          <w:ilvl w:val="1"/>
          <w:numId w:val="11"/>
        </w:numPr>
        <w:rPr>
          <w:szCs w:val="22"/>
        </w:rPr>
      </w:pPr>
      <w:r w:rsidRPr="006A4A2F">
        <w:rPr>
          <w:szCs w:val="22"/>
        </w:rPr>
        <w:t>The report also found that guidance, support, and informal mentoring by older peers contributes to YP building positive relationships with their older peers. Such relationships appear to be an important, if unanticipated, outcome of attending the MHF activities.</w:t>
      </w:r>
    </w:p>
    <w:p w14:paraId="64B9A391" w14:textId="77777777" w:rsidR="006A4A2F" w:rsidRPr="00044804" w:rsidRDefault="006A4A2F" w:rsidP="00044804">
      <w:pPr>
        <w:pStyle w:val="Heading3"/>
      </w:pPr>
      <w:r w:rsidRPr="00044804">
        <w:t>Outcomes for YP, staff, and communities</w:t>
      </w:r>
    </w:p>
    <w:p w14:paraId="40C4D0FC" w14:textId="77777777" w:rsidR="006A4A2F" w:rsidRPr="006A4A2F" w:rsidRDefault="006A4A2F" w:rsidP="00DA4F32">
      <w:pPr>
        <w:pStyle w:val="Body"/>
        <w:numPr>
          <w:ilvl w:val="0"/>
          <w:numId w:val="12"/>
        </w:numPr>
        <w:rPr>
          <w:szCs w:val="22"/>
        </w:rPr>
      </w:pPr>
      <w:r w:rsidRPr="006A4A2F">
        <w:rPr>
          <w:b/>
          <w:bCs/>
          <w:szCs w:val="22"/>
        </w:rPr>
        <w:t>Outcomes for YP:</w:t>
      </w:r>
      <w:r w:rsidRPr="006A4A2F">
        <w:rPr>
          <w:szCs w:val="22"/>
        </w:rPr>
        <w:t xml:space="preserve"> The quality of relationships is paramount. As many as 93% of YP reported having a 'good' or 'very good' relationship with staff. This trust is foundational to feeling safe and building confidence, with 85% of YP reporting their confidence being high to very high since participating. As one young person noted, </w:t>
      </w:r>
      <w:r w:rsidRPr="006A4A2F">
        <w:rPr>
          <w:i/>
          <w:iCs/>
          <w:szCs w:val="22"/>
        </w:rPr>
        <w:t xml:space="preserve">"The staff make it a safe space... You’re not going to be judged." </w:t>
      </w:r>
      <w:r w:rsidRPr="006A4A2F">
        <w:rPr>
          <w:szCs w:val="22"/>
        </w:rPr>
        <w:t>Some YP attending the MHF activities move on to volunteering or to paid work with the youth organisation after taking part in its activities.</w:t>
      </w:r>
    </w:p>
    <w:p w14:paraId="59922F2F" w14:textId="77777777" w:rsidR="006A4A2F" w:rsidRPr="006A4A2F" w:rsidRDefault="006A4A2F" w:rsidP="00DA4F32">
      <w:pPr>
        <w:pStyle w:val="Body"/>
        <w:numPr>
          <w:ilvl w:val="0"/>
          <w:numId w:val="12"/>
        </w:numPr>
        <w:rPr>
          <w:szCs w:val="22"/>
        </w:rPr>
      </w:pPr>
      <w:r w:rsidRPr="006A4A2F">
        <w:rPr>
          <w:b/>
          <w:bCs/>
          <w:szCs w:val="22"/>
        </w:rPr>
        <w:lastRenderedPageBreak/>
        <w:t>Outcomes for grantholder staff:</w:t>
      </w:r>
      <w:r w:rsidRPr="006A4A2F">
        <w:rPr>
          <w:szCs w:val="22"/>
        </w:rPr>
        <w:t xml:space="preserve"> The MHF contributed directly to professional development. The vast majority of grantholders (88%) reported their staff had increased their skills and knowledge as a result of the grant, with 70% reporting the same for volunteers. Investment was made in crucial training areas including Designated Safeguarding Lead (DSL) training, first aid, trauma-informed practice, and de-escalation techniques. Qualitative feedback indicates that the MHF helped meet a previously unmet demand for training, enabling staff and volunteers to access continuous professional development (CPD), safeguarding, and specialist courses.</w:t>
      </w:r>
    </w:p>
    <w:p w14:paraId="5828FD88" w14:textId="77777777" w:rsidR="006A4A2F" w:rsidRPr="006A4A2F" w:rsidRDefault="006A4A2F" w:rsidP="00DA4F32">
      <w:pPr>
        <w:pStyle w:val="Body"/>
        <w:numPr>
          <w:ilvl w:val="0"/>
          <w:numId w:val="12"/>
        </w:numPr>
        <w:rPr>
          <w:szCs w:val="22"/>
        </w:rPr>
      </w:pPr>
      <w:r w:rsidRPr="006A4A2F">
        <w:rPr>
          <w:b/>
          <w:bCs/>
          <w:szCs w:val="22"/>
        </w:rPr>
        <w:t>Outcomes for communities:</w:t>
      </w:r>
      <w:r w:rsidRPr="006A4A2F">
        <w:rPr>
          <w:szCs w:val="22"/>
        </w:rPr>
        <w:t xml:space="preserve"> Data from grantholders about community outcomes is positive. The vast majority of grantholders (88%) agreed their project is contributing to improved community integration. Stakeholders reported that visible, positive activities helped to change negative perceptions of YP, with one council representative noting it makes YP feel </w:t>
      </w:r>
      <w:r w:rsidRPr="006A4A2F">
        <w:rPr>
          <w:i/>
          <w:iCs/>
          <w:szCs w:val="22"/>
        </w:rPr>
        <w:t>"part of that city centre rather than just part of a problem"</w:t>
      </w:r>
      <w:r w:rsidRPr="006A4A2F">
        <w:rPr>
          <w:szCs w:val="22"/>
        </w:rPr>
        <w:t>. Furthermore, 72% of grantholders believe their project is contributing to a reduction in recorded ASB, a view supported by stakeholder accounts of localised drops in ASB incidents. However, there is no reliable data on recorded ASB committed by YP and the evaluation has not been able to collect evidence on outcomes for local communities from members of the communities directly, which means these findings are anecdotal.</w:t>
      </w:r>
    </w:p>
    <w:p w14:paraId="379333FB" w14:textId="77777777" w:rsidR="006A4A2F" w:rsidRPr="006A4A2F" w:rsidRDefault="006A4A2F" w:rsidP="009C4EBB">
      <w:pPr>
        <w:pStyle w:val="Heading2"/>
      </w:pPr>
      <w:bookmarkStart w:id="6" w:name="_Toc230858006"/>
      <w:r w:rsidRPr="006A4A2F">
        <w:t>Recommendations and next steps</w:t>
      </w:r>
      <w:bookmarkEnd w:id="6"/>
    </w:p>
    <w:p w14:paraId="253DFB67" w14:textId="77777777" w:rsidR="006A4A2F" w:rsidRPr="006A4A2F" w:rsidRDefault="006A4A2F" w:rsidP="006A4A2F">
      <w:pPr>
        <w:pStyle w:val="Body"/>
        <w:rPr>
          <w:szCs w:val="22"/>
        </w:rPr>
      </w:pPr>
      <w:r w:rsidRPr="006A4A2F">
        <w:rPr>
          <w:szCs w:val="22"/>
        </w:rPr>
        <w:t xml:space="preserve">The evidence in this report leads to the </w:t>
      </w:r>
      <w:r w:rsidRPr="006A4A2F">
        <w:rPr>
          <w:b/>
          <w:bCs/>
          <w:szCs w:val="22"/>
        </w:rPr>
        <w:t>following key recommendations</w:t>
      </w:r>
      <w:r w:rsidRPr="006A4A2F">
        <w:rPr>
          <w:szCs w:val="22"/>
        </w:rPr>
        <w:t xml:space="preserve"> for DCMS, The National Lottery Community Fund, other funders, and grantholders:</w:t>
      </w:r>
    </w:p>
    <w:p w14:paraId="55E26260" w14:textId="77777777" w:rsidR="006A4A2F" w:rsidRPr="006A4A2F" w:rsidRDefault="006A4A2F" w:rsidP="006A4A2F">
      <w:pPr>
        <w:pStyle w:val="Body"/>
        <w:rPr>
          <w:rFonts w:eastAsia="Arial"/>
          <w:b/>
          <w:bCs/>
          <w:szCs w:val="22"/>
        </w:rPr>
      </w:pPr>
      <w:r w:rsidRPr="006A4A2F">
        <w:rPr>
          <w:rFonts w:eastAsia="Arial"/>
          <w:b/>
          <w:bCs/>
          <w:szCs w:val="22"/>
        </w:rPr>
        <w:t xml:space="preserve">Recommendation 1: </w:t>
      </w:r>
      <w:r w:rsidRPr="006A4A2F">
        <w:rPr>
          <w:rFonts w:eastAsia="Arial"/>
          <w:szCs w:val="22"/>
        </w:rPr>
        <w:t xml:space="preserve">DCMS and The National Lottery Community Fund should strongly consider delivering funds set up in a </w:t>
      </w:r>
      <w:sdt>
        <w:sdtPr>
          <w:rPr>
            <w:rFonts w:eastAsia="Arial"/>
            <w:szCs w:val="22"/>
          </w:rPr>
          <w:tag w:val="goog_rdk_30"/>
          <w:id w:val="1358326352"/>
        </w:sdtPr>
        <w:sdtEndPr/>
        <w:sdtContent/>
      </w:sdt>
      <w:sdt>
        <w:sdtPr>
          <w:rPr>
            <w:rFonts w:eastAsia="Arial"/>
            <w:szCs w:val="22"/>
          </w:rPr>
          <w:tag w:val="goog_rdk_31"/>
          <w:id w:val="-953432087"/>
        </w:sdtPr>
        <w:sdtEndPr/>
        <w:sdtContent/>
      </w:sdt>
      <w:r w:rsidRPr="006A4A2F">
        <w:rPr>
          <w:rFonts w:eastAsia="Arial"/>
          <w:szCs w:val="22"/>
        </w:rPr>
        <w:t xml:space="preserve">similar way to and for a similar duration as the MHF in future, as this is the best way to achieve desired outcomes and impacts. </w:t>
      </w:r>
      <w:r w:rsidRPr="006A4A2F">
        <w:rPr>
          <w:rFonts w:eastAsia="Arial"/>
          <w:b/>
          <w:bCs/>
          <w:szCs w:val="22"/>
        </w:rPr>
        <w:t>Rationale:</w:t>
      </w:r>
      <w:r w:rsidRPr="006A4A2F">
        <w:rPr>
          <w:rFonts w:eastAsia="Arial"/>
          <w:szCs w:val="22"/>
        </w:rPr>
        <w:t xml:space="preserve"> The partnership between these two organisations works well. Multi-year funding is essential to achieving lasting behavioural changes for YP. It is also essential for allowing grantholders to attract and retain qualified staff and volunteers with whom YP can build trusted relationships.</w:t>
      </w:r>
    </w:p>
    <w:p w14:paraId="68E4F369" w14:textId="77777777" w:rsidR="006A4A2F" w:rsidRPr="006A4A2F" w:rsidRDefault="006A4A2F" w:rsidP="006A4A2F">
      <w:pPr>
        <w:pStyle w:val="Body"/>
        <w:rPr>
          <w:rFonts w:eastAsia="Arial"/>
          <w:szCs w:val="22"/>
        </w:rPr>
      </w:pPr>
      <w:r w:rsidRPr="006A4A2F">
        <w:rPr>
          <w:rFonts w:eastAsia="Arial"/>
          <w:b/>
          <w:bCs/>
          <w:szCs w:val="22"/>
        </w:rPr>
        <w:t xml:space="preserve">Recommendation 2: </w:t>
      </w:r>
      <w:r w:rsidRPr="006A4A2F">
        <w:rPr>
          <w:rFonts w:eastAsia="Arial"/>
          <w:szCs w:val="22"/>
        </w:rPr>
        <w:t xml:space="preserve">For future funds, DCMS and The National Lottery Community Fund should support grantholders to build and maintain structured referral pathways and partnerships to engage YP specifically at risk of, or already involved in, ASB. </w:t>
      </w:r>
      <w:r w:rsidRPr="006A4A2F">
        <w:rPr>
          <w:rFonts w:eastAsia="Arial"/>
          <w:b/>
          <w:bCs/>
          <w:szCs w:val="22"/>
        </w:rPr>
        <w:t>Rationale:</w:t>
      </w:r>
      <w:r w:rsidRPr="006A4A2F">
        <w:rPr>
          <w:rFonts w:eastAsia="Arial"/>
          <w:szCs w:val="22"/>
        </w:rPr>
        <w:t xml:space="preserve"> Such referral pathways are essential and effective. Where local networks between organisations already exist that can facilitate referral pathways, funders should encourage grantholders to build on and strengthen those networks rather than creating completely new ones. Funders should allocate sufficient resources for grantholders’ partnering activities, and where possible signpost grantholders to potentially relevant local networks</w:t>
      </w:r>
      <w:r w:rsidRPr="006A4A2F">
        <w:rPr>
          <w:rStyle w:val="FootnoteReference"/>
          <w:rFonts w:eastAsia="Arial" w:cs="Arial"/>
          <w:color w:val="333333"/>
          <w:sz w:val="22"/>
          <w:szCs w:val="22"/>
        </w:rPr>
        <w:footnoteReference w:id="9"/>
      </w:r>
      <w:r w:rsidRPr="006A4A2F">
        <w:rPr>
          <w:rFonts w:eastAsia="Arial"/>
          <w:szCs w:val="22"/>
        </w:rPr>
        <w:t>. The most effective partnerships for this are with schools, police (including Police Community Support Officers (PCSOs)), Youth Justice Services, and local authority teams.</w:t>
      </w:r>
    </w:p>
    <w:p w14:paraId="325AEA9F" w14:textId="77777777" w:rsidR="006A4A2F" w:rsidRPr="006A4A2F" w:rsidRDefault="00E55A55" w:rsidP="006A4A2F">
      <w:pPr>
        <w:pStyle w:val="Body"/>
        <w:rPr>
          <w:rFonts w:eastAsia="Arial"/>
          <w:szCs w:val="22"/>
        </w:rPr>
      </w:pPr>
      <w:sdt>
        <w:sdtPr>
          <w:rPr>
            <w:rFonts w:eastAsia="Arial"/>
            <w:szCs w:val="22"/>
          </w:rPr>
          <w:tag w:val="goog_rdk_33"/>
          <w:id w:val="-1738961062"/>
        </w:sdtPr>
        <w:sdtEndPr/>
        <w:sdtContent/>
      </w:sdt>
      <w:r w:rsidR="006A4A2F" w:rsidRPr="006A4A2F">
        <w:rPr>
          <w:rFonts w:eastAsia="Arial"/>
          <w:b/>
          <w:bCs/>
          <w:szCs w:val="22"/>
        </w:rPr>
        <w:t>Recommendation 3</w:t>
      </w:r>
      <w:r w:rsidR="006A4A2F" w:rsidRPr="006A4A2F">
        <w:rPr>
          <w:rFonts w:eastAsia="Arial"/>
          <w:szCs w:val="22"/>
        </w:rPr>
        <w:t xml:space="preserve">: Grantholders should deliver activities in locations that are familiar and accessible to YP, such as parks, housing estates, or other community spaces they already use, rather than relying solely on </w:t>
      </w:r>
      <w:sdt>
        <w:sdtPr>
          <w:rPr>
            <w:rFonts w:eastAsia="Arial"/>
            <w:szCs w:val="22"/>
          </w:rPr>
          <w:tag w:val="goog_rdk_34"/>
          <w:id w:val="1392952909"/>
        </w:sdtPr>
        <w:sdtEndPr/>
        <w:sdtContent/>
      </w:sdt>
      <w:r w:rsidR="006A4A2F" w:rsidRPr="006A4A2F">
        <w:rPr>
          <w:rFonts w:eastAsia="Arial"/>
          <w:szCs w:val="22"/>
        </w:rPr>
        <w:t xml:space="preserve">unfamiliar venues. </w:t>
      </w:r>
      <w:r w:rsidR="006A4A2F" w:rsidRPr="006A4A2F">
        <w:rPr>
          <w:rFonts w:eastAsia="Arial"/>
          <w:b/>
          <w:bCs/>
          <w:szCs w:val="22"/>
        </w:rPr>
        <w:t>Rationale:</w:t>
      </w:r>
      <w:r w:rsidR="006A4A2F" w:rsidRPr="006A4A2F">
        <w:rPr>
          <w:rFonts w:eastAsia="Arial"/>
          <w:szCs w:val="22"/>
        </w:rPr>
        <w:t xml:space="preserve"> Engagement with YP was more effective when activities took place in spaces YP already frequent. This approach was particularly effective for those less likely to seek out formal youth provision, helping to reduce barriers to participation and increase inclusivity. A few grantholders initially trialled delivery in locations unfamiliar to the YP and found engagement and retention challenging.</w:t>
      </w:r>
    </w:p>
    <w:p w14:paraId="64E7A9AE" w14:textId="77777777" w:rsidR="006A4A2F" w:rsidRPr="006A4A2F" w:rsidRDefault="00E55A55" w:rsidP="006A4A2F">
      <w:pPr>
        <w:pStyle w:val="Body"/>
        <w:rPr>
          <w:rFonts w:eastAsia="Arial"/>
          <w:szCs w:val="22"/>
        </w:rPr>
      </w:pPr>
      <w:sdt>
        <w:sdtPr>
          <w:rPr>
            <w:rFonts w:eastAsia="Arial"/>
            <w:szCs w:val="22"/>
          </w:rPr>
          <w:tag w:val="goog_rdk_35"/>
          <w:id w:val="500219115"/>
        </w:sdtPr>
        <w:sdtEndPr/>
        <w:sdtContent/>
      </w:sdt>
      <w:r w:rsidR="006A4A2F" w:rsidRPr="006A4A2F">
        <w:rPr>
          <w:rFonts w:eastAsia="Arial"/>
          <w:b/>
          <w:bCs/>
          <w:szCs w:val="22"/>
        </w:rPr>
        <w:t>Recommendation 4:</w:t>
      </w:r>
      <w:r w:rsidR="006A4A2F" w:rsidRPr="006A4A2F">
        <w:rPr>
          <w:rFonts w:eastAsia="Arial"/>
          <w:szCs w:val="22"/>
        </w:rPr>
        <w:t xml:space="preserve"> Grantholders should plan for potential over-subscription and higher-than-expected repeat attendance, including strategies to manage capacity and maintaining equitable access. </w:t>
      </w:r>
      <w:r w:rsidR="006A4A2F" w:rsidRPr="006A4A2F">
        <w:rPr>
          <w:rFonts w:eastAsia="Arial"/>
          <w:b/>
          <w:bCs/>
          <w:szCs w:val="22"/>
        </w:rPr>
        <w:t>Rationale:</w:t>
      </w:r>
      <w:r w:rsidR="006A4A2F" w:rsidRPr="006A4A2F">
        <w:rPr>
          <w:rFonts w:eastAsia="Arial"/>
          <w:szCs w:val="22"/>
        </w:rPr>
        <w:t xml:space="preserve"> The MHF-funded activities were sometimes oversubscribed, with many grantholders operating waiting lists or having to reduce advertising to manage numbers. At the same time, participation can drop significantly during winter months due to cold and dark evenings, as well as during periods like Ramadan or school </w:t>
      </w:r>
      <w:r w:rsidR="006A4A2F" w:rsidRPr="006A4A2F">
        <w:rPr>
          <w:rFonts w:eastAsia="Arial"/>
          <w:szCs w:val="22"/>
        </w:rPr>
        <w:lastRenderedPageBreak/>
        <w:t>exams. Delivery plans should anticipate this volatility, and budgets should account for potential mitigations like hiring indoor venues, higher heating costs, or extra safety equipment (e.g., reflective clothing for outdoor work).</w:t>
      </w:r>
    </w:p>
    <w:p w14:paraId="266562D6" w14:textId="0C6A17C2" w:rsidR="006A4A2F" w:rsidRPr="006A4A2F" w:rsidRDefault="00E55A55" w:rsidP="006A4A2F">
      <w:pPr>
        <w:pStyle w:val="Body"/>
        <w:rPr>
          <w:rFonts w:eastAsia="Arial"/>
          <w:szCs w:val="22"/>
        </w:rPr>
      </w:pPr>
      <w:sdt>
        <w:sdtPr>
          <w:rPr>
            <w:rFonts w:eastAsia="Arial"/>
            <w:szCs w:val="22"/>
          </w:rPr>
          <w:tag w:val="goog_rdk_36"/>
          <w:id w:val="-901947129"/>
        </w:sdtPr>
        <w:sdtEndPr/>
        <w:sdtContent/>
      </w:sdt>
      <w:sdt>
        <w:sdtPr>
          <w:rPr>
            <w:rFonts w:eastAsia="Arial"/>
            <w:szCs w:val="22"/>
          </w:rPr>
          <w:tag w:val="goog_rdk_37"/>
          <w:id w:val="-336516404"/>
        </w:sdtPr>
        <w:sdtEndPr/>
        <w:sdtContent/>
      </w:sdt>
      <w:r w:rsidR="006A4A2F" w:rsidRPr="006A4A2F">
        <w:rPr>
          <w:rFonts w:eastAsia="Arial"/>
          <w:b/>
          <w:bCs/>
          <w:szCs w:val="22"/>
        </w:rPr>
        <w:t>Recommendation 5:</w:t>
      </w:r>
      <w:r w:rsidR="006A4A2F" w:rsidRPr="006A4A2F">
        <w:rPr>
          <w:rFonts w:eastAsia="Arial"/>
          <w:szCs w:val="22"/>
        </w:rPr>
        <w:t xml:space="preserve"> Grantholders should plan activities that are attractive and inviting for all likely and/or desired beneficiary groups. To improve engagement with groups like older teens (16-18) and girls, grantholders should consider targeted strategies such as girls-only sessions and female-led activities (for girls</w:t>
      </w:r>
      <w:r w:rsidR="004D334E" w:rsidRPr="006A4A2F">
        <w:rPr>
          <w:rFonts w:eastAsia="Arial"/>
          <w:szCs w:val="22"/>
        </w:rPr>
        <w:t>) and</w:t>
      </w:r>
      <w:r w:rsidR="006A4A2F" w:rsidRPr="006A4A2F">
        <w:rPr>
          <w:rFonts w:eastAsia="Arial"/>
          <w:szCs w:val="22"/>
        </w:rPr>
        <w:t xml:space="preserve"> offering clear progression pathways like volunteering or paid roles and project endpoints like certificates or performances (for older teens). </w:t>
      </w:r>
      <w:r w:rsidR="006A4A2F" w:rsidRPr="006A4A2F">
        <w:rPr>
          <w:rFonts w:eastAsia="Arial"/>
          <w:b/>
          <w:bCs/>
          <w:szCs w:val="22"/>
        </w:rPr>
        <w:t>Rationale:</w:t>
      </w:r>
      <w:r w:rsidR="006A4A2F" w:rsidRPr="006A4A2F">
        <w:rPr>
          <w:rFonts w:eastAsia="Arial"/>
          <w:szCs w:val="22"/>
        </w:rPr>
        <w:t xml:space="preserve"> The report found that young girls are less likely to take part in mixed-gender sports activities and that older teens welcome activities that offer certificates or have other value for their future personal and professional lives.</w:t>
      </w:r>
    </w:p>
    <w:p w14:paraId="1A8D716E" w14:textId="77777777" w:rsidR="006A4A2F" w:rsidRPr="006A4A2F" w:rsidRDefault="006A4A2F" w:rsidP="006A4A2F">
      <w:pPr>
        <w:pStyle w:val="Body"/>
        <w:rPr>
          <w:rFonts w:eastAsia="Arial"/>
          <w:szCs w:val="22"/>
        </w:rPr>
      </w:pPr>
      <w:r w:rsidRPr="006A4A2F">
        <w:rPr>
          <w:rFonts w:eastAsia="Arial"/>
          <w:b/>
          <w:bCs/>
          <w:szCs w:val="22"/>
        </w:rPr>
        <w:t xml:space="preserve">Recommendation 6: </w:t>
      </w:r>
      <w:r w:rsidRPr="006A4A2F">
        <w:rPr>
          <w:rFonts w:eastAsia="Arial"/>
          <w:szCs w:val="22"/>
        </w:rPr>
        <w:t xml:space="preserve">Grantholders should empower YP through co-design of activities. Youth voice and co-design are central to successful delivery. </w:t>
      </w:r>
      <w:r w:rsidRPr="006A4A2F">
        <w:rPr>
          <w:rFonts w:eastAsia="Arial"/>
          <w:b/>
          <w:bCs/>
          <w:szCs w:val="22"/>
        </w:rPr>
        <w:t>Rationale</w:t>
      </w:r>
      <w:r w:rsidRPr="006A4A2F">
        <w:rPr>
          <w:rFonts w:eastAsia="Arial"/>
          <w:szCs w:val="22"/>
        </w:rPr>
        <w:t>: Involving YP in shaping activities through feedback forms, youth committees, or informal conversations creates a sense of ownership and ensures the provision meets their needs.</w:t>
      </w:r>
    </w:p>
    <w:p w14:paraId="3F453997" w14:textId="77777777" w:rsidR="006A4A2F" w:rsidRPr="006A4A2F" w:rsidRDefault="006A4A2F" w:rsidP="006A4A2F">
      <w:pPr>
        <w:pStyle w:val="Body"/>
        <w:rPr>
          <w:rFonts w:eastAsia="Arial"/>
          <w:szCs w:val="22"/>
        </w:rPr>
      </w:pPr>
      <w:r w:rsidRPr="006A4A2F">
        <w:rPr>
          <w:rFonts w:eastAsia="Arial"/>
          <w:b/>
          <w:bCs/>
          <w:szCs w:val="22"/>
        </w:rPr>
        <w:t xml:space="preserve">Recommendation 7: </w:t>
      </w:r>
      <w:r w:rsidRPr="006A4A2F">
        <w:rPr>
          <w:rFonts w:eastAsia="Arial"/>
          <w:szCs w:val="22"/>
        </w:rPr>
        <w:t xml:space="preserve">Grantholders should utilise the most effective promotional channels. </w:t>
      </w:r>
      <w:r w:rsidRPr="006A4A2F">
        <w:rPr>
          <w:rFonts w:eastAsia="Arial"/>
          <w:b/>
          <w:bCs/>
          <w:szCs w:val="22"/>
        </w:rPr>
        <w:t>Rationale:</w:t>
      </w:r>
      <w:r w:rsidRPr="006A4A2F">
        <w:rPr>
          <w:rFonts w:eastAsia="Arial"/>
          <w:szCs w:val="22"/>
        </w:rPr>
        <w:t xml:space="preserve"> The most successful methods for reaching YP are youth-focused social media platforms like Instagram and TikTok, and direct engagement in schools through assemblies and lunchtime pop-ups. Word of mouth is another effective recruitment tool, with many participants joining because they were invited by friends or siblings.</w:t>
      </w:r>
    </w:p>
    <w:p w14:paraId="5DBF2B46" w14:textId="77777777" w:rsidR="006A4A2F" w:rsidRPr="006A4A2F" w:rsidRDefault="006A4A2F" w:rsidP="006A4A2F">
      <w:pPr>
        <w:pStyle w:val="Body"/>
        <w:rPr>
          <w:rFonts w:eastAsia="Arial"/>
          <w:szCs w:val="22"/>
        </w:rPr>
      </w:pPr>
      <w:r w:rsidRPr="006A4A2F">
        <w:rPr>
          <w:rFonts w:eastAsia="Arial"/>
          <w:b/>
          <w:bCs/>
          <w:szCs w:val="22"/>
        </w:rPr>
        <w:t xml:space="preserve">Recommendation 8: </w:t>
      </w:r>
      <w:r w:rsidRPr="006A4A2F">
        <w:rPr>
          <w:rFonts w:eastAsia="Arial"/>
          <w:szCs w:val="22"/>
        </w:rPr>
        <w:t xml:space="preserve">Grantholders should deliver activities that focus on behaviour change. </w:t>
      </w:r>
      <w:r w:rsidRPr="006A4A2F">
        <w:rPr>
          <w:rFonts w:eastAsia="Arial"/>
          <w:b/>
          <w:bCs/>
          <w:szCs w:val="22"/>
        </w:rPr>
        <w:t xml:space="preserve">Rationale: </w:t>
      </w:r>
      <w:r w:rsidRPr="006A4A2F">
        <w:rPr>
          <w:rFonts w:eastAsia="Arial"/>
          <w:szCs w:val="22"/>
        </w:rPr>
        <w:t>A relational approach based on mentoring, building trust, and using restorative conversations after incidents of violence or verbal aggression appears effective in helping YP develop emotional regulation and reduces the likelihood of behavioural escalation. Grantholders should incorporate targeted educational sessions on issues relevant to local YP, such as knife crime, substance misuse, and online safety, often delivered in partnership with police or specialist agencies.</w:t>
      </w:r>
    </w:p>
    <w:p w14:paraId="3F72BFF3" w14:textId="2C392A8E" w:rsidR="00BE7E41" w:rsidRPr="00366A8F" w:rsidRDefault="006A4A2F" w:rsidP="00366A8F">
      <w:pPr>
        <w:pStyle w:val="Body"/>
        <w:rPr>
          <w:rFonts w:eastAsia="Arial"/>
          <w:szCs w:val="22"/>
        </w:rPr>
      </w:pPr>
      <w:r w:rsidRPr="006A4A2F">
        <w:rPr>
          <w:rFonts w:eastAsia="Arial"/>
          <w:b/>
          <w:bCs/>
          <w:szCs w:val="22"/>
        </w:rPr>
        <w:t xml:space="preserve">Recommendation 9: </w:t>
      </w:r>
      <w:r w:rsidRPr="006A4A2F">
        <w:rPr>
          <w:rFonts w:eastAsia="Arial"/>
          <w:szCs w:val="22"/>
        </w:rPr>
        <w:t>For future funds, DCMS and other funders should consider naming and branding that emphasises intended outcomes for YP and communities</w:t>
      </w:r>
      <w:sdt>
        <w:sdtPr>
          <w:rPr>
            <w:rFonts w:eastAsia="Arial"/>
            <w:szCs w:val="22"/>
          </w:rPr>
          <w:tag w:val="goog_rdk_33"/>
          <w:id w:val="-767227944"/>
        </w:sdtPr>
        <w:sdtEndPr/>
        <w:sdtContent/>
      </w:sdt>
      <w:r w:rsidRPr="006A4A2F">
        <w:rPr>
          <w:rFonts w:eastAsia="Arial"/>
          <w:szCs w:val="22"/>
        </w:rPr>
        <w:t xml:space="preserve"> rather than delivery volumes or numeric targets. </w:t>
      </w:r>
      <w:r w:rsidRPr="006A4A2F">
        <w:rPr>
          <w:rFonts w:eastAsia="Arial"/>
          <w:b/>
          <w:bCs/>
          <w:szCs w:val="22"/>
        </w:rPr>
        <w:t>Rationale:</w:t>
      </w:r>
      <w:r w:rsidRPr="006A4A2F">
        <w:rPr>
          <w:rFonts w:eastAsia="Arial"/>
          <w:szCs w:val="22"/>
        </w:rPr>
        <w:t xml:space="preserve"> The name "Million Hours Fund" placed a heavy focus on a single delivery metric, which risked narrowing the public and ministerial perception of success. Future funds should be named and branded in a way that reflects their intended outcomes (e.g., youth safety, community cohesion) rather than limited to their outputs (e.g., hours delivered).</w:t>
      </w:r>
    </w:p>
    <w:p w14:paraId="44BB26DB" w14:textId="77777777" w:rsidR="00BE7E41" w:rsidRDefault="00BE7E41" w:rsidP="00BD315B">
      <w:pPr>
        <w:pBdr>
          <w:top w:val="nil"/>
          <w:left w:val="nil"/>
          <w:bottom w:val="nil"/>
          <w:right w:val="nil"/>
          <w:between w:val="nil"/>
        </w:pBdr>
        <w:spacing w:before="120" w:after="120" w:line="264" w:lineRule="auto"/>
        <w:rPr>
          <w:rFonts w:eastAsia="Arial" w:cs="Arial"/>
          <w:color w:val="333333"/>
          <w:sz w:val="22"/>
          <w:szCs w:val="22"/>
        </w:rPr>
      </w:pPr>
    </w:p>
    <w:p w14:paraId="2BE75792" w14:textId="77777777" w:rsidR="00BE7E41" w:rsidRPr="00BD315B" w:rsidRDefault="00BE7E41" w:rsidP="00BD315B">
      <w:pPr>
        <w:pBdr>
          <w:top w:val="nil"/>
          <w:left w:val="nil"/>
          <w:bottom w:val="nil"/>
          <w:right w:val="nil"/>
          <w:between w:val="nil"/>
        </w:pBdr>
        <w:spacing w:before="120" w:after="120" w:line="264" w:lineRule="auto"/>
        <w:rPr>
          <w:rFonts w:eastAsia="Arial" w:cs="Arial"/>
          <w:color w:val="333333"/>
          <w:sz w:val="22"/>
          <w:szCs w:val="22"/>
        </w:rPr>
        <w:sectPr w:rsidR="00BE7E41" w:rsidRPr="00BD315B" w:rsidSect="00DC0823">
          <w:pgSz w:w="11907" w:h="16839" w:code="9"/>
          <w:pgMar w:top="1418" w:right="680" w:bottom="1247" w:left="680" w:header="454" w:footer="454" w:gutter="0"/>
          <w:cols w:space="283"/>
          <w:docGrid w:linePitch="360"/>
        </w:sectPr>
      </w:pPr>
    </w:p>
    <w:p w14:paraId="6F05CA7E" w14:textId="4A3E6B9D" w:rsidR="000D3249" w:rsidRDefault="00366A8F" w:rsidP="00E62C51">
      <w:pPr>
        <w:pStyle w:val="Heading1"/>
      </w:pPr>
      <w:bookmarkStart w:id="7" w:name="_Toc230858007"/>
      <w:r>
        <w:lastRenderedPageBreak/>
        <w:t>Data used in this report and limitations</w:t>
      </w:r>
      <w:bookmarkEnd w:id="7"/>
    </w:p>
    <w:p w14:paraId="0CDF3870" w14:textId="3EFE790D" w:rsidR="00E62C51" w:rsidRPr="00B71F91" w:rsidRDefault="00E62C51" w:rsidP="00E62C51">
      <w:pPr>
        <w:pStyle w:val="Body"/>
        <w:rPr>
          <w:rFonts w:cs="Arial"/>
        </w:rPr>
      </w:pPr>
      <w:r w:rsidRPr="00B71F91">
        <w:rPr>
          <w:rFonts w:cs="Arial"/>
        </w:rPr>
        <w:t xml:space="preserve">This section outlines the data used in this report and the limitations of the evaluation. </w:t>
      </w:r>
      <w:bookmarkStart w:id="8" w:name="_Hlk211931351"/>
      <w:r w:rsidRPr="00B71F91">
        <w:rPr>
          <w:rFonts w:cs="Arial"/>
        </w:rPr>
        <w:t xml:space="preserve">Further detail on the methodology, including analytical approaches and supporting data tables, is provided in </w:t>
      </w:r>
      <w:r w:rsidR="005D7677">
        <w:rPr>
          <w:rFonts w:cs="Arial"/>
          <w:highlight w:val="yellow"/>
        </w:rPr>
        <w:fldChar w:fldCharType="begin"/>
      </w:r>
      <w:r w:rsidR="005D7677">
        <w:rPr>
          <w:rFonts w:cs="Arial"/>
        </w:rPr>
        <w:instrText xml:space="preserve"> REF _Ref230857082 \h </w:instrText>
      </w:r>
      <w:r w:rsidR="005D7677">
        <w:rPr>
          <w:rFonts w:cs="Arial"/>
          <w:highlight w:val="yellow"/>
        </w:rPr>
      </w:r>
      <w:r w:rsidR="005D7677">
        <w:rPr>
          <w:rFonts w:cs="Arial"/>
          <w:highlight w:val="yellow"/>
        </w:rPr>
        <w:fldChar w:fldCharType="separate"/>
      </w:r>
      <w:r w:rsidR="005D7677" w:rsidRPr="00B71F91">
        <w:t>Annex B: Detailed methodology</w:t>
      </w:r>
      <w:r w:rsidR="005D7677">
        <w:rPr>
          <w:rFonts w:cs="Arial"/>
          <w:highlight w:val="yellow"/>
        </w:rPr>
        <w:fldChar w:fldCharType="end"/>
      </w:r>
      <w:r w:rsidRPr="00B71F91">
        <w:rPr>
          <w:rFonts w:cs="Arial"/>
        </w:rPr>
        <w:t>.</w:t>
      </w:r>
    </w:p>
    <w:p w14:paraId="6A84C879" w14:textId="77777777" w:rsidR="00E62C51" w:rsidRPr="00B71F91" w:rsidRDefault="00E62C51" w:rsidP="00E62C51">
      <w:pPr>
        <w:pStyle w:val="Heading2"/>
      </w:pPr>
      <w:bookmarkStart w:id="9" w:name="_Toc230858008"/>
      <w:bookmarkEnd w:id="8"/>
      <w:r w:rsidRPr="00B71F91">
        <w:t>Data sources used for this interim report</w:t>
      </w:r>
      <w:bookmarkEnd w:id="9"/>
    </w:p>
    <w:p w14:paraId="030BC09C" w14:textId="77777777" w:rsidR="00E62C51" w:rsidRPr="00B71F91" w:rsidRDefault="00E62C51" w:rsidP="00E62C51">
      <w:pPr>
        <w:pStyle w:val="Body"/>
        <w:rPr>
          <w:rFonts w:cs="Arial"/>
        </w:rPr>
      </w:pPr>
      <w:r w:rsidRPr="00B71F91">
        <w:rPr>
          <w:rFonts w:cs="Arial"/>
        </w:rPr>
        <w:t>Below is an overview of the data sources used to produce this interim report:</w:t>
      </w:r>
    </w:p>
    <w:p w14:paraId="74E8D904" w14:textId="77777777" w:rsidR="00E62C51" w:rsidRPr="00B71F91" w:rsidRDefault="00E62C51" w:rsidP="00DA4F32">
      <w:pPr>
        <w:pStyle w:val="Body"/>
        <w:numPr>
          <w:ilvl w:val="0"/>
          <w:numId w:val="13"/>
        </w:numPr>
        <w:rPr>
          <w:rFonts w:cs="Arial"/>
        </w:rPr>
      </w:pPr>
      <w:r w:rsidRPr="00B71F91">
        <w:rPr>
          <w:rFonts w:cs="Arial"/>
          <w:b/>
          <w:bCs/>
        </w:rPr>
        <w:t xml:space="preserve">An online evaluation survey of grantholders: </w:t>
      </w:r>
      <w:r w:rsidRPr="00B71F91">
        <w:rPr>
          <w:rFonts w:cs="Arial"/>
        </w:rPr>
        <w:t>An online survey was distributed to 233 organisations, achieving a 71</w:t>
      </w:r>
      <w:r>
        <w:rPr>
          <w:rFonts w:cs="Arial"/>
        </w:rPr>
        <w:t>%</w:t>
      </w:r>
      <w:r w:rsidRPr="00B71F91">
        <w:rPr>
          <w:rFonts w:cs="Arial"/>
        </w:rPr>
        <w:t xml:space="preserve"> response rate, with 166 responses included in the analysis. The survey was live from February to March 2025 and gathered information on how grantholders used the funding, the activities they delivered, their experiences of delivery, and the outcomes they observed for </w:t>
      </w:r>
      <w:r>
        <w:rPr>
          <w:rFonts w:cs="Arial"/>
        </w:rPr>
        <w:t>YP</w:t>
      </w:r>
      <w:r w:rsidRPr="00B71F91">
        <w:rPr>
          <w:rFonts w:cs="Arial"/>
        </w:rPr>
        <w:t xml:space="preserve">, their organisations, and local communities. </w:t>
      </w:r>
    </w:p>
    <w:p w14:paraId="23DA5F13" w14:textId="77777777" w:rsidR="00E62C51" w:rsidRPr="00B71F91" w:rsidRDefault="00E62C51" w:rsidP="00DA4F32">
      <w:pPr>
        <w:pStyle w:val="Body"/>
        <w:numPr>
          <w:ilvl w:val="0"/>
          <w:numId w:val="13"/>
        </w:numPr>
        <w:rPr>
          <w:rFonts w:cs="Arial"/>
        </w:rPr>
      </w:pPr>
      <w:r w:rsidRPr="00B71F91">
        <w:rPr>
          <w:rFonts w:cs="Arial"/>
          <w:b/>
          <w:bCs/>
        </w:rPr>
        <w:t>In-depth interviews with 43 grantholders:</w:t>
      </w:r>
      <w:r w:rsidRPr="00B71F91">
        <w:rPr>
          <w:rFonts w:cs="Arial"/>
        </w:rPr>
        <w:t xml:space="preserve"> We conducted online interviews with grantholder staff </w:t>
      </w:r>
      <w:r>
        <w:rPr>
          <w:rFonts w:cs="Arial"/>
        </w:rPr>
        <w:t>from</w:t>
      </w:r>
      <w:r w:rsidRPr="00B71F91">
        <w:rPr>
          <w:rFonts w:cs="Arial"/>
        </w:rPr>
        <w:t xml:space="preserve"> April </w:t>
      </w:r>
      <w:r>
        <w:rPr>
          <w:rFonts w:cs="Arial"/>
        </w:rPr>
        <w:t>to</w:t>
      </w:r>
      <w:r w:rsidRPr="00B71F91">
        <w:rPr>
          <w:rFonts w:cs="Arial"/>
        </w:rPr>
        <w:t xml:space="preserve"> July 2025. These interviews explored the activities delivered, how these activities benefit </w:t>
      </w:r>
      <w:r>
        <w:rPr>
          <w:rFonts w:cs="Arial"/>
        </w:rPr>
        <w:t>YP</w:t>
      </w:r>
      <w:r w:rsidRPr="00B71F91">
        <w:rPr>
          <w:rFonts w:cs="Arial"/>
        </w:rPr>
        <w:t>, and the wider impact on their organisations, staff, volunteers, and local</w:t>
      </w:r>
      <w:r w:rsidRPr="00A733B4">
        <w:rPr>
          <w:rFonts w:cs="Arial"/>
        </w:rPr>
        <w:t xml:space="preserve"> communities.</w:t>
      </w:r>
    </w:p>
    <w:p w14:paraId="0B7E269C" w14:textId="77777777" w:rsidR="00E62C51" w:rsidRPr="00B71F91" w:rsidRDefault="00E62C51" w:rsidP="00DA4F32">
      <w:pPr>
        <w:pStyle w:val="Body"/>
        <w:numPr>
          <w:ilvl w:val="0"/>
          <w:numId w:val="13"/>
        </w:numPr>
        <w:rPr>
          <w:rFonts w:cs="Arial"/>
          <w:b/>
          <w:bCs/>
        </w:rPr>
      </w:pPr>
      <w:r w:rsidRPr="00B71F91">
        <w:rPr>
          <w:rFonts w:cs="Arial"/>
          <w:b/>
          <w:bCs/>
        </w:rPr>
        <w:t xml:space="preserve">Online survey of </w:t>
      </w:r>
      <w:r>
        <w:rPr>
          <w:rFonts w:cs="Arial"/>
          <w:b/>
          <w:bCs/>
        </w:rPr>
        <w:t>YP</w:t>
      </w:r>
      <w:r w:rsidRPr="00B71F91">
        <w:rPr>
          <w:rFonts w:cs="Arial"/>
          <w:b/>
          <w:bCs/>
        </w:rPr>
        <w:t>:</w:t>
      </w:r>
      <w:r w:rsidRPr="00B71F91">
        <w:rPr>
          <w:rFonts w:cs="Arial"/>
        </w:rPr>
        <w:t xml:space="preserve"> We conducted a survey of </w:t>
      </w:r>
      <w:r>
        <w:rPr>
          <w:rFonts w:cs="Arial"/>
        </w:rPr>
        <w:t>YP</w:t>
      </w:r>
      <w:r w:rsidRPr="00B71F91">
        <w:rPr>
          <w:rFonts w:cs="Arial"/>
        </w:rPr>
        <w:t xml:space="preserve">, open from June to August 2025, with 515 responses included in the analysis. The survey asked about the profile of </w:t>
      </w:r>
      <w:r>
        <w:rPr>
          <w:rFonts w:cs="Arial"/>
        </w:rPr>
        <w:t>YP</w:t>
      </w:r>
      <w:r w:rsidRPr="00B71F91">
        <w:rPr>
          <w:rFonts w:cs="Arial"/>
        </w:rPr>
        <w:t xml:space="preserve">, their interactions with the MHF activities, and outcomes including relationships with staff and volunteers, wellbeing, life skills and practical skills, and involvement in ASB. </w:t>
      </w:r>
    </w:p>
    <w:p w14:paraId="019BE5D3" w14:textId="77777777" w:rsidR="00E62C51" w:rsidRPr="00B71F91" w:rsidRDefault="00E62C51" w:rsidP="00DA4F32">
      <w:pPr>
        <w:pStyle w:val="Body"/>
        <w:numPr>
          <w:ilvl w:val="0"/>
          <w:numId w:val="13"/>
        </w:numPr>
        <w:rPr>
          <w:rFonts w:cs="Arial"/>
        </w:rPr>
      </w:pPr>
      <w:r w:rsidRPr="00B71F91">
        <w:rPr>
          <w:rFonts w:cs="Arial"/>
          <w:b/>
          <w:bCs/>
        </w:rPr>
        <w:t>Site visits:</w:t>
      </w:r>
      <w:r w:rsidRPr="00B71F91">
        <w:rPr>
          <w:rFonts w:cs="Arial"/>
        </w:rPr>
        <w:t xml:space="preserve"> Site visits were conducted with six grantholders located in Bristol, Felixstowe, Gainsborough, Leicester, Newcastle, and Wigan. During these visits, young evaluators, supported by staff from L</w:t>
      </w:r>
      <w:r>
        <w:rPr>
          <w:rFonts w:cs="Arial"/>
        </w:rPr>
        <w:t>U</w:t>
      </w:r>
      <w:r w:rsidRPr="00B71F91">
        <w:rPr>
          <w:rFonts w:cs="Arial"/>
        </w:rPr>
        <w:t xml:space="preserve">, carried out </w:t>
      </w:r>
      <w:r w:rsidRPr="00A733B4">
        <w:rPr>
          <w:rFonts w:cs="Arial"/>
        </w:rPr>
        <w:t xml:space="preserve">51 in-person interviews with </w:t>
      </w:r>
      <w:r>
        <w:rPr>
          <w:rFonts w:cs="Arial"/>
        </w:rPr>
        <w:t>YP</w:t>
      </w:r>
      <w:r w:rsidRPr="00A733B4">
        <w:rPr>
          <w:rFonts w:cs="Arial"/>
        </w:rPr>
        <w:t xml:space="preserve"> participating in the MHF activities. The site visits explored </w:t>
      </w:r>
      <w:r>
        <w:rPr>
          <w:rFonts w:cs="Arial"/>
        </w:rPr>
        <w:t>YP</w:t>
      </w:r>
      <w:r w:rsidRPr="00A733B4">
        <w:rPr>
          <w:rFonts w:cs="Arial"/>
        </w:rPr>
        <w:t>’s experiences of the activities, the types of activities delivered, and the outcomes they reported, including those related to ASB.</w:t>
      </w:r>
    </w:p>
    <w:p w14:paraId="54CC7723" w14:textId="77777777" w:rsidR="00E62C51" w:rsidRPr="00B71F91" w:rsidRDefault="00E62C51" w:rsidP="00DA4F32">
      <w:pPr>
        <w:pStyle w:val="Body"/>
        <w:numPr>
          <w:ilvl w:val="0"/>
          <w:numId w:val="13"/>
        </w:numPr>
        <w:rPr>
          <w:rFonts w:cs="Arial"/>
          <w:b/>
          <w:bCs/>
        </w:rPr>
      </w:pPr>
      <w:r w:rsidRPr="00B71F91">
        <w:rPr>
          <w:rFonts w:cs="Arial"/>
          <w:b/>
          <w:bCs/>
        </w:rPr>
        <w:t>Interviews with DCMS and The National Lottery Community Fund:</w:t>
      </w:r>
      <w:r w:rsidRPr="00B71F91">
        <w:rPr>
          <w:rFonts w:cs="Arial"/>
        </w:rPr>
        <w:t xml:space="preserve"> We conducted an interview each with DCMS and The National Lottery Community Fund staff, focused on their experiences of implementation and delivery, monitoring</w:t>
      </w:r>
      <w:r>
        <w:rPr>
          <w:rFonts w:cs="Arial"/>
        </w:rPr>
        <w:t>, reporting,</w:t>
      </w:r>
      <w:r w:rsidRPr="00B71F91">
        <w:rPr>
          <w:rFonts w:cs="Arial"/>
        </w:rPr>
        <w:t xml:space="preserve"> and evaluation processes, risk management, and lessons learned to date.</w:t>
      </w:r>
    </w:p>
    <w:p w14:paraId="43036F5B" w14:textId="77777777" w:rsidR="00E62C51" w:rsidRPr="00B71F91" w:rsidRDefault="00E62C51" w:rsidP="00DA4F32">
      <w:pPr>
        <w:pStyle w:val="Body"/>
        <w:numPr>
          <w:ilvl w:val="0"/>
          <w:numId w:val="13"/>
        </w:numPr>
        <w:rPr>
          <w:rFonts w:cs="Arial"/>
        </w:rPr>
      </w:pPr>
      <w:r w:rsidRPr="00B71F91">
        <w:rPr>
          <w:rFonts w:cs="Arial"/>
          <w:b/>
          <w:bCs/>
        </w:rPr>
        <w:t>Interviews with local stakeholders:</w:t>
      </w:r>
      <w:r w:rsidRPr="00B71F91">
        <w:rPr>
          <w:rFonts w:cs="Arial"/>
        </w:rPr>
        <w:t xml:space="preserve"> We conducted nine interviews with representatives from local authorities, police forces, and local VCS organisations. These interviews covered the local context for ASB, perceptions of </w:t>
      </w:r>
      <w:r>
        <w:rPr>
          <w:rFonts w:cs="Arial"/>
        </w:rPr>
        <w:t>YP</w:t>
      </w:r>
      <w:r w:rsidRPr="00B71F91">
        <w:rPr>
          <w:rFonts w:cs="Arial"/>
        </w:rPr>
        <w:t xml:space="preserve"> and awareness of the MHF.</w:t>
      </w:r>
    </w:p>
    <w:p w14:paraId="75D3BBBD" w14:textId="77777777" w:rsidR="00E62C51" w:rsidRPr="00B71F91" w:rsidRDefault="00E62C51" w:rsidP="00DA4F32">
      <w:pPr>
        <w:pStyle w:val="Body"/>
        <w:numPr>
          <w:ilvl w:val="0"/>
          <w:numId w:val="13"/>
        </w:numPr>
        <w:rPr>
          <w:rFonts w:cs="Arial"/>
          <w:b/>
          <w:bCs/>
        </w:rPr>
      </w:pPr>
      <w:r w:rsidRPr="00B71F91">
        <w:rPr>
          <w:rFonts w:cs="Arial"/>
          <w:b/>
          <w:bCs/>
        </w:rPr>
        <w:t xml:space="preserve">Monitoring information (MI): </w:t>
      </w:r>
      <w:r w:rsidRPr="00B71F91">
        <w:rPr>
          <w:rFonts w:cs="Arial"/>
        </w:rPr>
        <w:t xml:space="preserve">MI was collected by The National Lottery Community Fund from 238 grantholders. The data included the number of additional hours of youth work delivered, total and average numbers of </w:t>
      </w:r>
      <w:r>
        <w:rPr>
          <w:rFonts w:cs="Arial"/>
        </w:rPr>
        <w:t>YP</w:t>
      </w:r>
      <w:r w:rsidRPr="00B71F91">
        <w:rPr>
          <w:rFonts w:cs="Arial"/>
        </w:rPr>
        <w:t xml:space="preserve"> that attended activities, and total number of new </w:t>
      </w:r>
      <w:r>
        <w:rPr>
          <w:rFonts w:cs="Arial"/>
        </w:rPr>
        <w:t>YP</w:t>
      </w:r>
      <w:r w:rsidRPr="00B71F91">
        <w:rPr>
          <w:rFonts w:cs="Arial"/>
        </w:rPr>
        <w:t xml:space="preserve"> that attended activities.</w:t>
      </w:r>
    </w:p>
    <w:p w14:paraId="56D63F04" w14:textId="77777777" w:rsidR="00E62C51" w:rsidRDefault="00E62C51" w:rsidP="00E62C51">
      <w:pPr>
        <w:pStyle w:val="Body"/>
        <w:rPr>
          <w:rFonts w:cs="Arial"/>
        </w:rPr>
      </w:pPr>
      <w:r w:rsidRPr="00B71F91">
        <w:rPr>
          <w:rFonts w:cs="Arial"/>
        </w:rPr>
        <w:t>The findings presented in this report are based on evidence collected during 2025 for this interim evaluation. They do not include data or findings from the previous interim report published in 2024. Where areas for further exploration were identified in the previous interim report, we indicate where these have been addressed or remain outstanding.</w:t>
      </w:r>
      <w:r>
        <w:rPr>
          <w:rFonts w:cs="Arial"/>
        </w:rPr>
        <w:t xml:space="preserve"> A face-to-face meeting between the evaluator, DCMS, and The National Lottery Community Fund in October 2025 provided an opportunity to collectively reflect on the findings of the evaluation. The meeting included a presentation of site visit findings from the young evaluators. These reflections were used to surface the key findings and their implications for the executive summary of this report.</w:t>
      </w:r>
    </w:p>
    <w:p w14:paraId="743C51F2" w14:textId="318BB264" w:rsidR="00E62C51" w:rsidRPr="00B71F91" w:rsidRDefault="00C630CC" w:rsidP="00E62C51">
      <w:pPr>
        <w:pStyle w:val="Body"/>
        <w:rPr>
          <w:rFonts w:cs="Arial"/>
        </w:rPr>
      </w:pPr>
      <w:r w:rsidRPr="00C630CC">
        <w:rPr>
          <w:rFonts w:cs="Arial"/>
        </w:rPr>
        <w:t xml:space="preserve">Google </w:t>
      </w:r>
      <w:r w:rsidR="00E62C51">
        <w:rPr>
          <w:rFonts w:cs="Arial"/>
        </w:rPr>
        <w:t xml:space="preserve">Gemini was used to draft the executive summary and condensed findings and lessons learned of this report. The resulting drafts were manually reviewed (cross-checked and revised) by the evaluation team to verify that all information in them was factual and that the interpretation of </w:t>
      </w:r>
      <w:r w:rsidR="00E62C51">
        <w:rPr>
          <w:rFonts w:cs="Arial"/>
        </w:rPr>
        <w:lastRenderedPageBreak/>
        <w:t>that information was appropriate. AI was used in no other way in the evaluation. The evaluation team retained full responsibility for methodology, analysis, findings, and recommendations.</w:t>
      </w:r>
    </w:p>
    <w:p w14:paraId="4920946B" w14:textId="77777777" w:rsidR="00E62C51" w:rsidRPr="00B71F91" w:rsidRDefault="00E62C51" w:rsidP="00E62C51">
      <w:pPr>
        <w:pStyle w:val="Heading2"/>
      </w:pPr>
      <w:bookmarkStart w:id="10" w:name="_Toc230858009"/>
      <w:r w:rsidRPr="00B71F91">
        <w:t>Limitations</w:t>
      </w:r>
      <w:bookmarkEnd w:id="10"/>
    </w:p>
    <w:p w14:paraId="01EAAF1B" w14:textId="77777777" w:rsidR="00E62C51" w:rsidRPr="00B71F91" w:rsidRDefault="00E62C51" w:rsidP="00E62C51">
      <w:pPr>
        <w:pStyle w:val="Body"/>
        <w:rPr>
          <w:rFonts w:cs="Arial"/>
        </w:rPr>
      </w:pPr>
      <w:r w:rsidRPr="00B71F91">
        <w:rPr>
          <w:rFonts w:cs="Arial"/>
        </w:rPr>
        <w:t>This section details some of the main limitations of our evaluation, including challenges encountered with data collection and analysis, and their implications for this report’s findings.</w:t>
      </w:r>
    </w:p>
    <w:p w14:paraId="234C574E" w14:textId="77777777" w:rsidR="00E62C51" w:rsidRPr="00B71F91" w:rsidRDefault="00E62C51" w:rsidP="00DA4F32">
      <w:pPr>
        <w:pStyle w:val="Body"/>
        <w:numPr>
          <w:ilvl w:val="0"/>
          <w:numId w:val="14"/>
        </w:numPr>
        <w:rPr>
          <w:rFonts w:cs="Arial"/>
        </w:rPr>
      </w:pPr>
      <w:r w:rsidRPr="00B71F91">
        <w:rPr>
          <w:rFonts w:cs="Arial"/>
          <w:b/>
          <w:bCs/>
        </w:rPr>
        <w:t>Stakeholder interview limitations:</w:t>
      </w:r>
      <w:r w:rsidRPr="00B71F91">
        <w:rPr>
          <w:rFonts w:cs="Arial"/>
        </w:rPr>
        <w:t xml:space="preserve"> Arranging </w:t>
      </w:r>
      <w:r>
        <w:rPr>
          <w:rFonts w:cs="Arial"/>
        </w:rPr>
        <w:t xml:space="preserve">local </w:t>
      </w:r>
      <w:r w:rsidRPr="00B71F91">
        <w:rPr>
          <w:rFonts w:cs="Arial"/>
        </w:rPr>
        <w:t xml:space="preserve">stakeholder </w:t>
      </w:r>
      <w:r>
        <w:rPr>
          <w:rFonts w:cs="Arial"/>
        </w:rPr>
        <w:t xml:space="preserve">and community member </w:t>
      </w:r>
      <w:r w:rsidRPr="00B71F91">
        <w:rPr>
          <w:rFonts w:cs="Arial"/>
        </w:rPr>
        <w:t>interviews proved more challenging than anticipated</w:t>
      </w:r>
      <w:r>
        <w:rPr>
          <w:rFonts w:cs="Arial"/>
        </w:rPr>
        <w:t xml:space="preserve"> and grantholders were also unable to refer the evaluation team to sufficient relevant local contacts</w:t>
      </w:r>
      <w:r w:rsidRPr="00B71F91">
        <w:rPr>
          <w:rFonts w:cs="Arial"/>
        </w:rPr>
        <w:t>.</w:t>
      </w:r>
      <w:r>
        <w:rPr>
          <w:rFonts w:cs="Arial"/>
        </w:rPr>
        <w:t xml:space="preserve"> This means that the evaluation drew on a smaller sample of local stakeholder and community member interviews than planned. As a result, insights into community outcomes in this report are limited and rely mainly on the views of grantholders.</w:t>
      </w:r>
    </w:p>
    <w:p w14:paraId="42BE2387" w14:textId="77777777" w:rsidR="00E62C51" w:rsidRPr="00B71F91" w:rsidRDefault="00E62C51" w:rsidP="00DA4F32">
      <w:pPr>
        <w:pStyle w:val="Body"/>
        <w:numPr>
          <w:ilvl w:val="0"/>
          <w:numId w:val="14"/>
        </w:numPr>
        <w:rPr>
          <w:rFonts w:cs="Arial"/>
          <w:b/>
          <w:bCs/>
        </w:rPr>
      </w:pPr>
      <w:r w:rsidRPr="00B71F91">
        <w:rPr>
          <w:rFonts w:cs="Arial"/>
          <w:b/>
          <w:bCs/>
        </w:rPr>
        <w:t>Y</w:t>
      </w:r>
      <w:r>
        <w:rPr>
          <w:rFonts w:cs="Arial"/>
          <w:b/>
          <w:bCs/>
        </w:rPr>
        <w:t>P</w:t>
      </w:r>
      <w:r w:rsidRPr="00B71F91">
        <w:rPr>
          <w:rFonts w:cs="Arial"/>
          <w:b/>
          <w:bCs/>
        </w:rPr>
        <w:t xml:space="preserve"> survey limitations:</w:t>
      </w:r>
      <w:r w:rsidRPr="00B71F91">
        <w:rPr>
          <w:rFonts w:cs="Arial"/>
        </w:rPr>
        <w:t xml:space="preserve"> As mentioned in the previous interim report, the </w:t>
      </w:r>
      <w:r>
        <w:rPr>
          <w:rFonts w:cs="Arial"/>
        </w:rPr>
        <w:t>YP</w:t>
      </w:r>
      <w:r w:rsidRPr="00B71F91">
        <w:rPr>
          <w:rFonts w:cs="Arial"/>
        </w:rPr>
        <w:t xml:space="preserve"> survey was administered as an anonymous survey link as this was the most practical way to deliver the survey without holding personal information of </w:t>
      </w:r>
      <w:r>
        <w:rPr>
          <w:rFonts w:cs="Arial"/>
        </w:rPr>
        <w:t>YP</w:t>
      </w:r>
      <w:r w:rsidRPr="00B71F91">
        <w:rPr>
          <w:rFonts w:cs="Arial"/>
        </w:rPr>
        <w:t>. This means we were unable to assess overall response</w:t>
      </w:r>
      <w:r>
        <w:rPr>
          <w:rFonts w:cs="Arial"/>
        </w:rPr>
        <w:t xml:space="preserve"> </w:t>
      </w:r>
      <w:r w:rsidRPr="00B71F91">
        <w:rPr>
          <w:rFonts w:cs="Arial"/>
        </w:rPr>
        <w:t>rates due to the base size being unclear</w:t>
      </w:r>
      <w:r>
        <w:rPr>
          <w:rFonts w:cs="Arial"/>
        </w:rPr>
        <w:t>,</w:t>
      </w:r>
      <w:r w:rsidRPr="00B71F91">
        <w:rPr>
          <w:rFonts w:cs="Arial"/>
        </w:rPr>
        <w:t xml:space="preserve"> as it is not possible to ascertain which responses came from which MHF project. This also means we cannot make definitive statements on how representative the findings are of the overall cohort of grants (although we can estimate the regional spread based on self-reported location information from </w:t>
      </w:r>
      <w:r>
        <w:rPr>
          <w:rFonts w:cs="Arial"/>
        </w:rPr>
        <w:t>YP</w:t>
      </w:r>
      <w:r w:rsidRPr="00B71F91">
        <w:rPr>
          <w:rFonts w:cs="Arial"/>
        </w:rPr>
        <w:t xml:space="preserve">). The parental/guardian opt-out process excluded grantholders engaging </w:t>
      </w:r>
      <w:r>
        <w:rPr>
          <w:rFonts w:cs="Arial"/>
        </w:rPr>
        <w:t>YP</w:t>
      </w:r>
      <w:r w:rsidRPr="00B71F91">
        <w:rPr>
          <w:rFonts w:cs="Arial"/>
        </w:rPr>
        <w:t xml:space="preserve"> under 16 through detached youth work, as many lacked parents’/guardians’ contact information and were therefore unable to complete the opt-out process.</w:t>
      </w:r>
    </w:p>
    <w:p w14:paraId="1365DADF" w14:textId="6762E4A0" w:rsidR="00E62C51" w:rsidRPr="00CE39E0" w:rsidRDefault="00E62C51" w:rsidP="00DA4F32">
      <w:pPr>
        <w:pStyle w:val="Body"/>
        <w:numPr>
          <w:ilvl w:val="0"/>
          <w:numId w:val="14"/>
        </w:numPr>
        <w:rPr>
          <w:rFonts w:cs="Arial"/>
          <w:b/>
          <w:bCs/>
        </w:rPr>
      </w:pPr>
      <w:r w:rsidRPr="00B71F91">
        <w:rPr>
          <w:rFonts w:cs="Arial"/>
          <w:b/>
          <w:bCs/>
        </w:rPr>
        <w:t xml:space="preserve">Dose-response: </w:t>
      </w:r>
      <w:r w:rsidRPr="00A733B4">
        <w:rPr>
          <w:rFonts w:cs="Arial"/>
        </w:rPr>
        <w:t>As mentioned above, the dose-response approach examines how differences in activity frequency relate to outcomes, with the hypothesis that greater participation leads to better results. However, as an observational method, it identifies associations rather than proving causality. It</w:t>
      </w:r>
      <w:r w:rsidR="00ED30D2">
        <w:rPr>
          <w:rFonts w:cs="Arial"/>
        </w:rPr>
        <w:t xml:space="preserve"> i</w:t>
      </w:r>
      <w:r w:rsidRPr="00A733B4">
        <w:rPr>
          <w:rFonts w:cs="Arial"/>
        </w:rPr>
        <w:t>s important to account for differences in risk levels among individuals, as those more "at risk" may receive more interventions. Without fully controlling for such factors (observable or not) findings may be biased. While statistical adjustments (i.e., regression) can address some disparities, unobservable factors like family or peer influences may still skew results.</w:t>
      </w:r>
    </w:p>
    <w:p w14:paraId="458A54E9" w14:textId="77777777" w:rsidR="00E62C51" w:rsidRPr="00CE39E0" w:rsidRDefault="00E62C51" w:rsidP="00DA4F32">
      <w:pPr>
        <w:pStyle w:val="Body"/>
        <w:numPr>
          <w:ilvl w:val="0"/>
          <w:numId w:val="14"/>
        </w:numPr>
        <w:rPr>
          <w:rFonts w:cs="Arial"/>
          <w:b/>
          <w:bCs/>
        </w:rPr>
      </w:pPr>
      <w:r>
        <w:rPr>
          <w:rFonts w:cs="Arial"/>
          <w:b/>
          <w:bCs/>
        </w:rPr>
        <w:t>L</w:t>
      </w:r>
      <w:r w:rsidRPr="007B0E62">
        <w:rPr>
          <w:rFonts w:cs="Arial"/>
          <w:b/>
          <w:bCs/>
        </w:rPr>
        <w:t xml:space="preserve">ack of counterfactual group: </w:t>
      </w:r>
      <w:r w:rsidRPr="00CE39E0">
        <w:rPr>
          <w:rFonts w:cs="Arial"/>
        </w:rPr>
        <w:t>The feasibility of a comparative counterfactual analysis was explored during the inception phase: a comparison group was not identified. Due to the absence of a compar</w:t>
      </w:r>
      <w:r>
        <w:rPr>
          <w:rFonts w:cs="Arial"/>
        </w:rPr>
        <w:t>ison</w:t>
      </w:r>
      <w:r w:rsidRPr="00CE39E0">
        <w:rPr>
          <w:rFonts w:cs="Arial"/>
        </w:rPr>
        <w:t xml:space="preserve"> group, the evaluation cannot make a robust assessment to determine whether the changes (both positive and negative) in any intended outcomes are directly attributable to </w:t>
      </w:r>
      <w:r>
        <w:rPr>
          <w:rFonts w:cs="Arial"/>
        </w:rPr>
        <w:t>the MH</w:t>
      </w:r>
      <w:r w:rsidRPr="00CE39E0">
        <w:rPr>
          <w:rFonts w:cs="Arial"/>
        </w:rPr>
        <w:t>F activities, as opposed to other factors.</w:t>
      </w:r>
    </w:p>
    <w:p w14:paraId="66E83573" w14:textId="77777777" w:rsidR="00E62C51" w:rsidRPr="00B71F91" w:rsidRDefault="00E62C51" w:rsidP="00DA4F32">
      <w:pPr>
        <w:pStyle w:val="Body"/>
        <w:numPr>
          <w:ilvl w:val="0"/>
          <w:numId w:val="14"/>
        </w:numPr>
        <w:rPr>
          <w:rFonts w:cs="Arial"/>
          <w:b/>
          <w:bCs/>
        </w:rPr>
      </w:pPr>
      <w:r w:rsidRPr="00B71F91">
        <w:rPr>
          <w:rFonts w:cs="Arial"/>
          <w:b/>
          <w:bCs/>
        </w:rPr>
        <w:t>Attribution issues:</w:t>
      </w:r>
      <w:r w:rsidRPr="00B71F91">
        <w:rPr>
          <w:rFonts w:cs="Arial"/>
        </w:rPr>
        <w:t xml:space="preserve"> As explored in the previous interim report, the MHF is one of several funds delivered by both DCMS and The National Lottery Community Fund. Participating </w:t>
      </w:r>
      <w:r>
        <w:rPr>
          <w:rFonts w:cs="Arial"/>
        </w:rPr>
        <w:t>YP</w:t>
      </w:r>
      <w:r w:rsidRPr="00B71F91">
        <w:rPr>
          <w:rFonts w:cs="Arial"/>
        </w:rPr>
        <w:t xml:space="preserve"> may have taken part in other programmes before, during, or after their engagement with MHF. Although each programme/fund aims to develop a specific set of skills, they are all designed to enhance </w:t>
      </w:r>
      <w:r>
        <w:rPr>
          <w:rFonts w:cs="Arial"/>
        </w:rPr>
        <w:t>YP</w:t>
      </w:r>
      <w:r w:rsidRPr="00B71F91">
        <w:rPr>
          <w:rFonts w:cs="Arial"/>
        </w:rPr>
        <w:t>’s</w:t>
      </w:r>
      <w:r>
        <w:rPr>
          <w:rFonts w:cs="Arial"/>
        </w:rPr>
        <w:t xml:space="preserve"> </w:t>
      </w:r>
      <w:r w:rsidRPr="00B71F91">
        <w:rPr>
          <w:rFonts w:cs="Arial"/>
        </w:rPr>
        <w:t>personal skills. This creates an attribution challenge for the evaluation, whereby it is difficult to be sure whether the outcomes achieved by participants are due to their participation in the MHF. To mitigate the attribution problem, the evaluation uses contribution analysis. Contribution analysis is a theory-based evaluation approach. It uses mixed-methods data sources to assess the strength of evidence available against a series of contribution claims which are designed to understand the extent to which an intervention contributed to observed outcomes.</w:t>
      </w:r>
    </w:p>
    <w:p w14:paraId="75576F91" w14:textId="77777777" w:rsidR="00E62C51" w:rsidRPr="00B71F91" w:rsidRDefault="00E62C51" w:rsidP="00E62C51">
      <w:pPr>
        <w:pStyle w:val="Heading2"/>
      </w:pPr>
      <w:bookmarkStart w:id="11" w:name="_Toc230858010"/>
      <w:r w:rsidRPr="00B71F91">
        <w:t>Next steps of the evaluation</w:t>
      </w:r>
      <w:bookmarkEnd w:id="11"/>
    </w:p>
    <w:p w14:paraId="365FF201" w14:textId="77777777" w:rsidR="00E62C51" w:rsidRDefault="00E62C51" w:rsidP="00E62C51">
      <w:pPr>
        <w:pStyle w:val="Body"/>
        <w:rPr>
          <w:rFonts w:cs="Arial"/>
        </w:rPr>
      </w:pPr>
      <w:r w:rsidRPr="00B71F91">
        <w:rPr>
          <w:rFonts w:cs="Arial"/>
        </w:rPr>
        <w:t xml:space="preserve">The publication of the final evaluation report is planned for September 2026. In advance of that report, the evaluation team will conduct further interviews with grantholders (February to April </w:t>
      </w:r>
      <w:r w:rsidRPr="00B71F91">
        <w:rPr>
          <w:rFonts w:cs="Arial"/>
        </w:rPr>
        <w:lastRenderedPageBreak/>
        <w:t>2026), DCMS and The National Lottery Community Fund staff (April and May 2026), and with local stakeholders (April and May 2026), and conduct a final wave of the grantholder evaluation survey (January and February 2026).</w:t>
      </w:r>
    </w:p>
    <w:p w14:paraId="080C4269" w14:textId="77777777" w:rsidR="00CF1AC7" w:rsidRDefault="00CF1AC7" w:rsidP="00E62C51">
      <w:pPr>
        <w:pStyle w:val="Body"/>
        <w:rPr>
          <w:rFonts w:cs="Arial"/>
        </w:rPr>
        <w:sectPr w:rsidR="00CF1AC7" w:rsidSect="00CF1AC7">
          <w:pgSz w:w="11906" w:h="16838" w:code="9"/>
          <w:pgMar w:top="1729" w:right="1134" w:bottom="1440" w:left="1134" w:header="720" w:footer="618" w:gutter="0"/>
          <w:cols w:space="708"/>
          <w:docGrid w:linePitch="360"/>
        </w:sectPr>
      </w:pPr>
    </w:p>
    <w:p w14:paraId="3ED4E2C4" w14:textId="658F921E" w:rsidR="00CF1AC7" w:rsidRDefault="00CF1AC7" w:rsidP="00AC1F42">
      <w:pPr>
        <w:pStyle w:val="Heading1"/>
      </w:pPr>
      <w:bookmarkStart w:id="12" w:name="_Toc230858011"/>
      <w:r>
        <w:lastRenderedPageBreak/>
        <w:t>Process evaluation findings</w:t>
      </w:r>
      <w:bookmarkEnd w:id="12"/>
    </w:p>
    <w:p w14:paraId="2F7C8DA6" w14:textId="2A3BBE72" w:rsidR="00CF1AC7" w:rsidRDefault="00CF1AC7" w:rsidP="00AC1F42">
      <w:pPr>
        <w:pStyle w:val="Heading2"/>
      </w:pPr>
      <w:bookmarkStart w:id="13" w:name="_Toc230858012"/>
      <w:r>
        <w:t>Introduction</w:t>
      </w:r>
      <w:bookmarkEnd w:id="13"/>
    </w:p>
    <w:p w14:paraId="3E5D7ECF" w14:textId="4EC90332" w:rsidR="00AC1F42" w:rsidRPr="00B71F91" w:rsidRDefault="00AC1F42" w:rsidP="00AC1F42">
      <w:pPr>
        <w:pStyle w:val="Body"/>
        <w:rPr>
          <w:rFonts w:cs="Arial"/>
        </w:rPr>
      </w:pPr>
      <w:r w:rsidRPr="00B71F91">
        <w:rPr>
          <w:rFonts w:cs="Arial"/>
        </w:rPr>
        <w:t xml:space="preserve">This section presents findings from the process evaluation, addressing the research questions (RQs) set out in </w:t>
      </w:r>
      <w:r w:rsidR="005D7677">
        <w:rPr>
          <w:rFonts w:cs="Arial"/>
        </w:rPr>
        <w:fldChar w:fldCharType="begin"/>
      </w:r>
      <w:r w:rsidR="005D7677">
        <w:rPr>
          <w:rFonts w:cs="Arial"/>
        </w:rPr>
        <w:instrText xml:space="preserve"> REF _Ref230857098 \h </w:instrText>
      </w:r>
      <w:r w:rsidR="005D7677">
        <w:rPr>
          <w:rFonts w:cs="Arial"/>
        </w:rPr>
      </w:r>
      <w:r w:rsidR="005D7677">
        <w:rPr>
          <w:rFonts w:cs="Arial"/>
        </w:rPr>
        <w:fldChar w:fldCharType="separate"/>
      </w:r>
      <w:r w:rsidR="005D7677" w:rsidRPr="00B71F91">
        <w:t>Annex B: Detailed methodology</w:t>
      </w:r>
      <w:r w:rsidR="005D7677">
        <w:rPr>
          <w:rFonts w:cs="Arial"/>
        </w:rPr>
        <w:fldChar w:fldCharType="end"/>
      </w:r>
      <w:r w:rsidRPr="00B71F91">
        <w:rPr>
          <w:rFonts w:cs="Arial"/>
        </w:rPr>
        <w:t xml:space="preserve">. The analysis draws on interviews with grantholders, </w:t>
      </w:r>
      <w:r>
        <w:rPr>
          <w:rFonts w:cs="Arial"/>
        </w:rPr>
        <w:t>YP</w:t>
      </w:r>
      <w:r w:rsidRPr="00B71F91">
        <w:rPr>
          <w:rFonts w:cs="Arial"/>
        </w:rPr>
        <w:t xml:space="preserve">, and DCMS and The National Lottery Community Fund staff; on the grantholder survey; and on </w:t>
      </w:r>
      <w:r>
        <w:rPr>
          <w:rFonts w:cs="Arial"/>
        </w:rPr>
        <w:t>MI</w:t>
      </w:r>
      <w:r w:rsidRPr="00B71F91">
        <w:rPr>
          <w:rFonts w:cs="Arial"/>
        </w:rPr>
        <w:t xml:space="preserve">. It focuses on the delivery of the MHF, including the types of activities funded, the </w:t>
      </w:r>
      <w:r>
        <w:rPr>
          <w:rFonts w:cs="Arial"/>
        </w:rPr>
        <w:t>YP</w:t>
      </w:r>
      <w:r w:rsidRPr="00B71F91">
        <w:rPr>
          <w:rFonts w:cs="Arial"/>
        </w:rPr>
        <w:t xml:space="preserve"> reached, grantholders’ experiences of delivery, and </w:t>
      </w:r>
      <w:r>
        <w:rPr>
          <w:rFonts w:cs="Arial"/>
        </w:rPr>
        <w:t>YP</w:t>
      </w:r>
      <w:r w:rsidRPr="00B71F91">
        <w:rPr>
          <w:rFonts w:cs="Arial"/>
        </w:rPr>
        <w:t xml:space="preserve">’s experiences of participation. </w:t>
      </w:r>
    </w:p>
    <w:p w14:paraId="23D691B5" w14:textId="77777777" w:rsidR="00AC1F42" w:rsidRPr="00B71F91" w:rsidRDefault="00AC1F42" w:rsidP="00AC1F42">
      <w:pPr>
        <w:pStyle w:val="Heading2"/>
      </w:pPr>
      <w:bookmarkStart w:id="14" w:name="_Toc230858013"/>
      <w:r w:rsidRPr="00B71F91">
        <w:t>Additional hours and types of activities delivered</w:t>
      </w:r>
      <w:bookmarkEnd w:id="14"/>
    </w:p>
    <w:p w14:paraId="79A0A3AB" w14:textId="77777777" w:rsidR="00AC1F42" w:rsidRPr="00B71F91" w:rsidRDefault="00AC1F42" w:rsidP="004774D0">
      <w:pPr>
        <w:pStyle w:val="Heading3"/>
      </w:pPr>
      <w:r w:rsidRPr="00B71F91">
        <w:t>Additional hours</w:t>
      </w:r>
    </w:p>
    <w:p w14:paraId="22B3CBF0" w14:textId="77777777" w:rsidR="00AC1F42" w:rsidRPr="00B71F91" w:rsidRDefault="00AC1F42" w:rsidP="00AC1F42">
      <w:pPr>
        <w:pStyle w:val="Body"/>
        <w:rPr>
          <w:rFonts w:cs="Arial"/>
        </w:rPr>
      </w:pPr>
      <w:r w:rsidRPr="00B71F91">
        <w:rPr>
          <w:rFonts w:cs="Arial"/>
        </w:rPr>
        <w:t>MI data from 238 grantholders up to the end of June 2025 indicates that the MHF has supported the delivery of at least 2.6 million additional hours of youth activities</w:t>
      </w:r>
      <w:r w:rsidRPr="004D334E">
        <w:rPr>
          <w:rStyle w:val="FootnoteReference"/>
        </w:rPr>
        <w:footnoteReference w:id="10"/>
      </w:r>
      <w:r w:rsidRPr="00B71F91">
        <w:rPr>
          <w:rFonts w:cs="Arial"/>
        </w:rPr>
        <w:t xml:space="preserve">. This means the MHF exceeded its original target of one million additional hours by 31 March 2026. On average, each grantholder delivered 485 additional hours, with sessions typically engaging around 25 </w:t>
      </w:r>
      <w:r>
        <w:rPr>
          <w:rFonts w:cs="Arial"/>
        </w:rPr>
        <w:t>YP</w:t>
      </w:r>
      <w:r w:rsidRPr="00B71F91">
        <w:rPr>
          <w:rFonts w:cs="Arial"/>
        </w:rPr>
        <w:t xml:space="preserve"> per hour.</w:t>
      </w:r>
    </w:p>
    <w:p w14:paraId="66A3708E" w14:textId="77777777" w:rsidR="00AC1F42" w:rsidRPr="00B71F91" w:rsidRDefault="00AC1F42" w:rsidP="00AC1F42">
      <w:pPr>
        <w:pStyle w:val="Body"/>
        <w:rPr>
          <w:rFonts w:cs="Arial"/>
        </w:rPr>
      </w:pPr>
      <w:r>
        <w:rPr>
          <w:rFonts w:cs="Arial"/>
        </w:rPr>
        <w:t>The MHF stakeholders</w:t>
      </w:r>
      <w:r w:rsidRPr="00B71F91">
        <w:rPr>
          <w:rFonts w:cs="Arial"/>
        </w:rPr>
        <w:t xml:space="preserve"> suggested that the MHF’s name and branding may have placed too much focus on the “million hours” numerical target, attracting ministerial and public attention to the “million</w:t>
      </w:r>
      <w:r w:rsidRPr="00AC1F42">
        <w:rPr>
          <w:rFonts w:ascii="Cambria Math" w:hAnsi="Cambria Math" w:cs="Cambria Math"/>
        </w:rPr>
        <w:t>‑</w:t>
      </w:r>
      <w:r w:rsidRPr="00B71F91">
        <w:rPr>
          <w:rFonts w:cs="Arial"/>
        </w:rPr>
        <w:t xml:space="preserve">hours” headline. While this aided visibility of the MHF, </w:t>
      </w:r>
      <w:r>
        <w:rPr>
          <w:rFonts w:cs="Arial"/>
        </w:rPr>
        <w:t>the MHF stakeholders</w:t>
      </w:r>
      <w:r w:rsidRPr="00B71F91">
        <w:rPr>
          <w:rFonts w:cs="Arial"/>
        </w:rPr>
        <w:t xml:space="preserve"> highlighted that it risked narrowing perceptions of success to a single measure, and subsequent messaging sought to emphasise the MHF’s wider intent and objectives.</w:t>
      </w:r>
    </w:p>
    <w:p w14:paraId="2721E489" w14:textId="77777777" w:rsidR="00AC1F42" w:rsidRPr="00B71F91" w:rsidRDefault="00AC1F42" w:rsidP="004774D0">
      <w:pPr>
        <w:pStyle w:val="Heading3"/>
      </w:pPr>
      <w:r w:rsidRPr="00B71F91">
        <w:t>Types of activities being funded</w:t>
      </w:r>
    </w:p>
    <w:p w14:paraId="5A49134A" w14:textId="57C1ED38" w:rsidR="00AC1F42" w:rsidRPr="00B71F91" w:rsidRDefault="00AC1F42" w:rsidP="00AC1F42">
      <w:pPr>
        <w:pStyle w:val="Body"/>
        <w:rPr>
          <w:rFonts w:cs="Arial"/>
        </w:rPr>
      </w:pPr>
      <w:r w:rsidRPr="00B71F91">
        <w:rPr>
          <w:rFonts w:cs="Arial"/>
        </w:rPr>
        <w:fldChar w:fldCharType="begin"/>
      </w:r>
      <w:r w:rsidRPr="00B71F91">
        <w:rPr>
          <w:rFonts w:cs="Arial"/>
        </w:rPr>
        <w:instrText xml:space="preserve"> REF _Ref210228490 \h </w:instrText>
      </w:r>
      <w:r>
        <w:rPr>
          <w:rFonts w:cs="Arial"/>
        </w:rPr>
        <w:instrText xml:space="preserve"> \* MERGEFORMAT </w:instrText>
      </w:r>
      <w:r w:rsidRPr="00B71F91">
        <w:rPr>
          <w:rFonts w:cs="Arial"/>
        </w:rPr>
      </w:r>
      <w:r w:rsidRPr="00B71F91">
        <w:rPr>
          <w:rFonts w:cs="Arial"/>
        </w:rPr>
        <w:fldChar w:fldCharType="separate"/>
      </w:r>
      <w:r w:rsidR="000633B6" w:rsidRPr="00B71F91">
        <w:rPr>
          <w:rFonts w:cs="Arial"/>
        </w:rPr>
        <w:t xml:space="preserve">Table </w:t>
      </w:r>
      <w:r w:rsidR="000633B6">
        <w:rPr>
          <w:rFonts w:cs="Arial"/>
        </w:rPr>
        <w:t>1</w:t>
      </w:r>
      <w:r w:rsidRPr="00B71F91">
        <w:rPr>
          <w:rFonts w:cs="Arial"/>
        </w:rPr>
        <w:fldChar w:fldCharType="end"/>
      </w:r>
      <w:r w:rsidRPr="00B71F91">
        <w:rPr>
          <w:rFonts w:cs="Arial"/>
        </w:rPr>
        <w:t xml:space="preserve"> summarises the types of activities that grantholders are providing for </w:t>
      </w:r>
      <w:r>
        <w:rPr>
          <w:rFonts w:cs="Arial"/>
        </w:rPr>
        <w:t>YP</w:t>
      </w:r>
      <w:r w:rsidRPr="00B71F91">
        <w:rPr>
          <w:rFonts w:cs="Arial"/>
        </w:rPr>
        <w:t xml:space="preserve"> with the MHF grant funding. The grantholder survey (base=166) shows that the most common activities are sports and informal physical activities (36</w:t>
      </w:r>
      <w:r>
        <w:rPr>
          <w:rFonts w:cs="Arial"/>
        </w:rPr>
        <w:t>%</w:t>
      </w:r>
      <w:r w:rsidRPr="00B71F91">
        <w:rPr>
          <w:rFonts w:cs="Arial"/>
        </w:rPr>
        <w:t>). The previous interim report highlighted the need to clarify what classifies as sports and informal physical activities. Interview data from grantholders shows that football and boxing were the most common, alongside karate, basketball, table tennis, dance, and cycling.</w:t>
      </w:r>
    </w:p>
    <w:p w14:paraId="4075EE93" w14:textId="77777777" w:rsidR="00AC1F42" w:rsidRPr="00B71F91" w:rsidRDefault="00AC1F42" w:rsidP="00AC1F42">
      <w:pPr>
        <w:pStyle w:val="Body"/>
        <w:rPr>
          <w:rFonts w:cs="Arial"/>
        </w:rPr>
      </w:pPr>
      <w:r w:rsidRPr="00B71F91">
        <w:rPr>
          <w:rFonts w:cs="Arial"/>
        </w:rPr>
        <w:t>Survey responses indicate that 14</w:t>
      </w:r>
      <w:r>
        <w:rPr>
          <w:rFonts w:cs="Arial"/>
        </w:rPr>
        <w:t>%</w:t>
      </w:r>
      <w:r w:rsidRPr="00B71F91">
        <w:rPr>
          <w:rFonts w:cs="Arial"/>
        </w:rPr>
        <w:t xml:space="preserve"> of grantholders offer multi-activity provision, combining physical activities with other activities including creative arts, gaming, or one-to-one mentoring. Workshops and drop-in sessions are offered by 13</w:t>
      </w:r>
      <w:r>
        <w:rPr>
          <w:rFonts w:cs="Arial"/>
        </w:rPr>
        <w:t>%</w:t>
      </w:r>
      <w:r w:rsidRPr="00B71F91">
        <w:rPr>
          <w:rFonts w:cs="Arial"/>
        </w:rPr>
        <w:t xml:space="preserve"> of survey respondents. Grantholder interviews provided further detail about these workshops and sessions, describing workshops focused on employability and leadership (for example CV writing, interview preparation), issue-based topics (for example drugs and alcohol, vaping, knife crime, online safety, healthy relationships), and practical skills (for example first aid, cooking, driving theory).</w:t>
      </w:r>
    </w:p>
    <w:p w14:paraId="14CCA4AD" w14:textId="77777777" w:rsidR="000633B6" w:rsidRPr="00B71F91" w:rsidRDefault="000633B6" w:rsidP="000633B6">
      <w:pPr>
        <w:pStyle w:val="Caption"/>
        <w:keepNext/>
        <w:rPr>
          <w:rFonts w:cs="Arial"/>
        </w:rPr>
      </w:pPr>
      <w:bookmarkStart w:id="15" w:name="_Ref210228490"/>
      <w:r w:rsidRPr="00B71F91">
        <w:rPr>
          <w:rFonts w:cs="Arial"/>
        </w:rPr>
        <w:t xml:space="preserve">Table </w:t>
      </w:r>
      <w:r w:rsidRPr="00B71F91">
        <w:rPr>
          <w:rFonts w:cs="Arial"/>
        </w:rPr>
        <w:fldChar w:fldCharType="begin"/>
      </w:r>
      <w:r w:rsidRPr="00B71F91">
        <w:rPr>
          <w:rFonts w:cs="Arial"/>
        </w:rPr>
        <w:instrText xml:space="preserve"> SEQ Table \* ARABIC </w:instrText>
      </w:r>
      <w:r w:rsidRPr="00B71F91">
        <w:rPr>
          <w:rFonts w:cs="Arial"/>
        </w:rPr>
        <w:fldChar w:fldCharType="separate"/>
      </w:r>
      <w:r>
        <w:rPr>
          <w:rFonts w:cs="Arial"/>
          <w:noProof/>
        </w:rPr>
        <w:t>1</w:t>
      </w:r>
      <w:r w:rsidRPr="00B71F91">
        <w:rPr>
          <w:rFonts w:cs="Arial"/>
          <w:noProof/>
        </w:rPr>
        <w:fldChar w:fldCharType="end"/>
      </w:r>
      <w:bookmarkEnd w:id="15"/>
      <w:r w:rsidRPr="00B71F91">
        <w:rPr>
          <w:rFonts w:cs="Arial"/>
        </w:rPr>
        <w:t>: Types of the MHF-funded activities (Grantholder survey, March 2025, base=166)</w:t>
      </w:r>
    </w:p>
    <w:tbl>
      <w:tblPr>
        <w:tblStyle w:val="GridTable4-Accent1"/>
        <w:tblW w:w="0" w:type="auto"/>
        <w:tblLook w:val="0420" w:firstRow="1" w:lastRow="0" w:firstColumn="0" w:lastColumn="0" w:noHBand="0" w:noVBand="1"/>
      </w:tblPr>
      <w:tblGrid>
        <w:gridCol w:w="5806"/>
        <w:gridCol w:w="3822"/>
      </w:tblGrid>
      <w:tr w:rsidR="000633B6" w:rsidRPr="000633B6" w14:paraId="1B411FB1" w14:textId="77777777" w:rsidTr="000C7234">
        <w:trPr>
          <w:cnfStyle w:val="100000000000" w:firstRow="1" w:lastRow="0" w:firstColumn="0" w:lastColumn="0" w:oddVBand="0" w:evenVBand="0" w:oddHBand="0" w:evenHBand="0" w:firstRowFirstColumn="0" w:firstRowLastColumn="0" w:lastRowFirstColumn="0" w:lastRowLastColumn="0"/>
          <w:trHeight w:val="290"/>
        </w:trPr>
        <w:tc>
          <w:tcPr>
            <w:tcW w:w="5812" w:type="dxa"/>
            <w:noWrap/>
            <w:hideMark/>
          </w:tcPr>
          <w:p w14:paraId="09D64197" w14:textId="77777777" w:rsidR="000633B6" w:rsidRPr="000633B6" w:rsidRDefault="000633B6" w:rsidP="00055BFC">
            <w:pPr>
              <w:pStyle w:val="BodyText"/>
              <w:spacing w:after="0"/>
              <w:rPr>
                <w:rFonts w:cs="Arial"/>
                <w:sz w:val="22"/>
                <w:szCs w:val="22"/>
              </w:rPr>
            </w:pPr>
            <w:r w:rsidRPr="000633B6">
              <w:rPr>
                <w:rFonts w:cs="Arial"/>
                <w:sz w:val="22"/>
                <w:szCs w:val="22"/>
              </w:rPr>
              <w:t>Activity type</w:t>
            </w:r>
          </w:p>
        </w:tc>
        <w:tc>
          <w:tcPr>
            <w:tcW w:w="3826" w:type="dxa"/>
            <w:noWrap/>
            <w:hideMark/>
          </w:tcPr>
          <w:p w14:paraId="7B9EEEEE" w14:textId="77777777" w:rsidR="000633B6" w:rsidRPr="000633B6" w:rsidRDefault="000633B6" w:rsidP="00055BFC">
            <w:pPr>
              <w:pStyle w:val="BodyText"/>
              <w:spacing w:after="0"/>
              <w:rPr>
                <w:rFonts w:cs="Arial"/>
                <w:sz w:val="22"/>
                <w:szCs w:val="22"/>
              </w:rPr>
            </w:pPr>
            <w:r w:rsidRPr="000633B6">
              <w:rPr>
                <w:rFonts w:cs="Arial"/>
                <w:sz w:val="22"/>
                <w:szCs w:val="22"/>
              </w:rPr>
              <w:t>Percentage of grantholders (%)</w:t>
            </w:r>
          </w:p>
        </w:tc>
      </w:tr>
      <w:tr w:rsidR="000633B6" w:rsidRPr="000633B6" w14:paraId="55C27011" w14:textId="77777777" w:rsidTr="000C7234">
        <w:trPr>
          <w:cnfStyle w:val="000000100000" w:firstRow="0" w:lastRow="0" w:firstColumn="0" w:lastColumn="0" w:oddVBand="0" w:evenVBand="0" w:oddHBand="1" w:evenHBand="0" w:firstRowFirstColumn="0" w:firstRowLastColumn="0" w:lastRowFirstColumn="0" w:lastRowLastColumn="0"/>
          <w:trHeight w:val="290"/>
        </w:trPr>
        <w:tc>
          <w:tcPr>
            <w:tcW w:w="5812" w:type="dxa"/>
            <w:noWrap/>
            <w:hideMark/>
          </w:tcPr>
          <w:p w14:paraId="2C698D43" w14:textId="77777777" w:rsidR="000633B6" w:rsidRPr="000633B6" w:rsidRDefault="000633B6" w:rsidP="00055BFC">
            <w:pPr>
              <w:pStyle w:val="BodyText"/>
              <w:spacing w:after="0"/>
              <w:rPr>
                <w:rFonts w:cs="Arial"/>
                <w:sz w:val="22"/>
                <w:szCs w:val="22"/>
              </w:rPr>
            </w:pPr>
            <w:r w:rsidRPr="000633B6">
              <w:rPr>
                <w:rFonts w:cs="Arial"/>
                <w:sz w:val="22"/>
                <w:szCs w:val="22"/>
              </w:rPr>
              <w:t>Sports and informal physical activities</w:t>
            </w:r>
          </w:p>
        </w:tc>
        <w:tc>
          <w:tcPr>
            <w:tcW w:w="3826" w:type="dxa"/>
            <w:noWrap/>
            <w:hideMark/>
          </w:tcPr>
          <w:p w14:paraId="685D1383" w14:textId="77777777" w:rsidR="000633B6" w:rsidRPr="000633B6" w:rsidRDefault="000633B6" w:rsidP="00055BFC">
            <w:pPr>
              <w:pStyle w:val="BodyText"/>
              <w:spacing w:after="0"/>
              <w:rPr>
                <w:rFonts w:cs="Arial"/>
                <w:sz w:val="22"/>
                <w:szCs w:val="22"/>
              </w:rPr>
            </w:pPr>
            <w:r w:rsidRPr="000633B6">
              <w:rPr>
                <w:rFonts w:cs="Arial"/>
                <w:sz w:val="22"/>
                <w:szCs w:val="22"/>
              </w:rPr>
              <w:t>36</w:t>
            </w:r>
          </w:p>
        </w:tc>
      </w:tr>
      <w:tr w:rsidR="000633B6" w:rsidRPr="000633B6" w14:paraId="00CA1CA8" w14:textId="77777777" w:rsidTr="000C7234">
        <w:trPr>
          <w:trHeight w:val="290"/>
        </w:trPr>
        <w:tc>
          <w:tcPr>
            <w:tcW w:w="5812" w:type="dxa"/>
            <w:noWrap/>
            <w:hideMark/>
          </w:tcPr>
          <w:p w14:paraId="1F521019" w14:textId="77777777" w:rsidR="000633B6" w:rsidRPr="000633B6" w:rsidRDefault="000633B6" w:rsidP="00055BFC">
            <w:pPr>
              <w:pStyle w:val="BodyText"/>
              <w:spacing w:after="0"/>
              <w:rPr>
                <w:rFonts w:cs="Arial"/>
                <w:sz w:val="22"/>
                <w:szCs w:val="22"/>
              </w:rPr>
            </w:pPr>
            <w:r w:rsidRPr="000633B6">
              <w:rPr>
                <w:rFonts w:cs="Arial"/>
                <w:sz w:val="22"/>
                <w:szCs w:val="22"/>
              </w:rPr>
              <w:lastRenderedPageBreak/>
              <w:t>Multi-activity provision</w:t>
            </w:r>
          </w:p>
        </w:tc>
        <w:tc>
          <w:tcPr>
            <w:tcW w:w="3826" w:type="dxa"/>
            <w:noWrap/>
            <w:hideMark/>
          </w:tcPr>
          <w:p w14:paraId="2A405358" w14:textId="77777777" w:rsidR="000633B6" w:rsidRPr="000633B6" w:rsidRDefault="000633B6" w:rsidP="00055BFC">
            <w:pPr>
              <w:pStyle w:val="BodyText"/>
              <w:spacing w:after="0"/>
              <w:rPr>
                <w:rFonts w:cs="Arial"/>
                <w:sz w:val="22"/>
                <w:szCs w:val="22"/>
              </w:rPr>
            </w:pPr>
            <w:r w:rsidRPr="000633B6">
              <w:rPr>
                <w:rFonts w:cs="Arial"/>
                <w:sz w:val="22"/>
                <w:szCs w:val="22"/>
              </w:rPr>
              <w:t>14</w:t>
            </w:r>
          </w:p>
        </w:tc>
      </w:tr>
      <w:tr w:rsidR="000633B6" w:rsidRPr="000633B6" w14:paraId="47AEAC90" w14:textId="77777777" w:rsidTr="000C7234">
        <w:trPr>
          <w:cnfStyle w:val="000000100000" w:firstRow="0" w:lastRow="0" w:firstColumn="0" w:lastColumn="0" w:oddVBand="0" w:evenVBand="0" w:oddHBand="1" w:evenHBand="0" w:firstRowFirstColumn="0" w:firstRowLastColumn="0" w:lastRowFirstColumn="0" w:lastRowLastColumn="0"/>
          <w:trHeight w:val="290"/>
        </w:trPr>
        <w:tc>
          <w:tcPr>
            <w:tcW w:w="5812" w:type="dxa"/>
            <w:noWrap/>
            <w:hideMark/>
          </w:tcPr>
          <w:p w14:paraId="64BA09A8" w14:textId="77777777" w:rsidR="000633B6" w:rsidRPr="000633B6" w:rsidRDefault="000633B6" w:rsidP="00055BFC">
            <w:pPr>
              <w:pStyle w:val="BodyText"/>
              <w:spacing w:after="0"/>
              <w:rPr>
                <w:rFonts w:cs="Arial"/>
                <w:sz w:val="22"/>
                <w:szCs w:val="22"/>
              </w:rPr>
            </w:pPr>
            <w:r w:rsidRPr="000633B6">
              <w:rPr>
                <w:rFonts w:cs="Arial"/>
                <w:sz w:val="22"/>
                <w:szCs w:val="22"/>
              </w:rPr>
              <w:t>Workshops and drop-in sessions, e.g., cooking classes</w:t>
            </w:r>
          </w:p>
        </w:tc>
        <w:tc>
          <w:tcPr>
            <w:tcW w:w="3826" w:type="dxa"/>
            <w:noWrap/>
            <w:hideMark/>
          </w:tcPr>
          <w:p w14:paraId="50116DD0" w14:textId="77777777" w:rsidR="000633B6" w:rsidRPr="000633B6" w:rsidRDefault="000633B6" w:rsidP="00055BFC">
            <w:pPr>
              <w:pStyle w:val="BodyText"/>
              <w:spacing w:after="0"/>
              <w:rPr>
                <w:rFonts w:cs="Arial"/>
                <w:sz w:val="22"/>
                <w:szCs w:val="22"/>
              </w:rPr>
            </w:pPr>
            <w:r w:rsidRPr="000633B6">
              <w:rPr>
                <w:rFonts w:cs="Arial"/>
                <w:sz w:val="22"/>
                <w:szCs w:val="22"/>
              </w:rPr>
              <w:t>13</w:t>
            </w:r>
          </w:p>
        </w:tc>
      </w:tr>
      <w:tr w:rsidR="000633B6" w:rsidRPr="000633B6" w14:paraId="7A9301EE" w14:textId="77777777" w:rsidTr="000C7234">
        <w:trPr>
          <w:trHeight w:val="290"/>
        </w:trPr>
        <w:tc>
          <w:tcPr>
            <w:tcW w:w="5812" w:type="dxa"/>
            <w:noWrap/>
            <w:hideMark/>
          </w:tcPr>
          <w:p w14:paraId="131EEEA6" w14:textId="77777777" w:rsidR="000633B6" w:rsidRPr="000633B6" w:rsidRDefault="000633B6" w:rsidP="00055BFC">
            <w:pPr>
              <w:pStyle w:val="BodyText"/>
              <w:spacing w:after="0"/>
              <w:rPr>
                <w:rFonts w:cs="Arial"/>
                <w:sz w:val="22"/>
                <w:szCs w:val="22"/>
              </w:rPr>
            </w:pPr>
            <w:r w:rsidRPr="000633B6">
              <w:rPr>
                <w:rFonts w:cs="Arial"/>
                <w:sz w:val="22"/>
                <w:szCs w:val="22"/>
              </w:rPr>
              <w:t>General open access youth club sessions</w:t>
            </w:r>
          </w:p>
        </w:tc>
        <w:tc>
          <w:tcPr>
            <w:tcW w:w="3826" w:type="dxa"/>
            <w:noWrap/>
            <w:hideMark/>
          </w:tcPr>
          <w:p w14:paraId="24B62415" w14:textId="77777777" w:rsidR="000633B6" w:rsidRPr="000633B6" w:rsidRDefault="000633B6" w:rsidP="00055BFC">
            <w:pPr>
              <w:pStyle w:val="BodyText"/>
              <w:spacing w:after="0"/>
              <w:rPr>
                <w:rFonts w:cs="Arial"/>
                <w:sz w:val="22"/>
                <w:szCs w:val="22"/>
              </w:rPr>
            </w:pPr>
            <w:r w:rsidRPr="000633B6">
              <w:rPr>
                <w:rFonts w:cs="Arial"/>
                <w:sz w:val="22"/>
                <w:szCs w:val="22"/>
              </w:rPr>
              <w:t>9</w:t>
            </w:r>
          </w:p>
        </w:tc>
      </w:tr>
      <w:tr w:rsidR="000633B6" w:rsidRPr="000633B6" w14:paraId="4A690D92" w14:textId="77777777" w:rsidTr="000C7234">
        <w:trPr>
          <w:cnfStyle w:val="000000100000" w:firstRow="0" w:lastRow="0" w:firstColumn="0" w:lastColumn="0" w:oddVBand="0" w:evenVBand="0" w:oddHBand="1" w:evenHBand="0" w:firstRowFirstColumn="0" w:firstRowLastColumn="0" w:lastRowFirstColumn="0" w:lastRowLastColumn="0"/>
          <w:trHeight w:val="290"/>
        </w:trPr>
        <w:tc>
          <w:tcPr>
            <w:tcW w:w="5812" w:type="dxa"/>
            <w:noWrap/>
            <w:hideMark/>
          </w:tcPr>
          <w:p w14:paraId="74BE1286" w14:textId="77777777" w:rsidR="000633B6" w:rsidRPr="000633B6" w:rsidRDefault="000633B6" w:rsidP="00055BFC">
            <w:pPr>
              <w:pStyle w:val="BodyText"/>
              <w:spacing w:after="0"/>
              <w:rPr>
                <w:rFonts w:cs="Arial"/>
                <w:sz w:val="22"/>
                <w:szCs w:val="22"/>
              </w:rPr>
            </w:pPr>
            <w:r w:rsidRPr="000633B6">
              <w:rPr>
                <w:rFonts w:cs="Arial"/>
                <w:sz w:val="22"/>
                <w:szCs w:val="22"/>
              </w:rPr>
              <w:t>Special interest clubs, e.g., science clubs, music clubs, book clubs</w:t>
            </w:r>
          </w:p>
        </w:tc>
        <w:tc>
          <w:tcPr>
            <w:tcW w:w="3826" w:type="dxa"/>
            <w:noWrap/>
            <w:hideMark/>
          </w:tcPr>
          <w:p w14:paraId="3AD9A3AE" w14:textId="77777777" w:rsidR="000633B6" w:rsidRPr="000633B6" w:rsidRDefault="000633B6" w:rsidP="00055BFC">
            <w:pPr>
              <w:pStyle w:val="BodyText"/>
              <w:spacing w:after="0"/>
              <w:rPr>
                <w:rFonts w:cs="Arial"/>
                <w:sz w:val="22"/>
                <w:szCs w:val="22"/>
              </w:rPr>
            </w:pPr>
            <w:r w:rsidRPr="000633B6">
              <w:rPr>
                <w:rFonts w:cs="Arial"/>
                <w:sz w:val="22"/>
                <w:szCs w:val="22"/>
              </w:rPr>
              <w:t>5</w:t>
            </w:r>
          </w:p>
        </w:tc>
      </w:tr>
      <w:tr w:rsidR="000633B6" w:rsidRPr="000633B6" w14:paraId="63AE1B06" w14:textId="77777777" w:rsidTr="000C7234">
        <w:trPr>
          <w:trHeight w:val="290"/>
        </w:trPr>
        <w:tc>
          <w:tcPr>
            <w:tcW w:w="5812" w:type="dxa"/>
            <w:noWrap/>
            <w:hideMark/>
          </w:tcPr>
          <w:p w14:paraId="3B3A7F31" w14:textId="77777777" w:rsidR="000633B6" w:rsidRPr="000633B6" w:rsidRDefault="000633B6" w:rsidP="00055BFC">
            <w:pPr>
              <w:pStyle w:val="BodyText"/>
              <w:spacing w:after="0"/>
              <w:rPr>
                <w:rFonts w:cs="Arial"/>
                <w:sz w:val="22"/>
                <w:szCs w:val="22"/>
              </w:rPr>
            </w:pPr>
            <w:r w:rsidRPr="000633B6">
              <w:rPr>
                <w:rFonts w:cs="Arial"/>
                <w:sz w:val="22"/>
                <w:szCs w:val="22"/>
              </w:rPr>
              <w:t>Art and creative activities</w:t>
            </w:r>
          </w:p>
        </w:tc>
        <w:tc>
          <w:tcPr>
            <w:tcW w:w="3826" w:type="dxa"/>
            <w:noWrap/>
            <w:hideMark/>
          </w:tcPr>
          <w:p w14:paraId="4E2E5CE2" w14:textId="77777777" w:rsidR="000633B6" w:rsidRPr="000633B6" w:rsidRDefault="000633B6" w:rsidP="00055BFC">
            <w:pPr>
              <w:pStyle w:val="BodyText"/>
              <w:spacing w:after="0"/>
              <w:rPr>
                <w:rFonts w:cs="Arial"/>
                <w:sz w:val="22"/>
                <w:szCs w:val="22"/>
              </w:rPr>
            </w:pPr>
            <w:r w:rsidRPr="000633B6">
              <w:rPr>
                <w:rFonts w:cs="Arial"/>
                <w:sz w:val="22"/>
                <w:szCs w:val="22"/>
              </w:rPr>
              <w:t>4</w:t>
            </w:r>
          </w:p>
        </w:tc>
      </w:tr>
      <w:tr w:rsidR="000633B6" w:rsidRPr="000633B6" w14:paraId="37D1EF2E" w14:textId="77777777" w:rsidTr="000C7234">
        <w:trPr>
          <w:cnfStyle w:val="000000100000" w:firstRow="0" w:lastRow="0" w:firstColumn="0" w:lastColumn="0" w:oddVBand="0" w:evenVBand="0" w:oddHBand="1" w:evenHBand="0" w:firstRowFirstColumn="0" w:firstRowLastColumn="0" w:lastRowFirstColumn="0" w:lastRowLastColumn="0"/>
          <w:trHeight w:val="290"/>
        </w:trPr>
        <w:tc>
          <w:tcPr>
            <w:tcW w:w="5812" w:type="dxa"/>
            <w:noWrap/>
            <w:hideMark/>
          </w:tcPr>
          <w:p w14:paraId="294F959D" w14:textId="77777777" w:rsidR="000633B6" w:rsidRPr="000633B6" w:rsidRDefault="000633B6" w:rsidP="00055BFC">
            <w:pPr>
              <w:pStyle w:val="BodyText"/>
              <w:spacing w:after="0"/>
              <w:rPr>
                <w:rFonts w:cs="Arial"/>
                <w:sz w:val="22"/>
                <w:szCs w:val="22"/>
              </w:rPr>
            </w:pPr>
            <w:r w:rsidRPr="000633B6">
              <w:rPr>
                <w:rFonts w:cs="Arial"/>
                <w:sz w:val="22"/>
                <w:szCs w:val="22"/>
              </w:rPr>
              <w:t>IT/media activities</w:t>
            </w:r>
          </w:p>
        </w:tc>
        <w:tc>
          <w:tcPr>
            <w:tcW w:w="3826" w:type="dxa"/>
            <w:noWrap/>
            <w:hideMark/>
          </w:tcPr>
          <w:p w14:paraId="6D2B791B" w14:textId="77777777" w:rsidR="000633B6" w:rsidRPr="000633B6" w:rsidRDefault="000633B6" w:rsidP="00055BFC">
            <w:pPr>
              <w:pStyle w:val="BodyText"/>
              <w:spacing w:after="0"/>
              <w:rPr>
                <w:rFonts w:cs="Arial"/>
                <w:sz w:val="22"/>
                <w:szCs w:val="22"/>
              </w:rPr>
            </w:pPr>
            <w:r w:rsidRPr="000633B6">
              <w:rPr>
                <w:rFonts w:cs="Arial"/>
                <w:sz w:val="22"/>
                <w:szCs w:val="22"/>
              </w:rPr>
              <w:t>4</w:t>
            </w:r>
          </w:p>
        </w:tc>
      </w:tr>
      <w:tr w:rsidR="000633B6" w:rsidRPr="000633B6" w14:paraId="54DE724A" w14:textId="77777777" w:rsidTr="000C7234">
        <w:trPr>
          <w:trHeight w:val="290"/>
        </w:trPr>
        <w:tc>
          <w:tcPr>
            <w:tcW w:w="5812" w:type="dxa"/>
            <w:noWrap/>
            <w:hideMark/>
          </w:tcPr>
          <w:p w14:paraId="0BD1809F" w14:textId="77777777" w:rsidR="000633B6" w:rsidRPr="000633B6" w:rsidRDefault="000633B6" w:rsidP="00055BFC">
            <w:pPr>
              <w:pStyle w:val="BodyText"/>
              <w:spacing w:after="0"/>
              <w:rPr>
                <w:rFonts w:cs="Arial"/>
                <w:sz w:val="22"/>
                <w:szCs w:val="22"/>
              </w:rPr>
            </w:pPr>
            <w:r w:rsidRPr="000633B6">
              <w:rPr>
                <w:rFonts w:cs="Arial"/>
                <w:sz w:val="22"/>
                <w:szCs w:val="22"/>
              </w:rPr>
              <w:t>One-to-one support mentoring</w:t>
            </w:r>
          </w:p>
        </w:tc>
        <w:tc>
          <w:tcPr>
            <w:tcW w:w="3826" w:type="dxa"/>
            <w:noWrap/>
            <w:hideMark/>
          </w:tcPr>
          <w:p w14:paraId="7F3FFD1E" w14:textId="77777777" w:rsidR="000633B6" w:rsidRPr="000633B6" w:rsidRDefault="000633B6" w:rsidP="00055BFC">
            <w:pPr>
              <w:pStyle w:val="BodyText"/>
              <w:spacing w:after="0"/>
              <w:rPr>
                <w:rFonts w:cs="Arial"/>
                <w:sz w:val="22"/>
                <w:szCs w:val="22"/>
              </w:rPr>
            </w:pPr>
            <w:r w:rsidRPr="000633B6">
              <w:rPr>
                <w:rFonts w:cs="Arial"/>
                <w:sz w:val="22"/>
                <w:szCs w:val="22"/>
              </w:rPr>
              <w:t>3</w:t>
            </w:r>
          </w:p>
        </w:tc>
      </w:tr>
      <w:tr w:rsidR="000633B6" w:rsidRPr="000633B6" w14:paraId="741899B9" w14:textId="77777777" w:rsidTr="000C7234">
        <w:trPr>
          <w:cnfStyle w:val="000000100000" w:firstRow="0" w:lastRow="0" w:firstColumn="0" w:lastColumn="0" w:oddVBand="0" w:evenVBand="0" w:oddHBand="1" w:evenHBand="0" w:firstRowFirstColumn="0" w:firstRowLastColumn="0" w:lastRowFirstColumn="0" w:lastRowLastColumn="0"/>
          <w:trHeight w:val="290"/>
        </w:trPr>
        <w:tc>
          <w:tcPr>
            <w:tcW w:w="5812" w:type="dxa"/>
            <w:noWrap/>
            <w:hideMark/>
          </w:tcPr>
          <w:p w14:paraId="74D36D9A" w14:textId="77777777" w:rsidR="000633B6" w:rsidRPr="000633B6" w:rsidRDefault="000633B6" w:rsidP="00055BFC">
            <w:pPr>
              <w:pStyle w:val="BodyText"/>
              <w:spacing w:after="0"/>
              <w:rPr>
                <w:rFonts w:cs="Arial"/>
                <w:sz w:val="22"/>
                <w:szCs w:val="22"/>
              </w:rPr>
            </w:pPr>
            <w:r w:rsidRPr="000633B6">
              <w:rPr>
                <w:rFonts w:cs="Arial"/>
                <w:sz w:val="22"/>
                <w:szCs w:val="22"/>
              </w:rPr>
              <w:t>Volunteering activities including youth social action</w:t>
            </w:r>
          </w:p>
        </w:tc>
        <w:tc>
          <w:tcPr>
            <w:tcW w:w="3826" w:type="dxa"/>
            <w:noWrap/>
            <w:hideMark/>
          </w:tcPr>
          <w:p w14:paraId="6E209C49" w14:textId="77777777" w:rsidR="000633B6" w:rsidRPr="000633B6" w:rsidRDefault="000633B6" w:rsidP="00055BFC">
            <w:pPr>
              <w:pStyle w:val="BodyText"/>
              <w:spacing w:after="0"/>
              <w:rPr>
                <w:rFonts w:cs="Arial"/>
                <w:sz w:val="22"/>
                <w:szCs w:val="22"/>
              </w:rPr>
            </w:pPr>
            <w:r w:rsidRPr="000633B6">
              <w:rPr>
                <w:rFonts w:cs="Arial"/>
                <w:sz w:val="22"/>
                <w:szCs w:val="22"/>
              </w:rPr>
              <w:t>3</w:t>
            </w:r>
          </w:p>
        </w:tc>
      </w:tr>
      <w:tr w:rsidR="000633B6" w:rsidRPr="000633B6" w14:paraId="17F094F1" w14:textId="77777777" w:rsidTr="000C7234">
        <w:trPr>
          <w:trHeight w:val="290"/>
        </w:trPr>
        <w:tc>
          <w:tcPr>
            <w:tcW w:w="5812" w:type="dxa"/>
            <w:noWrap/>
            <w:hideMark/>
          </w:tcPr>
          <w:p w14:paraId="6ECE3C20" w14:textId="77777777" w:rsidR="000633B6" w:rsidRPr="000633B6" w:rsidRDefault="000633B6" w:rsidP="00055BFC">
            <w:pPr>
              <w:pStyle w:val="BodyText"/>
              <w:spacing w:after="0"/>
              <w:rPr>
                <w:rFonts w:cs="Arial"/>
                <w:sz w:val="22"/>
                <w:szCs w:val="22"/>
              </w:rPr>
            </w:pPr>
            <w:r w:rsidRPr="000633B6">
              <w:rPr>
                <w:rFonts w:cs="Arial"/>
                <w:sz w:val="22"/>
                <w:szCs w:val="22"/>
              </w:rPr>
              <w:t>Other</w:t>
            </w:r>
          </w:p>
        </w:tc>
        <w:tc>
          <w:tcPr>
            <w:tcW w:w="3826" w:type="dxa"/>
            <w:noWrap/>
            <w:hideMark/>
          </w:tcPr>
          <w:p w14:paraId="78E58372" w14:textId="77777777" w:rsidR="000633B6" w:rsidRPr="000633B6" w:rsidRDefault="000633B6" w:rsidP="00055BFC">
            <w:pPr>
              <w:pStyle w:val="BodyText"/>
              <w:spacing w:after="0"/>
              <w:rPr>
                <w:rFonts w:cs="Arial"/>
                <w:sz w:val="22"/>
                <w:szCs w:val="22"/>
              </w:rPr>
            </w:pPr>
            <w:r w:rsidRPr="000633B6">
              <w:rPr>
                <w:rFonts w:cs="Arial"/>
                <w:sz w:val="22"/>
                <w:szCs w:val="22"/>
              </w:rPr>
              <w:t>2</w:t>
            </w:r>
          </w:p>
        </w:tc>
      </w:tr>
      <w:tr w:rsidR="000633B6" w:rsidRPr="000633B6" w14:paraId="5F097480" w14:textId="77777777" w:rsidTr="000C7234">
        <w:trPr>
          <w:cnfStyle w:val="000000100000" w:firstRow="0" w:lastRow="0" w:firstColumn="0" w:lastColumn="0" w:oddVBand="0" w:evenVBand="0" w:oddHBand="1" w:evenHBand="0" w:firstRowFirstColumn="0" w:firstRowLastColumn="0" w:lastRowFirstColumn="0" w:lastRowLastColumn="0"/>
          <w:trHeight w:val="290"/>
        </w:trPr>
        <w:tc>
          <w:tcPr>
            <w:tcW w:w="5812" w:type="dxa"/>
            <w:noWrap/>
            <w:hideMark/>
          </w:tcPr>
          <w:p w14:paraId="038EA404" w14:textId="77777777" w:rsidR="000633B6" w:rsidRPr="000633B6" w:rsidRDefault="000633B6" w:rsidP="00055BFC">
            <w:pPr>
              <w:pStyle w:val="BodyText"/>
              <w:spacing w:after="0"/>
              <w:rPr>
                <w:rFonts w:cs="Arial"/>
                <w:sz w:val="22"/>
                <w:szCs w:val="22"/>
              </w:rPr>
            </w:pPr>
            <w:r w:rsidRPr="000633B6">
              <w:rPr>
                <w:rFonts w:cs="Arial"/>
                <w:sz w:val="22"/>
                <w:szCs w:val="22"/>
              </w:rPr>
              <w:t>Detached/street-based youth work</w:t>
            </w:r>
          </w:p>
        </w:tc>
        <w:tc>
          <w:tcPr>
            <w:tcW w:w="3826" w:type="dxa"/>
            <w:noWrap/>
            <w:hideMark/>
          </w:tcPr>
          <w:p w14:paraId="1236E55A" w14:textId="77777777" w:rsidR="000633B6" w:rsidRPr="000633B6" w:rsidRDefault="000633B6" w:rsidP="00055BFC">
            <w:pPr>
              <w:pStyle w:val="BodyText"/>
              <w:spacing w:after="0"/>
              <w:rPr>
                <w:rFonts w:cs="Arial"/>
                <w:sz w:val="22"/>
                <w:szCs w:val="22"/>
              </w:rPr>
            </w:pPr>
            <w:r w:rsidRPr="000633B6">
              <w:rPr>
                <w:rFonts w:cs="Arial"/>
                <w:sz w:val="22"/>
                <w:szCs w:val="22"/>
              </w:rPr>
              <w:t>1</w:t>
            </w:r>
          </w:p>
        </w:tc>
      </w:tr>
      <w:tr w:rsidR="000633B6" w:rsidRPr="000633B6" w14:paraId="7F7355C5" w14:textId="77777777" w:rsidTr="000C7234">
        <w:trPr>
          <w:trHeight w:val="290"/>
        </w:trPr>
        <w:tc>
          <w:tcPr>
            <w:tcW w:w="5812" w:type="dxa"/>
            <w:noWrap/>
            <w:hideMark/>
          </w:tcPr>
          <w:p w14:paraId="08C7454B" w14:textId="77777777" w:rsidR="000633B6" w:rsidRPr="000633B6" w:rsidRDefault="000633B6" w:rsidP="00055BFC">
            <w:pPr>
              <w:pStyle w:val="BodyText"/>
              <w:spacing w:after="0"/>
              <w:rPr>
                <w:rFonts w:cs="Arial"/>
                <w:sz w:val="22"/>
                <w:szCs w:val="22"/>
              </w:rPr>
            </w:pPr>
            <w:r w:rsidRPr="000633B6">
              <w:rPr>
                <w:rFonts w:cs="Arial"/>
                <w:sz w:val="22"/>
                <w:szCs w:val="22"/>
              </w:rPr>
              <w:t>Staff training</w:t>
            </w:r>
          </w:p>
        </w:tc>
        <w:tc>
          <w:tcPr>
            <w:tcW w:w="3826" w:type="dxa"/>
            <w:noWrap/>
            <w:hideMark/>
          </w:tcPr>
          <w:p w14:paraId="5FBA0C36" w14:textId="77777777" w:rsidR="000633B6" w:rsidRPr="000633B6" w:rsidRDefault="000633B6" w:rsidP="00055BFC">
            <w:pPr>
              <w:pStyle w:val="BodyText"/>
              <w:spacing w:after="0"/>
              <w:rPr>
                <w:rFonts w:cs="Arial"/>
                <w:sz w:val="22"/>
                <w:szCs w:val="22"/>
              </w:rPr>
            </w:pPr>
            <w:r w:rsidRPr="000633B6">
              <w:rPr>
                <w:rFonts w:cs="Arial"/>
                <w:sz w:val="22"/>
                <w:szCs w:val="22"/>
              </w:rPr>
              <w:t>1</w:t>
            </w:r>
          </w:p>
        </w:tc>
      </w:tr>
      <w:tr w:rsidR="000633B6" w:rsidRPr="000633B6" w14:paraId="2979CD44" w14:textId="77777777" w:rsidTr="000C7234">
        <w:trPr>
          <w:cnfStyle w:val="000000100000" w:firstRow="0" w:lastRow="0" w:firstColumn="0" w:lastColumn="0" w:oddVBand="0" w:evenVBand="0" w:oddHBand="1" w:evenHBand="0" w:firstRowFirstColumn="0" w:firstRowLastColumn="0" w:lastRowFirstColumn="0" w:lastRowLastColumn="0"/>
          <w:trHeight w:val="290"/>
        </w:trPr>
        <w:tc>
          <w:tcPr>
            <w:tcW w:w="5812" w:type="dxa"/>
            <w:noWrap/>
            <w:hideMark/>
          </w:tcPr>
          <w:p w14:paraId="06AE64D3" w14:textId="77777777" w:rsidR="000633B6" w:rsidRPr="000633B6" w:rsidRDefault="000633B6" w:rsidP="00055BFC">
            <w:pPr>
              <w:pStyle w:val="BodyText"/>
              <w:spacing w:after="0"/>
              <w:rPr>
                <w:rFonts w:cs="Arial"/>
                <w:sz w:val="22"/>
                <w:szCs w:val="22"/>
              </w:rPr>
            </w:pPr>
            <w:r w:rsidRPr="000633B6">
              <w:rPr>
                <w:rFonts w:cs="Arial"/>
                <w:sz w:val="22"/>
                <w:szCs w:val="22"/>
              </w:rPr>
              <w:t>Volunteer training</w:t>
            </w:r>
          </w:p>
        </w:tc>
        <w:tc>
          <w:tcPr>
            <w:tcW w:w="3826" w:type="dxa"/>
            <w:noWrap/>
            <w:hideMark/>
          </w:tcPr>
          <w:p w14:paraId="6B5EA8AC" w14:textId="77777777" w:rsidR="000633B6" w:rsidRPr="000633B6" w:rsidRDefault="000633B6" w:rsidP="00055BFC">
            <w:pPr>
              <w:pStyle w:val="BodyText"/>
              <w:spacing w:after="0"/>
              <w:rPr>
                <w:rFonts w:cs="Arial"/>
                <w:sz w:val="22"/>
                <w:szCs w:val="22"/>
              </w:rPr>
            </w:pPr>
            <w:r w:rsidRPr="000633B6">
              <w:rPr>
                <w:rFonts w:cs="Arial"/>
                <w:sz w:val="22"/>
                <w:szCs w:val="22"/>
              </w:rPr>
              <w:t>1</w:t>
            </w:r>
          </w:p>
        </w:tc>
      </w:tr>
    </w:tbl>
    <w:p w14:paraId="3B3D0956" w14:textId="77777777" w:rsidR="00C53544" w:rsidRPr="00B71F91" w:rsidRDefault="00C53544" w:rsidP="00C53544">
      <w:pPr>
        <w:pStyle w:val="Body"/>
      </w:pPr>
      <w:r w:rsidRPr="00B71F91">
        <w:t xml:space="preserve">DCMS staff interviewed noted that the broad eligibility criteria for activities were well received by the sector and likely contributed to the high volume of applications from youth organisations. </w:t>
      </w:r>
    </w:p>
    <w:p w14:paraId="2F9BF4AC" w14:textId="77777777" w:rsidR="00C53544" w:rsidRPr="00B71F91" w:rsidRDefault="00C53544" w:rsidP="00C53544">
      <w:pPr>
        <w:pStyle w:val="Heading2"/>
      </w:pPr>
      <w:bookmarkStart w:id="16" w:name="_Toc230858014"/>
      <w:r w:rsidRPr="00B71F91">
        <w:t xml:space="preserve">Profile of </w:t>
      </w:r>
      <w:r>
        <w:t>YP</w:t>
      </w:r>
      <w:r w:rsidRPr="00B71F91">
        <w:t xml:space="preserve"> who participate in the MHF</w:t>
      </w:r>
      <w:bookmarkEnd w:id="16"/>
    </w:p>
    <w:p w14:paraId="0D062874" w14:textId="77777777" w:rsidR="00C53544" w:rsidRPr="00B71F91" w:rsidRDefault="00C53544" w:rsidP="00C53544">
      <w:pPr>
        <w:pStyle w:val="Body"/>
      </w:pPr>
      <w:r w:rsidRPr="00B71F91">
        <w:t xml:space="preserve">The grantholder survey collected data on the age profile of </w:t>
      </w:r>
      <w:r>
        <w:t>YP</w:t>
      </w:r>
      <w:r w:rsidRPr="00B71F91">
        <w:t xml:space="preserve"> who participate in activities funded by the MHF, as detailed in </w:t>
      </w:r>
      <w:r w:rsidRPr="00B71F91">
        <w:fldChar w:fldCharType="begin"/>
      </w:r>
      <w:r w:rsidRPr="00B71F91">
        <w:instrText xml:space="preserve"> REF _Ref210228511 \h </w:instrText>
      </w:r>
      <w:r>
        <w:instrText xml:space="preserve"> \* MERGEFORMAT </w:instrText>
      </w:r>
      <w:r w:rsidRPr="00B71F91">
        <w:fldChar w:fldCharType="separate"/>
      </w:r>
      <w:r w:rsidRPr="00B71F91">
        <w:t xml:space="preserve">Table </w:t>
      </w:r>
      <w:r>
        <w:rPr>
          <w:noProof/>
        </w:rPr>
        <w:t>2</w:t>
      </w:r>
      <w:r w:rsidRPr="00B71F91">
        <w:fldChar w:fldCharType="end"/>
      </w:r>
      <w:r w:rsidRPr="00B71F91">
        <w:t>. Grantholders had the option to select as many options as applied to them, which means the percentages do not total 100</w:t>
      </w:r>
      <w:r>
        <w:t>%</w:t>
      </w:r>
      <w:r w:rsidRPr="00B71F91">
        <w:t xml:space="preserve">. </w:t>
      </w:r>
      <w:r>
        <w:t>Grantholder s</w:t>
      </w:r>
      <w:r w:rsidRPr="00B71F91">
        <w:t xml:space="preserve">urvey data (base=165) shows that the vast majority of grantholders support </w:t>
      </w:r>
      <w:r>
        <w:t>YP</w:t>
      </w:r>
      <w:r w:rsidRPr="00B71F91">
        <w:t xml:space="preserve"> aged 11–18, while a smaller but substantial proportion (33</w:t>
      </w:r>
      <w:r>
        <w:t>%</w:t>
      </w:r>
      <w:r w:rsidRPr="00B71F91">
        <w:t>) reported working with 18–25-year-olds with special education needs and disabilities (SEND). This is consistent with the aims and target reach of the MHF.</w:t>
      </w:r>
    </w:p>
    <w:p w14:paraId="60C0696C" w14:textId="77777777" w:rsidR="00F53B5F" w:rsidRPr="00B71F91" w:rsidRDefault="00F53B5F" w:rsidP="00F53B5F">
      <w:pPr>
        <w:pStyle w:val="Caption"/>
        <w:keepNext/>
        <w:rPr>
          <w:rFonts w:cs="Arial"/>
        </w:rPr>
      </w:pPr>
      <w:bookmarkStart w:id="17" w:name="_Ref210228511"/>
      <w:r w:rsidRPr="00B71F91">
        <w:rPr>
          <w:rFonts w:cs="Arial"/>
        </w:rPr>
        <w:t xml:space="preserve">Table </w:t>
      </w:r>
      <w:r w:rsidRPr="00B71F91">
        <w:rPr>
          <w:rFonts w:cs="Arial"/>
        </w:rPr>
        <w:fldChar w:fldCharType="begin"/>
      </w:r>
      <w:r w:rsidRPr="00B71F91">
        <w:rPr>
          <w:rFonts w:cs="Arial"/>
        </w:rPr>
        <w:instrText xml:space="preserve"> SEQ Table \* ARABIC </w:instrText>
      </w:r>
      <w:r w:rsidRPr="00B71F91">
        <w:rPr>
          <w:rFonts w:cs="Arial"/>
        </w:rPr>
        <w:fldChar w:fldCharType="separate"/>
      </w:r>
      <w:r>
        <w:rPr>
          <w:rFonts w:cs="Arial"/>
          <w:noProof/>
        </w:rPr>
        <w:t>2</w:t>
      </w:r>
      <w:r w:rsidRPr="00B71F91">
        <w:rPr>
          <w:rFonts w:cs="Arial"/>
          <w:noProof/>
        </w:rPr>
        <w:fldChar w:fldCharType="end"/>
      </w:r>
      <w:bookmarkEnd w:id="17"/>
      <w:r w:rsidRPr="00B71F91">
        <w:rPr>
          <w:rFonts w:cs="Arial"/>
        </w:rPr>
        <w:t xml:space="preserve">: Age profile of </w:t>
      </w:r>
      <w:r>
        <w:rPr>
          <w:rFonts w:cs="Arial"/>
        </w:rPr>
        <w:t>YP</w:t>
      </w:r>
      <w:r w:rsidRPr="00B71F91">
        <w:rPr>
          <w:rFonts w:cs="Arial"/>
        </w:rPr>
        <w:t xml:space="preserve"> (Grantholder survey, March 2025, base=165)</w:t>
      </w:r>
    </w:p>
    <w:tbl>
      <w:tblPr>
        <w:tblStyle w:val="GridTable4-Accent1"/>
        <w:tblW w:w="9535" w:type="dxa"/>
        <w:tblLook w:val="04A0" w:firstRow="1" w:lastRow="0" w:firstColumn="1" w:lastColumn="0" w:noHBand="0" w:noVBand="1"/>
      </w:tblPr>
      <w:tblGrid>
        <w:gridCol w:w="5228"/>
        <w:gridCol w:w="4307"/>
      </w:tblGrid>
      <w:tr w:rsidR="00F53B5F" w:rsidRPr="00F53B5F" w14:paraId="23657F9C" w14:textId="77777777" w:rsidTr="000C723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8" w:type="dxa"/>
          </w:tcPr>
          <w:p w14:paraId="5099345E" w14:textId="77777777" w:rsidR="00F53B5F" w:rsidRPr="00F53B5F" w:rsidRDefault="00F53B5F" w:rsidP="00055BFC">
            <w:pPr>
              <w:rPr>
                <w:rFonts w:cs="Arial"/>
                <w:sz w:val="22"/>
                <w:szCs w:val="22"/>
              </w:rPr>
            </w:pPr>
            <w:r w:rsidRPr="00F53B5F">
              <w:rPr>
                <w:rFonts w:cs="Arial"/>
                <w:kern w:val="24"/>
                <w:sz w:val="22"/>
                <w:szCs w:val="22"/>
                <w:lang w:eastAsia="en-GB"/>
              </w:rPr>
              <w:t>Age range</w:t>
            </w:r>
          </w:p>
        </w:tc>
        <w:tc>
          <w:tcPr>
            <w:tcW w:w="4307" w:type="dxa"/>
          </w:tcPr>
          <w:p w14:paraId="207AD5B7" w14:textId="77777777" w:rsidR="00F53B5F" w:rsidRPr="00F53B5F" w:rsidRDefault="00F53B5F" w:rsidP="00055BFC">
            <w:pPr>
              <w:cnfStyle w:val="100000000000" w:firstRow="1" w:lastRow="0" w:firstColumn="0" w:lastColumn="0" w:oddVBand="0" w:evenVBand="0" w:oddHBand="0" w:evenHBand="0" w:firstRowFirstColumn="0" w:firstRowLastColumn="0" w:lastRowFirstColumn="0" w:lastRowLastColumn="0"/>
              <w:rPr>
                <w:rFonts w:cs="Arial"/>
                <w:sz w:val="22"/>
                <w:szCs w:val="22"/>
              </w:rPr>
            </w:pPr>
            <w:r w:rsidRPr="00F53B5F">
              <w:rPr>
                <w:rFonts w:cs="Arial"/>
                <w:kern w:val="24"/>
                <w:sz w:val="22"/>
                <w:szCs w:val="22"/>
                <w:lang w:eastAsia="en-GB"/>
              </w:rPr>
              <w:t>Percentage of grantholders (%)</w:t>
            </w:r>
          </w:p>
        </w:tc>
      </w:tr>
      <w:tr w:rsidR="00F53B5F" w:rsidRPr="00F53B5F" w14:paraId="5E7984BC" w14:textId="77777777" w:rsidTr="000C723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8" w:type="dxa"/>
          </w:tcPr>
          <w:p w14:paraId="07DD4B02" w14:textId="77777777" w:rsidR="00F53B5F" w:rsidRPr="00F53B5F" w:rsidRDefault="00F53B5F" w:rsidP="00055BFC">
            <w:pPr>
              <w:rPr>
                <w:rFonts w:cs="Arial"/>
                <w:sz w:val="22"/>
                <w:szCs w:val="22"/>
              </w:rPr>
            </w:pPr>
            <w:r w:rsidRPr="00F53B5F">
              <w:rPr>
                <w:rFonts w:cs="Arial"/>
                <w:b w:val="0"/>
                <w:bCs w:val="0"/>
                <w:kern w:val="24"/>
                <w:sz w:val="22"/>
                <w:szCs w:val="22"/>
                <w:lang w:eastAsia="en-GB"/>
              </w:rPr>
              <w:t>11–12-year-olds</w:t>
            </w:r>
          </w:p>
        </w:tc>
        <w:tc>
          <w:tcPr>
            <w:tcW w:w="4307" w:type="dxa"/>
          </w:tcPr>
          <w:p w14:paraId="4F933C34" w14:textId="77777777" w:rsidR="00F53B5F" w:rsidRPr="00F53B5F" w:rsidRDefault="00F53B5F" w:rsidP="00055BFC">
            <w:pPr>
              <w:cnfStyle w:val="000000100000" w:firstRow="0" w:lastRow="0" w:firstColumn="0" w:lastColumn="0" w:oddVBand="0" w:evenVBand="0" w:oddHBand="1" w:evenHBand="0" w:firstRowFirstColumn="0" w:firstRowLastColumn="0" w:lastRowFirstColumn="0" w:lastRowLastColumn="0"/>
              <w:rPr>
                <w:rFonts w:cs="Arial"/>
                <w:sz w:val="22"/>
                <w:szCs w:val="22"/>
              </w:rPr>
            </w:pPr>
            <w:r w:rsidRPr="00F53B5F">
              <w:rPr>
                <w:rFonts w:cs="Arial"/>
                <w:sz w:val="22"/>
                <w:szCs w:val="22"/>
              </w:rPr>
              <w:t>91</w:t>
            </w:r>
          </w:p>
        </w:tc>
      </w:tr>
      <w:tr w:rsidR="00F53B5F" w:rsidRPr="00F53B5F" w14:paraId="2D572D65" w14:textId="77777777" w:rsidTr="000C7234">
        <w:tc>
          <w:tcPr>
            <w:cnfStyle w:val="001000000000" w:firstRow="0" w:lastRow="0" w:firstColumn="1" w:lastColumn="0" w:oddVBand="0" w:evenVBand="0" w:oddHBand="0" w:evenHBand="0" w:firstRowFirstColumn="0" w:firstRowLastColumn="0" w:lastRowFirstColumn="0" w:lastRowLastColumn="0"/>
            <w:tcW w:w="5228" w:type="dxa"/>
          </w:tcPr>
          <w:p w14:paraId="76E60513" w14:textId="77777777" w:rsidR="00F53B5F" w:rsidRPr="00F53B5F" w:rsidRDefault="00F53B5F" w:rsidP="00055BFC">
            <w:pPr>
              <w:rPr>
                <w:rFonts w:cs="Arial"/>
                <w:sz w:val="22"/>
                <w:szCs w:val="22"/>
              </w:rPr>
            </w:pPr>
            <w:r w:rsidRPr="00F53B5F">
              <w:rPr>
                <w:rFonts w:cs="Arial"/>
                <w:b w:val="0"/>
                <w:bCs w:val="0"/>
                <w:kern w:val="24"/>
                <w:sz w:val="22"/>
                <w:szCs w:val="22"/>
                <w:lang w:eastAsia="en-GB"/>
              </w:rPr>
              <w:t>13–14-year-olds</w:t>
            </w:r>
          </w:p>
        </w:tc>
        <w:tc>
          <w:tcPr>
            <w:tcW w:w="4307" w:type="dxa"/>
          </w:tcPr>
          <w:p w14:paraId="715D8F81" w14:textId="77777777" w:rsidR="00F53B5F" w:rsidRPr="00F53B5F" w:rsidRDefault="00F53B5F" w:rsidP="00055BFC">
            <w:pPr>
              <w:cnfStyle w:val="000000000000" w:firstRow="0" w:lastRow="0" w:firstColumn="0" w:lastColumn="0" w:oddVBand="0" w:evenVBand="0" w:oddHBand="0" w:evenHBand="0" w:firstRowFirstColumn="0" w:firstRowLastColumn="0" w:lastRowFirstColumn="0" w:lastRowLastColumn="0"/>
              <w:rPr>
                <w:rFonts w:cs="Arial"/>
                <w:sz w:val="22"/>
                <w:szCs w:val="22"/>
              </w:rPr>
            </w:pPr>
            <w:r w:rsidRPr="00F53B5F">
              <w:rPr>
                <w:rFonts w:cs="Arial"/>
                <w:sz w:val="22"/>
                <w:szCs w:val="22"/>
              </w:rPr>
              <w:t>98</w:t>
            </w:r>
          </w:p>
        </w:tc>
      </w:tr>
      <w:tr w:rsidR="00F53B5F" w:rsidRPr="00F53B5F" w14:paraId="7358CDA3" w14:textId="77777777" w:rsidTr="000C723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8" w:type="dxa"/>
          </w:tcPr>
          <w:p w14:paraId="047533F7" w14:textId="77777777" w:rsidR="00F53B5F" w:rsidRPr="00F53B5F" w:rsidRDefault="00F53B5F" w:rsidP="00055BFC">
            <w:pPr>
              <w:rPr>
                <w:rFonts w:cs="Arial"/>
                <w:sz w:val="22"/>
                <w:szCs w:val="22"/>
              </w:rPr>
            </w:pPr>
            <w:r w:rsidRPr="00F53B5F">
              <w:rPr>
                <w:rFonts w:cs="Arial"/>
                <w:b w:val="0"/>
                <w:bCs w:val="0"/>
                <w:kern w:val="24"/>
                <w:sz w:val="22"/>
                <w:szCs w:val="22"/>
                <w:lang w:eastAsia="en-GB"/>
              </w:rPr>
              <w:t>15–16-year-olds</w:t>
            </w:r>
          </w:p>
        </w:tc>
        <w:tc>
          <w:tcPr>
            <w:tcW w:w="4307" w:type="dxa"/>
          </w:tcPr>
          <w:p w14:paraId="1F574E05" w14:textId="77777777" w:rsidR="00F53B5F" w:rsidRPr="00F53B5F" w:rsidRDefault="00F53B5F" w:rsidP="00055BFC">
            <w:pPr>
              <w:cnfStyle w:val="000000100000" w:firstRow="0" w:lastRow="0" w:firstColumn="0" w:lastColumn="0" w:oddVBand="0" w:evenVBand="0" w:oddHBand="1" w:evenHBand="0" w:firstRowFirstColumn="0" w:firstRowLastColumn="0" w:lastRowFirstColumn="0" w:lastRowLastColumn="0"/>
              <w:rPr>
                <w:rFonts w:cs="Arial"/>
                <w:sz w:val="22"/>
                <w:szCs w:val="22"/>
              </w:rPr>
            </w:pPr>
            <w:r w:rsidRPr="00F53B5F">
              <w:rPr>
                <w:rFonts w:cs="Arial"/>
                <w:sz w:val="22"/>
                <w:szCs w:val="22"/>
              </w:rPr>
              <w:t>97</w:t>
            </w:r>
          </w:p>
        </w:tc>
      </w:tr>
      <w:tr w:rsidR="00F53B5F" w:rsidRPr="00F53B5F" w14:paraId="2046EDD4" w14:textId="77777777" w:rsidTr="000C7234">
        <w:tc>
          <w:tcPr>
            <w:cnfStyle w:val="001000000000" w:firstRow="0" w:lastRow="0" w:firstColumn="1" w:lastColumn="0" w:oddVBand="0" w:evenVBand="0" w:oddHBand="0" w:evenHBand="0" w:firstRowFirstColumn="0" w:firstRowLastColumn="0" w:lastRowFirstColumn="0" w:lastRowLastColumn="0"/>
            <w:tcW w:w="5228" w:type="dxa"/>
          </w:tcPr>
          <w:p w14:paraId="30D5CC6B" w14:textId="77777777" w:rsidR="00F53B5F" w:rsidRPr="00F53B5F" w:rsidRDefault="00F53B5F" w:rsidP="00055BFC">
            <w:pPr>
              <w:rPr>
                <w:rFonts w:cs="Arial"/>
                <w:sz w:val="22"/>
                <w:szCs w:val="22"/>
              </w:rPr>
            </w:pPr>
            <w:r w:rsidRPr="00F53B5F">
              <w:rPr>
                <w:rFonts w:cs="Arial"/>
                <w:b w:val="0"/>
                <w:bCs w:val="0"/>
                <w:kern w:val="24"/>
                <w:sz w:val="22"/>
                <w:szCs w:val="22"/>
                <w:lang w:eastAsia="en-GB"/>
              </w:rPr>
              <w:t>17–18-year-olds</w:t>
            </w:r>
          </w:p>
        </w:tc>
        <w:tc>
          <w:tcPr>
            <w:tcW w:w="4307" w:type="dxa"/>
          </w:tcPr>
          <w:p w14:paraId="150FF56C" w14:textId="77777777" w:rsidR="00F53B5F" w:rsidRPr="00F53B5F" w:rsidRDefault="00F53B5F" w:rsidP="00055BFC">
            <w:pPr>
              <w:cnfStyle w:val="000000000000" w:firstRow="0" w:lastRow="0" w:firstColumn="0" w:lastColumn="0" w:oddVBand="0" w:evenVBand="0" w:oddHBand="0" w:evenHBand="0" w:firstRowFirstColumn="0" w:firstRowLastColumn="0" w:lastRowFirstColumn="0" w:lastRowLastColumn="0"/>
              <w:rPr>
                <w:rFonts w:cs="Arial"/>
                <w:sz w:val="22"/>
                <w:szCs w:val="22"/>
              </w:rPr>
            </w:pPr>
            <w:r w:rsidRPr="00F53B5F">
              <w:rPr>
                <w:rFonts w:cs="Arial"/>
                <w:sz w:val="22"/>
                <w:szCs w:val="22"/>
              </w:rPr>
              <w:t>74</w:t>
            </w:r>
          </w:p>
        </w:tc>
      </w:tr>
      <w:tr w:rsidR="00F53B5F" w:rsidRPr="00F53B5F" w14:paraId="4DB62987" w14:textId="77777777" w:rsidTr="000C723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28" w:type="dxa"/>
          </w:tcPr>
          <w:p w14:paraId="5C1E9D54" w14:textId="77777777" w:rsidR="00F53B5F" w:rsidRPr="00F53B5F" w:rsidRDefault="00F53B5F" w:rsidP="00055BFC">
            <w:pPr>
              <w:rPr>
                <w:rFonts w:cs="Arial"/>
                <w:sz w:val="22"/>
                <w:szCs w:val="22"/>
              </w:rPr>
            </w:pPr>
            <w:r w:rsidRPr="00F53B5F">
              <w:rPr>
                <w:rFonts w:cs="Arial"/>
                <w:b w:val="0"/>
                <w:bCs w:val="0"/>
                <w:kern w:val="24"/>
                <w:sz w:val="22"/>
                <w:szCs w:val="22"/>
                <w:lang w:eastAsia="en-GB"/>
              </w:rPr>
              <w:t>18–25-year-olds with SEND</w:t>
            </w:r>
          </w:p>
        </w:tc>
        <w:tc>
          <w:tcPr>
            <w:tcW w:w="4307" w:type="dxa"/>
          </w:tcPr>
          <w:p w14:paraId="1D868C04" w14:textId="77777777" w:rsidR="00F53B5F" w:rsidRPr="00F53B5F" w:rsidRDefault="00F53B5F" w:rsidP="00055BFC">
            <w:pPr>
              <w:cnfStyle w:val="000000100000" w:firstRow="0" w:lastRow="0" w:firstColumn="0" w:lastColumn="0" w:oddVBand="0" w:evenVBand="0" w:oddHBand="1" w:evenHBand="0" w:firstRowFirstColumn="0" w:firstRowLastColumn="0" w:lastRowFirstColumn="0" w:lastRowLastColumn="0"/>
              <w:rPr>
                <w:rFonts w:cs="Arial"/>
                <w:sz w:val="22"/>
                <w:szCs w:val="22"/>
              </w:rPr>
            </w:pPr>
            <w:r w:rsidRPr="00F53B5F">
              <w:rPr>
                <w:rFonts w:cs="Arial"/>
                <w:sz w:val="22"/>
                <w:szCs w:val="22"/>
              </w:rPr>
              <w:t>33</w:t>
            </w:r>
          </w:p>
        </w:tc>
      </w:tr>
    </w:tbl>
    <w:p w14:paraId="60640319" w14:textId="77777777" w:rsidR="00F53B5F" w:rsidRPr="00B71F91" w:rsidRDefault="00F53B5F" w:rsidP="00F53B5F">
      <w:pPr>
        <w:pStyle w:val="Body"/>
      </w:pPr>
      <w:r>
        <w:t>Grantholder s</w:t>
      </w:r>
      <w:r w:rsidRPr="00B71F91">
        <w:t>urvey responses also provide insight into the demographic and socio-economic profile of participants (</w:t>
      </w:r>
      <w:r w:rsidRPr="00B71F91">
        <w:fldChar w:fldCharType="begin"/>
      </w:r>
      <w:r w:rsidRPr="00B71F91">
        <w:instrText xml:space="preserve"> REF _Ref210228531 \h </w:instrText>
      </w:r>
      <w:r>
        <w:instrText xml:space="preserve"> \* MERGEFORMAT </w:instrText>
      </w:r>
      <w:r w:rsidRPr="00B71F91">
        <w:fldChar w:fldCharType="separate"/>
      </w:r>
      <w:r w:rsidRPr="00B71F91">
        <w:t xml:space="preserve">Table </w:t>
      </w:r>
      <w:r>
        <w:rPr>
          <w:noProof/>
        </w:rPr>
        <w:t>3</w:t>
      </w:r>
      <w:r w:rsidRPr="00B71F91">
        <w:fldChar w:fldCharType="end"/>
      </w:r>
      <w:r w:rsidRPr="00B71F91">
        <w:t>). Grantholders had the option to select as many options as applied to them, which means the percentages do not total 100</w:t>
      </w:r>
      <w:r>
        <w:t>%</w:t>
      </w:r>
      <w:r w:rsidRPr="00B71F91">
        <w:t xml:space="preserve">. The largest proportions of grantholders reported working with </w:t>
      </w:r>
      <w:r>
        <w:t>YP</w:t>
      </w:r>
      <w:r w:rsidRPr="00B71F91">
        <w:t xml:space="preserve"> from low-income areas and minority ethnic backgrounds.</w:t>
      </w:r>
    </w:p>
    <w:p w14:paraId="77D7B4DD" w14:textId="77777777" w:rsidR="00F53B5F" w:rsidRPr="00B71F91" w:rsidRDefault="00F53B5F" w:rsidP="00F53B5F">
      <w:pPr>
        <w:pStyle w:val="Caption"/>
        <w:keepNext/>
        <w:rPr>
          <w:rFonts w:cs="Arial"/>
        </w:rPr>
      </w:pPr>
      <w:bookmarkStart w:id="18" w:name="_Ref210228531"/>
      <w:r w:rsidRPr="00B71F91">
        <w:rPr>
          <w:rFonts w:cs="Arial"/>
        </w:rPr>
        <w:t xml:space="preserve">Table </w:t>
      </w:r>
      <w:r w:rsidRPr="00B71F91">
        <w:rPr>
          <w:rFonts w:cs="Arial"/>
        </w:rPr>
        <w:fldChar w:fldCharType="begin"/>
      </w:r>
      <w:r w:rsidRPr="00B71F91">
        <w:rPr>
          <w:rFonts w:cs="Arial"/>
        </w:rPr>
        <w:instrText xml:space="preserve"> SEQ Table \* ARABIC </w:instrText>
      </w:r>
      <w:r w:rsidRPr="00B71F91">
        <w:rPr>
          <w:rFonts w:cs="Arial"/>
        </w:rPr>
        <w:fldChar w:fldCharType="separate"/>
      </w:r>
      <w:r>
        <w:rPr>
          <w:rFonts w:cs="Arial"/>
          <w:noProof/>
        </w:rPr>
        <w:t>3</w:t>
      </w:r>
      <w:r w:rsidRPr="00B71F91">
        <w:rPr>
          <w:rFonts w:cs="Arial"/>
          <w:noProof/>
        </w:rPr>
        <w:fldChar w:fldCharType="end"/>
      </w:r>
      <w:bookmarkEnd w:id="18"/>
      <w:r w:rsidRPr="00B71F91">
        <w:rPr>
          <w:rFonts w:cs="Arial"/>
        </w:rPr>
        <w:t xml:space="preserve">: Demographic and socio-economic profile of </w:t>
      </w:r>
      <w:r>
        <w:rPr>
          <w:rFonts w:cs="Arial"/>
        </w:rPr>
        <w:t>YP</w:t>
      </w:r>
      <w:r w:rsidRPr="00B71F91">
        <w:rPr>
          <w:rFonts w:cs="Arial"/>
        </w:rPr>
        <w:t xml:space="preserve"> (Grantholder survey, March 2025, base=165)</w:t>
      </w:r>
    </w:p>
    <w:tbl>
      <w:tblPr>
        <w:tblStyle w:val="GridTable4-Accent1"/>
        <w:tblW w:w="0" w:type="auto"/>
        <w:tblLook w:val="0420" w:firstRow="1" w:lastRow="0" w:firstColumn="0" w:lastColumn="0" w:noHBand="0" w:noVBand="1"/>
      </w:tblPr>
      <w:tblGrid>
        <w:gridCol w:w="6315"/>
        <w:gridCol w:w="3313"/>
      </w:tblGrid>
      <w:tr w:rsidR="00F53B5F" w:rsidRPr="00F53B5F" w14:paraId="1804B898" w14:textId="77777777" w:rsidTr="00C0241C">
        <w:trPr>
          <w:cnfStyle w:val="100000000000" w:firstRow="1" w:lastRow="0" w:firstColumn="0" w:lastColumn="0" w:oddVBand="0" w:evenVBand="0" w:oddHBand="0" w:evenHBand="0" w:firstRowFirstColumn="0" w:firstRowLastColumn="0" w:lastRowFirstColumn="0" w:lastRowLastColumn="0"/>
        </w:trPr>
        <w:tc>
          <w:tcPr>
            <w:tcW w:w="6322" w:type="dxa"/>
          </w:tcPr>
          <w:p w14:paraId="294279DF" w14:textId="77777777" w:rsidR="00F53B5F" w:rsidRPr="00F53B5F" w:rsidRDefault="00F53B5F" w:rsidP="00055BFC">
            <w:pPr>
              <w:pStyle w:val="BodyText"/>
              <w:spacing w:after="0"/>
              <w:rPr>
                <w:rFonts w:cs="Arial"/>
                <w:sz w:val="22"/>
                <w:szCs w:val="22"/>
              </w:rPr>
            </w:pPr>
            <w:r w:rsidRPr="00F53B5F">
              <w:rPr>
                <w:rFonts w:cs="Arial"/>
                <w:sz w:val="22"/>
                <w:szCs w:val="22"/>
              </w:rPr>
              <w:t>Profile of YP</w:t>
            </w:r>
          </w:p>
        </w:tc>
        <w:tc>
          <w:tcPr>
            <w:tcW w:w="3316" w:type="dxa"/>
          </w:tcPr>
          <w:p w14:paraId="764A35F4" w14:textId="77777777" w:rsidR="00F53B5F" w:rsidRPr="00F53B5F" w:rsidRDefault="00F53B5F" w:rsidP="00055BFC">
            <w:pPr>
              <w:pStyle w:val="BodyText"/>
              <w:spacing w:after="0"/>
              <w:rPr>
                <w:rFonts w:cs="Arial"/>
                <w:sz w:val="22"/>
                <w:szCs w:val="22"/>
              </w:rPr>
            </w:pPr>
            <w:r w:rsidRPr="00F53B5F">
              <w:rPr>
                <w:rFonts w:cs="Arial"/>
                <w:sz w:val="22"/>
                <w:szCs w:val="22"/>
              </w:rPr>
              <w:t>Percentage of grantholders (%)</w:t>
            </w:r>
          </w:p>
        </w:tc>
      </w:tr>
      <w:tr w:rsidR="00F53B5F" w:rsidRPr="00F53B5F" w14:paraId="2C555445" w14:textId="77777777" w:rsidTr="00C0241C">
        <w:trPr>
          <w:cnfStyle w:val="000000100000" w:firstRow="0" w:lastRow="0" w:firstColumn="0" w:lastColumn="0" w:oddVBand="0" w:evenVBand="0" w:oddHBand="1" w:evenHBand="0" w:firstRowFirstColumn="0" w:firstRowLastColumn="0" w:lastRowFirstColumn="0" w:lastRowLastColumn="0"/>
        </w:trPr>
        <w:tc>
          <w:tcPr>
            <w:tcW w:w="6322" w:type="dxa"/>
          </w:tcPr>
          <w:p w14:paraId="082A68E1" w14:textId="77777777" w:rsidR="00F53B5F" w:rsidRPr="00F53B5F" w:rsidRDefault="00F53B5F" w:rsidP="00055BFC">
            <w:pPr>
              <w:pStyle w:val="BodyText"/>
              <w:spacing w:after="0"/>
              <w:rPr>
                <w:rFonts w:cs="Arial"/>
                <w:sz w:val="22"/>
                <w:szCs w:val="22"/>
              </w:rPr>
            </w:pPr>
            <w:r w:rsidRPr="00F53B5F">
              <w:rPr>
                <w:rFonts w:cs="Arial"/>
                <w:sz w:val="22"/>
                <w:szCs w:val="22"/>
              </w:rPr>
              <w:t>YP from deprived/low-income areas</w:t>
            </w:r>
          </w:p>
        </w:tc>
        <w:tc>
          <w:tcPr>
            <w:tcW w:w="3316" w:type="dxa"/>
          </w:tcPr>
          <w:p w14:paraId="5E06220E" w14:textId="77777777" w:rsidR="00F53B5F" w:rsidRPr="00F53B5F" w:rsidRDefault="00F53B5F" w:rsidP="00055BFC">
            <w:pPr>
              <w:pStyle w:val="BodyText"/>
              <w:spacing w:after="0"/>
              <w:rPr>
                <w:rFonts w:cs="Arial"/>
                <w:sz w:val="22"/>
                <w:szCs w:val="22"/>
              </w:rPr>
            </w:pPr>
            <w:r w:rsidRPr="00F53B5F">
              <w:rPr>
                <w:rFonts w:cs="Arial"/>
                <w:sz w:val="22"/>
                <w:szCs w:val="22"/>
              </w:rPr>
              <w:t>95</w:t>
            </w:r>
          </w:p>
        </w:tc>
      </w:tr>
      <w:tr w:rsidR="00F53B5F" w:rsidRPr="00F53B5F" w14:paraId="1E7E981A" w14:textId="77777777" w:rsidTr="00C0241C">
        <w:tc>
          <w:tcPr>
            <w:tcW w:w="6322" w:type="dxa"/>
          </w:tcPr>
          <w:p w14:paraId="608EA518" w14:textId="77777777" w:rsidR="00F53B5F" w:rsidRPr="00F53B5F" w:rsidRDefault="00F53B5F" w:rsidP="00055BFC">
            <w:pPr>
              <w:pStyle w:val="BodyText"/>
              <w:spacing w:after="0"/>
              <w:rPr>
                <w:rFonts w:cs="Arial"/>
                <w:sz w:val="22"/>
                <w:szCs w:val="22"/>
              </w:rPr>
            </w:pPr>
            <w:r w:rsidRPr="00F53B5F">
              <w:rPr>
                <w:rFonts w:cs="Arial"/>
                <w:sz w:val="22"/>
                <w:szCs w:val="22"/>
              </w:rPr>
              <w:t>YP from minority ethnic backgrounds</w:t>
            </w:r>
          </w:p>
        </w:tc>
        <w:tc>
          <w:tcPr>
            <w:tcW w:w="3316" w:type="dxa"/>
          </w:tcPr>
          <w:p w14:paraId="5B60753D" w14:textId="77777777" w:rsidR="00F53B5F" w:rsidRPr="00F53B5F" w:rsidRDefault="00F53B5F" w:rsidP="00055BFC">
            <w:pPr>
              <w:pStyle w:val="BodyText"/>
              <w:spacing w:after="0"/>
              <w:rPr>
                <w:rFonts w:cs="Arial"/>
                <w:sz w:val="22"/>
                <w:szCs w:val="22"/>
              </w:rPr>
            </w:pPr>
            <w:r w:rsidRPr="00F53B5F">
              <w:rPr>
                <w:rFonts w:cs="Arial"/>
                <w:sz w:val="22"/>
                <w:szCs w:val="22"/>
              </w:rPr>
              <w:t>79</w:t>
            </w:r>
          </w:p>
        </w:tc>
      </w:tr>
      <w:tr w:rsidR="00F53B5F" w:rsidRPr="00F53B5F" w14:paraId="3FBAAA87" w14:textId="77777777" w:rsidTr="00C0241C">
        <w:trPr>
          <w:cnfStyle w:val="000000100000" w:firstRow="0" w:lastRow="0" w:firstColumn="0" w:lastColumn="0" w:oddVBand="0" w:evenVBand="0" w:oddHBand="1" w:evenHBand="0" w:firstRowFirstColumn="0" w:firstRowLastColumn="0" w:lastRowFirstColumn="0" w:lastRowLastColumn="0"/>
        </w:trPr>
        <w:tc>
          <w:tcPr>
            <w:tcW w:w="6322" w:type="dxa"/>
          </w:tcPr>
          <w:p w14:paraId="799DE958" w14:textId="77777777" w:rsidR="00F53B5F" w:rsidRPr="00F53B5F" w:rsidRDefault="00F53B5F" w:rsidP="00055BFC">
            <w:pPr>
              <w:pStyle w:val="BodyText"/>
              <w:spacing w:after="0"/>
              <w:rPr>
                <w:rFonts w:cs="Arial"/>
                <w:sz w:val="22"/>
                <w:szCs w:val="22"/>
              </w:rPr>
            </w:pPr>
            <w:r w:rsidRPr="00F53B5F">
              <w:rPr>
                <w:rFonts w:cs="Arial"/>
                <w:sz w:val="22"/>
                <w:szCs w:val="22"/>
              </w:rPr>
              <w:t>YP who may have lived temporarily or long-term in children’s homes or care settings</w:t>
            </w:r>
          </w:p>
        </w:tc>
        <w:tc>
          <w:tcPr>
            <w:tcW w:w="3316" w:type="dxa"/>
          </w:tcPr>
          <w:p w14:paraId="3A0DD53F" w14:textId="77777777" w:rsidR="00F53B5F" w:rsidRPr="00F53B5F" w:rsidRDefault="00F53B5F" w:rsidP="00055BFC">
            <w:pPr>
              <w:pStyle w:val="BodyText"/>
              <w:spacing w:after="0"/>
              <w:rPr>
                <w:rFonts w:cs="Arial"/>
                <w:sz w:val="22"/>
                <w:szCs w:val="22"/>
              </w:rPr>
            </w:pPr>
            <w:r w:rsidRPr="00F53B5F">
              <w:rPr>
                <w:rFonts w:cs="Arial"/>
                <w:sz w:val="22"/>
                <w:szCs w:val="22"/>
              </w:rPr>
              <w:t>50</w:t>
            </w:r>
          </w:p>
        </w:tc>
      </w:tr>
      <w:tr w:rsidR="00F53B5F" w:rsidRPr="00F53B5F" w14:paraId="7884E30F" w14:textId="77777777" w:rsidTr="00C0241C">
        <w:tc>
          <w:tcPr>
            <w:tcW w:w="6322" w:type="dxa"/>
          </w:tcPr>
          <w:p w14:paraId="772CD24F" w14:textId="77777777" w:rsidR="00F53B5F" w:rsidRPr="00F53B5F" w:rsidRDefault="00F53B5F" w:rsidP="00055BFC">
            <w:pPr>
              <w:pStyle w:val="BodyText"/>
              <w:spacing w:after="0"/>
              <w:rPr>
                <w:rFonts w:cs="Arial"/>
                <w:sz w:val="22"/>
                <w:szCs w:val="22"/>
              </w:rPr>
            </w:pPr>
            <w:r w:rsidRPr="00F53B5F">
              <w:rPr>
                <w:rFonts w:cs="Arial"/>
                <w:sz w:val="22"/>
                <w:szCs w:val="22"/>
              </w:rPr>
              <w:t>YP with disabilities</w:t>
            </w:r>
          </w:p>
        </w:tc>
        <w:tc>
          <w:tcPr>
            <w:tcW w:w="3316" w:type="dxa"/>
          </w:tcPr>
          <w:p w14:paraId="0D8D15AA" w14:textId="77777777" w:rsidR="00F53B5F" w:rsidRPr="00F53B5F" w:rsidRDefault="00F53B5F" w:rsidP="00055BFC">
            <w:pPr>
              <w:pStyle w:val="BodyText"/>
              <w:spacing w:after="0"/>
              <w:rPr>
                <w:rFonts w:cs="Arial"/>
                <w:sz w:val="22"/>
                <w:szCs w:val="22"/>
              </w:rPr>
            </w:pPr>
            <w:r w:rsidRPr="00F53B5F">
              <w:rPr>
                <w:rFonts w:cs="Arial"/>
                <w:sz w:val="22"/>
                <w:szCs w:val="22"/>
              </w:rPr>
              <w:t>49</w:t>
            </w:r>
          </w:p>
        </w:tc>
      </w:tr>
      <w:tr w:rsidR="00F53B5F" w:rsidRPr="00F53B5F" w14:paraId="52373B24" w14:textId="77777777" w:rsidTr="00C0241C">
        <w:trPr>
          <w:cnfStyle w:val="000000100000" w:firstRow="0" w:lastRow="0" w:firstColumn="0" w:lastColumn="0" w:oddVBand="0" w:evenVBand="0" w:oddHBand="1" w:evenHBand="0" w:firstRowFirstColumn="0" w:firstRowLastColumn="0" w:lastRowFirstColumn="0" w:lastRowLastColumn="0"/>
        </w:trPr>
        <w:tc>
          <w:tcPr>
            <w:tcW w:w="6322" w:type="dxa"/>
          </w:tcPr>
          <w:p w14:paraId="1D07C185" w14:textId="77777777" w:rsidR="00F53B5F" w:rsidRPr="00F53B5F" w:rsidRDefault="00F53B5F" w:rsidP="00055BFC">
            <w:pPr>
              <w:pStyle w:val="BodyText"/>
              <w:spacing w:after="0"/>
              <w:rPr>
                <w:rFonts w:cs="Arial"/>
                <w:sz w:val="22"/>
                <w:szCs w:val="22"/>
              </w:rPr>
            </w:pPr>
            <w:r w:rsidRPr="00F53B5F">
              <w:rPr>
                <w:rFonts w:cs="Arial"/>
                <w:sz w:val="22"/>
                <w:szCs w:val="22"/>
              </w:rPr>
              <w:t>YP that identify as LGBTQ+</w:t>
            </w:r>
          </w:p>
        </w:tc>
        <w:tc>
          <w:tcPr>
            <w:tcW w:w="3316" w:type="dxa"/>
          </w:tcPr>
          <w:p w14:paraId="4D97C396" w14:textId="77777777" w:rsidR="00F53B5F" w:rsidRPr="00F53B5F" w:rsidRDefault="00F53B5F" w:rsidP="00055BFC">
            <w:pPr>
              <w:pStyle w:val="BodyText"/>
              <w:spacing w:after="0"/>
              <w:rPr>
                <w:rFonts w:cs="Arial"/>
                <w:sz w:val="22"/>
                <w:szCs w:val="22"/>
              </w:rPr>
            </w:pPr>
            <w:r w:rsidRPr="00F53B5F">
              <w:rPr>
                <w:rFonts w:cs="Arial"/>
                <w:sz w:val="22"/>
                <w:szCs w:val="22"/>
              </w:rPr>
              <w:t>31</w:t>
            </w:r>
          </w:p>
        </w:tc>
      </w:tr>
      <w:tr w:rsidR="00F53B5F" w:rsidRPr="00F53B5F" w14:paraId="7610970B" w14:textId="77777777" w:rsidTr="00C0241C">
        <w:tc>
          <w:tcPr>
            <w:tcW w:w="6322" w:type="dxa"/>
          </w:tcPr>
          <w:p w14:paraId="2BE4B244" w14:textId="77777777" w:rsidR="00F53B5F" w:rsidRPr="00F53B5F" w:rsidRDefault="00F53B5F" w:rsidP="00055BFC">
            <w:pPr>
              <w:pStyle w:val="BodyText"/>
              <w:spacing w:after="0"/>
              <w:rPr>
                <w:rFonts w:cs="Arial"/>
                <w:sz w:val="22"/>
                <w:szCs w:val="22"/>
              </w:rPr>
            </w:pPr>
            <w:r w:rsidRPr="00F53B5F">
              <w:rPr>
                <w:rFonts w:cs="Arial"/>
                <w:sz w:val="22"/>
                <w:szCs w:val="22"/>
              </w:rPr>
              <w:t>YP that identify as transgender</w:t>
            </w:r>
          </w:p>
        </w:tc>
        <w:tc>
          <w:tcPr>
            <w:tcW w:w="3316" w:type="dxa"/>
          </w:tcPr>
          <w:p w14:paraId="7F979A8A" w14:textId="77777777" w:rsidR="00F53B5F" w:rsidRPr="00F53B5F" w:rsidRDefault="00F53B5F" w:rsidP="00055BFC">
            <w:pPr>
              <w:pStyle w:val="BodyText"/>
              <w:spacing w:after="0"/>
              <w:rPr>
                <w:rFonts w:cs="Arial"/>
                <w:sz w:val="22"/>
                <w:szCs w:val="22"/>
              </w:rPr>
            </w:pPr>
            <w:r w:rsidRPr="00F53B5F">
              <w:rPr>
                <w:rFonts w:cs="Arial"/>
                <w:sz w:val="22"/>
                <w:szCs w:val="22"/>
              </w:rPr>
              <w:t>16</w:t>
            </w:r>
          </w:p>
        </w:tc>
      </w:tr>
      <w:tr w:rsidR="00F53B5F" w:rsidRPr="00F53B5F" w14:paraId="25F7FDFA" w14:textId="77777777" w:rsidTr="00C0241C">
        <w:trPr>
          <w:cnfStyle w:val="000000100000" w:firstRow="0" w:lastRow="0" w:firstColumn="0" w:lastColumn="0" w:oddVBand="0" w:evenVBand="0" w:oddHBand="1" w:evenHBand="0" w:firstRowFirstColumn="0" w:firstRowLastColumn="0" w:lastRowFirstColumn="0" w:lastRowLastColumn="0"/>
        </w:trPr>
        <w:tc>
          <w:tcPr>
            <w:tcW w:w="6322" w:type="dxa"/>
          </w:tcPr>
          <w:p w14:paraId="757F6506" w14:textId="77777777" w:rsidR="00F53B5F" w:rsidRPr="00F53B5F" w:rsidRDefault="00F53B5F" w:rsidP="00055BFC">
            <w:pPr>
              <w:pStyle w:val="BodyText"/>
              <w:spacing w:after="0"/>
              <w:rPr>
                <w:rFonts w:cs="Arial"/>
                <w:sz w:val="22"/>
                <w:szCs w:val="22"/>
              </w:rPr>
            </w:pPr>
            <w:r w:rsidRPr="00F53B5F">
              <w:rPr>
                <w:rFonts w:cs="Arial"/>
                <w:sz w:val="22"/>
                <w:szCs w:val="22"/>
              </w:rPr>
              <w:t>N/A – do not typically work with a specific type/profile of young person</w:t>
            </w:r>
          </w:p>
        </w:tc>
        <w:tc>
          <w:tcPr>
            <w:tcW w:w="3316" w:type="dxa"/>
          </w:tcPr>
          <w:p w14:paraId="335383E7" w14:textId="77777777" w:rsidR="00F53B5F" w:rsidRPr="00F53B5F" w:rsidRDefault="00F53B5F" w:rsidP="00055BFC">
            <w:pPr>
              <w:pStyle w:val="BodyText"/>
              <w:spacing w:after="0"/>
              <w:rPr>
                <w:rFonts w:cs="Arial"/>
                <w:sz w:val="22"/>
                <w:szCs w:val="22"/>
              </w:rPr>
            </w:pPr>
            <w:r w:rsidRPr="00F53B5F">
              <w:rPr>
                <w:rFonts w:cs="Arial"/>
                <w:sz w:val="22"/>
                <w:szCs w:val="22"/>
              </w:rPr>
              <w:t>15</w:t>
            </w:r>
          </w:p>
        </w:tc>
      </w:tr>
      <w:tr w:rsidR="00F53B5F" w:rsidRPr="00F53B5F" w14:paraId="3EACE7F8" w14:textId="77777777" w:rsidTr="00C0241C">
        <w:tc>
          <w:tcPr>
            <w:tcW w:w="6322" w:type="dxa"/>
          </w:tcPr>
          <w:p w14:paraId="35D7171E" w14:textId="77777777" w:rsidR="00F53B5F" w:rsidRPr="00F53B5F" w:rsidRDefault="00F53B5F" w:rsidP="00055BFC">
            <w:pPr>
              <w:pStyle w:val="BodyText"/>
              <w:spacing w:after="0"/>
              <w:rPr>
                <w:rFonts w:cs="Arial"/>
                <w:sz w:val="22"/>
                <w:szCs w:val="22"/>
              </w:rPr>
            </w:pPr>
            <w:r w:rsidRPr="00F53B5F">
              <w:rPr>
                <w:rFonts w:cs="Arial"/>
                <w:sz w:val="22"/>
                <w:szCs w:val="22"/>
              </w:rPr>
              <w:t>YP at risk of or already involved in the criminal justice system</w:t>
            </w:r>
          </w:p>
        </w:tc>
        <w:tc>
          <w:tcPr>
            <w:tcW w:w="3316" w:type="dxa"/>
          </w:tcPr>
          <w:p w14:paraId="179EB5B0" w14:textId="77777777" w:rsidR="00F53B5F" w:rsidRPr="00F53B5F" w:rsidRDefault="00F53B5F" w:rsidP="00055BFC">
            <w:pPr>
              <w:pStyle w:val="BodyText"/>
              <w:spacing w:after="0"/>
              <w:rPr>
                <w:rFonts w:cs="Arial"/>
                <w:sz w:val="22"/>
                <w:szCs w:val="22"/>
              </w:rPr>
            </w:pPr>
            <w:r w:rsidRPr="00F53B5F">
              <w:rPr>
                <w:rFonts w:cs="Arial"/>
                <w:sz w:val="22"/>
                <w:szCs w:val="22"/>
              </w:rPr>
              <w:t>4</w:t>
            </w:r>
          </w:p>
        </w:tc>
      </w:tr>
      <w:tr w:rsidR="00F53B5F" w:rsidRPr="00F53B5F" w14:paraId="7DABF697" w14:textId="77777777" w:rsidTr="00C0241C">
        <w:trPr>
          <w:cnfStyle w:val="000000100000" w:firstRow="0" w:lastRow="0" w:firstColumn="0" w:lastColumn="0" w:oddVBand="0" w:evenVBand="0" w:oddHBand="1" w:evenHBand="0" w:firstRowFirstColumn="0" w:firstRowLastColumn="0" w:lastRowFirstColumn="0" w:lastRowLastColumn="0"/>
        </w:trPr>
        <w:tc>
          <w:tcPr>
            <w:tcW w:w="6322" w:type="dxa"/>
          </w:tcPr>
          <w:p w14:paraId="0A4BF66E" w14:textId="77777777" w:rsidR="00F53B5F" w:rsidRPr="00F53B5F" w:rsidRDefault="00F53B5F" w:rsidP="00055BFC">
            <w:pPr>
              <w:pStyle w:val="BodyText"/>
              <w:spacing w:after="0"/>
              <w:rPr>
                <w:rFonts w:cs="Arial"/>
                <w:sz w:val="22"/>
                <w:szCs w:val="22"/>
              </w:rPr>
            </w:pPr>
            <w:r w:rsidRPr="00F53B5F">
              <w:rPr>
                <w:rFonts w:cs="Arial"/>
                <w:sz w:val="22"/>
                <w:szCs w:val="22"/>
              </w:rPr>
              <w:lastRenderedPageBreak/>
              <w:t>Other</w:t>
            </w:r>
          </w:p>
        </w:tc>
        <w:tc>
          <w:tcPr>
            <w:tcW w:w="3316" w:type="dxa"/>
          </w:tcPr>
          <w:p w14:paraId="1F398B91" w14:textId="77777777" w:rsidR="00F53B5F" w:rsidRPr="00F53B5F" w:rsidRDefault="00F53B5F" w:rsidP="00055BFC">
            <w:pPr>
              <w:pStyle w:val="BodyText"/>
              <w:spacing w:after="0"/>
              <w:rPr>
                <w:rFonts w:cs="Arial"/>
                <w:sz w:val="22"/>
                <w:szCs w:val="22"/>
              </w:rPr>
            </w:pPr>
            <w:r w:rsidRPr="00F53B5F">
              <w:rPr>
                <w:rFonts w:cs="Arial"/>
                <w:sz w:val="22"/>
                <w:szCs w:val="22"/>
              </w:rPr>
              <w:t>4</w:t>
            </w:r>
          </w:p>
        </w:tc>
      </w:tr>
    </w:tbl>
    <w:p w14:paraId="23EC3B00" w14:textId="77777777" w:rsidR="004C7181" w:rsidRPr="00B71F91" w:rsidRDefault="004C7181" w:rsidP="001233B9">
      <w:pPr>
        <w:pStyle w:val="Body"/>
      </w:pPr>
      <w:r w:rsidRPr="00B71F91">
        <w:t>Grantholder interviews confirmed this pattern and explained that these characteristics typically reflect the demographic and socio-economic profile of their local communities, rather than being the result of targeted outreach or exclusion criteria.</w:t>
      </w:r>
    </w:p>
    <w:p w14:paraId="38A026D3" w14:textId="77777777" w:rsidR="004C7181" w:rsidRPr="00B71F91" w:rsidRDefault="004C7181" w:rsidP="001233B9">
      <w:pPr>
        <w:pStyle w:val="Body"/>
      </w:pPr>
      <w:r w:rsidRPr="00B71F91">
        <w:t xml:space="preserve">SEND and neurodiverse conditions were not included as </w:t>
      </w:r>
      <w:r>
        <w:t xml:space="preserve">grantholder </w:t>
      </w:r>
      <w:r w:rsidRPr="00B71F91">
        <w:t xml:space="preserve">survey response options; however, grantholder interviews frequently mentioned supporting </w:t>
      </w:r>
      <w:r>
        <w:t>YP</w:t>
      </w:r>
      <w:r w:rsidRPr="00B71F91">
        <w:t xml:space="preserve"> with autism and ADHD. Interviewees described adapting provision to meet these needs, for example by adjusting staff-to-</w:t>
      </w:r>
      <w:r>
        <w:t>YP</w:t>
      </w:r>
      <w:r w:rsidRPr="00B71F91">
        <w:t xml:space="preserve"> ratios and offering alternatives to high-stimulus environments.</w:t>
      </w:r>
    </w:p>
    <w:p w14:paraId="72FE2C7D" w14:textId="77777777" w:rsidR="004C7181" w:rsidRPr="00B71F91" w:rsidRDefault="004C7181" w:rsidP="00476242">
      <w:pPr>
        <w:pStyle w:val="Quotesforreport"/>
      </w:pPr>
      <w:r w:rsidRPr="00B71F91">
        <w:t xml:space="preserve">“Some of [the </w:t>
      </w:r>
      <w:r>
        <w:t>YP</w:t>
      </w:r>
      <w:r w:rsidRPr="00B71F91">
        <w:t>] have autism or present other challenges. In my other job I predominantly work with adolescents on the autism spectrum, and so we know how to suit the therapy for those young people.” – Grantholder interview, July 2025.</w:t>
      </w:r>
    </w:p>
    <w:p w14:paraId="1BFDAE53" w14:textId="77777777" w:rsidR="004C7181" w:rsidRPr="00B71F91" w:rsidRDefault="004C7181" w:rsidP="001233B9">
      <w:pPr>
        <w:pStyle w:val="Body"/>
      </w:pPr>
      <w:r w:rsidRPr="00B71F91">
        <w:t xml:space="preserve">Most grantholders reported mixed-gender attendance in their interviews. However, some reported lower attendance from girls and young women. These grantholders were generally delivering sports activities such as football, boxing, and gym sessions, as well as music studio activities. They noted that these activities tended to attract more boys and young men. While this feedback does not confirm that girls and young women attended fewer activities overall, </w:t>
      </w:r>
      <w:r>
        <w:t>interview feedback</w:t>
      </w:r>
      <w:r w:rsidRPr="00B71F91">
        <w:t xml:space="preserve"> suggest</w:t>
      </w:r>
      <w:r>
        <w:t>ed</w:t>
      </w:r>
      <w:r w:rsidRPr="00B71F91">
        <w:t xml:space="preserve"> lower engagement specifically in these types of provision. In response to lower engagement from girls and young women, some grantholders introduced </w:t>
      </w:r>
      <w:r>
        <w:t>‘</w:t>
      </w:r>
      <w:r w:rsidRPr="00B71F91">
        <w:t>girls-only</w:t>
      </w:r>
      <w:r>
        <w:t>’</w:t>
      </w:r>
      <w:r w:rsidRPr="00B71F91">
        <w:t xml:space="preserve"> sessions to create safe spaces and encourage participation among this group. A few grantholders also reported regular attendance by non</w:t>
      </w:r>
      <w:r w:rsidRPr="001E52C9">
        <w:rPr>
          <w:rFonts w:ascii="Cambria Math" w:hAnsi="Cambria Math" w:cs="Cambria Math"/>
        </w:rPr>
        <w:t>‑</w:t>
      </w:r>
      <w:r w:rsidRPr="00B71F91">
        <w:t xml:space="preserve">binary and LGBTQ+ </w:t>
      </w:r>
      <w:r>
        <w:t>YP</w:t>
      </w:r>
      <w:r w:rsidRPr="00B71F91">
        <w:t xml:space="preserve">. </w:t>
      </w:r>
    </w:p>
    <w:p w14:paraId="6E1563D1" w14:textId="2F50E709" w:rsidR="004C7181" w:rsidRPr="00B71F91" w:rsidRDefault="004C7181" w:rsidP="001233B9">
      <w:pPr>
        <w:pStyle w:val="Body"/>
      </w:pPr>
      <w:r w:rsidRPr="00B71F91">
        <w:t xml:space="preserve">Interview data also highlighted that some grantholders work with </w:t>
      </w:r>
      <w:r>
        <w:t>YP</w:t>
      </w:r>
      <w:r w:rsidRPr="00B71F91">
        <w:t xml:space="preserve"> who are outside mainstream education, including those excluded from school, attending alternative provision, or enrolled in pupil referral units (PRUs). This was often linked to referral pathways and partnerships with local authorities or the police, as discussed further </w:t>
      </w:r>
      <w:r w:rsidRPr="0097698F">
        <w:t xml:space="preserve">in Section </w:t>
      </w:r>
      <w:r w:rsidR="0097698F" w:rsidRPr="0097698F">
        <w:fldChar w:fldCharType="begin"/>
      </w:r>
      <w:r w:rsidR="0097698F" w:rsidRPr="0097698F">
        <w:instrText xml:space="preserve"> REF _Ref230857636 \r \h </w:instrText>
      </w:r>
      <w:r w:rsidR="0097698F">
        <w:instrText xml:space="preserve"> \* MERGEFORMAT </w:instrText>
      </w:r>
      <w:r w:rsidR="0097698F" w:rsidRPr="0097698F">
        <w:fldChar w:fldCharType="separate"/>
      </w:r>
      <w:r w:rsidR="0097698F" w:rsidRPr="0097698F">
        <w:t>3.5.1</w:t>
      </w:r>
      <w:r w:rsidR="0097698F" w:rsidRPr="0097698F">
        <w:fldChar w:fldCharType="end"/>
      </w:r>
      <w:r w:rsidRPr="0097698F">
        <w:t>.</w:t>
      </w:r>
      <w:r w:rsidRPr="00B71F91">
        <w:t xml:space="preserve"> </w:t>
      </w:r>
    </w:p>
    <w:p w14:paraId="45A33592" w14:textId="77777777" w:rsidR="004C7181" w:rsidRPr="00B71F91" w:rsidRDefault="004C7181" w:rsidP="001233B9">
      <w:pPr>
        <w:pStyle w:val="Body"/>
      </w:pPr>
      <w:r w:rsidRPr="00B71F91">
        <w:fldChar w:fldCharType="begin"/>
      </w:r>
      <w:r w:rsidRPr="00B71F91">
        <w:instrText xml:space="preserve"> REF _Ref210228558 \h </w:instrText>
      </w:r>
      <w:r>
        <w:instrText xml:space="preserve"> \* MERGEFORMAT </w:instrText>
      </w:r>
      <w:r w:rsidRPr="00B71F91">
        <w:fldChar w:fldCharType="separate"/>
      </w:r>
      <w:r w:rsidRPr="00B71F91">
        <w:t xml:space="preserve">Table </w:t>
      </w:r>
      <w:r>
        <w:rPr>
          <w:noProof/>
        </w:rPr>
        <w:t>4</w:t>
      </w:r>
      <w:r w:rsidRPr="00B71F91">
        <w:fldChar w:fldCharType="end"/>
      </w:r>
      <w:r w:rsidRPr="00B71F91">
        <w:t xml:space="preserve"> summarises the types of ASB that </w:t>
      </w:r>
      <w:r>
        <w:t>YP</w:t>
      </w:r>
      <w:r w:rsidRPr="00B71F91">
        <w:t xml:space="preserve"> participating in the MHF</w:t>
      </w:r>
      <w:r w:rsidRPr="001E52C9">
        <w:rPr>
          <w:rFonts w:ascii="Cambria Math" w:hAnsi="Cambria Math" w:cs="Cambria Math"/>
        </w:rPr>
        <w:t>‑</w:t>
      </w:r>
      <w:r w:rsidRPr="00B71F91">
        <w:t>funded activities are most at risk of</w:t>
      </w:r>
      <w:r>
        <w:rPr>
          <w:rStyle w:val="FootnoteReference"/>
          <w:rFonts w:cs="Arial"/>
        </w:rPr>
        <w:footnoteReference w:id="11"/>
      </w:r>
      <w:r w:rsidRPr="00B71F91">
        <w:t>, based on the grantholder survey. The most commonly cited ASB was intimidatory behaviour</w:t>
      </w:r>
      <w:r w:rsidRPr="001E52C9">
        <w:t xml:space="preserve"> (</w:t>
      </w:r>
      <w:r w:rsidRPr="00B71F91">
        <w:t>for example threatening or unruly behaviour, harassment, and loitering in public spaces</w:t>
      </w:r>
      <w:r w:rsidRPr="001E52C9">
        <w:t xml:space="preserve">) </w:t>
      </w:r>
      <w:r w:rsidRPr="00B71F91">
        <w:t>followed by nuisance to neighbours (for example playing loud music, vehicle nuisance, and uncontrolled animals). Only 3</w:t>
      </w:r>
      <w:r>
        <w:t>%</w:t>
      </w:r>
      <w:r w:rsidRPr="00B71F91">
        <w:t xml:space="preserve"> of grantholders reported that none of the </w:t>
      </w:r>
      <w:r>
        <w:t>YP</w:t>
      </w:r>
      <w:r w:rsidRPr="00B71F91">
        <w:t xml:space="preserve"> involved in their activities were at risk of </w:t>
      </w:r>
      <w:r>
        <w:t xml:space="preserve">engaging in or being involved in </w:t>
      </w:r>
      <w:r w:rsidRPr="00B71F91">
        <w:t>ASB.</w:t>
      </w:r>
      <w:r>
        <w:t xml:space="preserve"> </w:t>
      </w:r>
      <w:r w:rsidRPr="0074671E">
        <w:t>It is important to note that the survey wording (‘at risk’) may have been interpreted broadly by grantholders, potentially including both risk of perpetrating ASB and risk of experiencing or being targeted by it.</w:t>
      </w:r>
      <w:r>
        <w:t xml:space="preserve"> This may reflect cases where grantholders aimed to engage YP at risk of ASB, but in practice those </w:t>
      </w:r>
      <w:r w:rsidRPr="001F72C7">
        <w:t>individuals did not participate in the activities, or other factors limited their involvement.</w:t>
      </w:r>
    </w:p>
    <w:p w14:paraId="6C4036EE" w14:textId="77777777" w:rsidR="00C43986" w:rsidRPr="00B71F91" w:rsidRDefault="00C43986" w:rsidP="00C43986">
      <w:pPr>
        <w:pStyle w:val="Caption"/>
        <w:keepNext/>
        <w:rPr>
          <w:rFonts w:cs="Arial"/>
        </w:rPr>
      </w:pPr>
      <w:bookmarkStart w:id="19" w:name="_Ref210228558"/>
      <w:r w:rsidRPr="00B71F91">
        <w:rPr>
          <w:rFonts w:cs="Arial"/>
        </w:rPr>
        <w:t xml:space="preserve">Table </w:t>
      </w:r>
      <w:r w:rsidRPr="00B71F91">
        <w:rPr>
          <w:rFonts w:cs="Arial"/>
        </w:rPr>
        <w:fldChar w:fldCharType="begin"/>
      </w:r>
      <w:r w:rsidRPr="00B71F91">
        <w:rPr>
          <w:rFonts w:cs="Arial"/>
        </w:rPr>
        <w:instrText xml:space="preserve"> SEQ Table \* ARABIC </w:instrText>
      </w:r>
      <w:r w:rsidRPr="00B71F91">
        <w:rPr>
          <w:rFonts w:cs="Arial"/>
        </w:rPr>
        <w:fldChar w:fldCharType="separate"/>
      </w:r>
      <w:r>
        <w:rPr>
          <w:rFonts w:cs="Arial"/>
          <w:noProof/>
        </w:rPr>
        <w:t>4</w:t>
      </w:r>
      <w:r w:rsidRPr="00B71F91">
        <w:rPr>
          <w:rFonts w:cs="Arial"/>
          <w:noProof/>
        </w:rPr>
        <w:fldChar w:fldCharType="end"/>
      </w:r>
      <w:bookmarkEnd w:id="19"/>
      <w:r w:rsidRPr="00B71F91">
        <w:rPr>
          <w:rFonts w:cs="Arial"/>
        </w:rPr>
        <w:t xml:space="preserve">: Types of ASB </w:t>
      </w:r>
      <w:r>
        <w:rPr>
          <w:rFonts w:cs="Arial"/>
        </w:rPr>
        <w:t>YP</w:t>
      </w:r>
      <w:r w:rsidRPr="00B71F91">
        <w:rPr>
          <w:rFonts w:cs="Arial"/>
        </w:rPr>
        <w:t xml:space="preserve"> involved in the MHF activities are most at risk of (Grantholder survey, March 2025, base=165)</w:t>
      </w:r>
    </w:p>
    <w:tbl>
      <w:tblPr>
        <w:tblStyle w:val="GridTable4-Accent1"/>
        <w:tblW w:w="0" w:type="auto"/>
        <w:tblLook w:val="0420" w:firstRow="1" w:lastRow="0" w:firstColumn="0" w:lastColumn="0" w:noHBand="0" w:noVBand="1"/>
      </w:tblPr>
      <w:tblGrid>
        <w:gridCol w:w="5933"/>
        <w:gridCol w:w="3695"/>
      </w:tblGrid>
      <w:tr w:rsidR="00C43986" w14:paraId="468FA0D6" w14:textId="77777777" w:rsidTr="00C0241C">
        <w:trPr>
          <w:cnfStyle w:val="100000000000" w:firstRow="1" w:lastRow="0" w:firstColumn="0" w:lastColumn="0" w:oddVBand="0" w:evenVBand="0" w:oddHBand="0" w:evenHBand="0" w:firstRowFirstColumn="0" w:firstRowLastColumn="0" w:lastRowFirstColumn="0" w:lastRowLastColumn="0"/>
        </w:trPr>
        <w:tc>
          <w:tcPr>
            <w:tcW w:w="6475" w:type="dxa"/>
          </w:tcPr>
          <w:p w14:paraId="76884417" w14:textId="77777777" w:rsidR="00C43986" w:rsidRPr="00B71F91" w:rsidRDefault="00C43986" w:rsidP="00055BFC">
            <w:pPr>
              <w:rPr>
                <w:rFonts w:cs="Arial"/>
                <w:kern w:val="24"/>
                <w:sz w:val="22"/>
                <w:lang w:eastAsia="en-GB"/>
              </w:rPr>
            </w:pPr>
            <w:r w:rsidRPr="00B71F91">
              <w:rPr>
                <w:rFonts w:cs="Arial"/>
                <w:kern w:val="24"/>
                <w:sz w:val="22"/>
                <w:lang w:eastAsia="en-GB"/>
              </w:rPr>
              <w:t>ASB type</w:t>
            </w:r>
          </w:p>
        </w:tc>
        <w:tc>
          <w:tcPr>
            <w:tcW w:w="3960" w:type="dxa"/>
          </w:tcPr>
          <w:p w14:paraId="64A91B77" w14:textId="77777777" w:rsidR="00C43986" w:rsidRPr="00B71F91" w:rsidRDefault="00C43986" w:rsidP="00055BFC">
            <w:pPr>
              <w:rPr>
                <w:rFonts w:cs="Arial"/>
                <w:kern w:val="24"/>
                <w:sz w:val="22"/>
                <w:lang w:eastAsia="en-GB"/>
              </w:rPr>
            </w:pPr>
            <w:r w:rsidRPr="00B71F91">
              <w:rPr>
                <w:rFonts w:cs="Arial"/>
                <w:kern w:val="24"/>
                <w:sz w:val="22"/>
                <w:lang w:eastAsia="en-GB"/>
              </w:rPr>
              <w:t>Percentage of grantholders (%)</w:t>
            </w:r>
          </w:p>
        </w:tc>
      </w:tr>
      <w:tr w:rsidR="00C43986" w14:paraId="0CA0200A" w14:textId="77777777" w:rsidTr="00C0241C">
        <w:trPr>
          <w:cnfStyle w:val="000000100000" w:firstRow="0" w:lastRow="0" w:firstColumn="0" w:lastColumn="0" w:oddVBand="0" w:evenVBand="0" w:oddHBand="1" w:evenHBand="0" w:firstRowFirstColumn="0" w:firstRowLastColumn="0" w:lastRowFirstColumn="0" w:lastRowLastColumn="0"/>
        </w:trPr>
        <w:tc>
          <w:tcPr>
            <w:tcW w:w="6475" w:type="dxa"/>
          </w:tcPr>
          <w:p w14:paraId="0F1A0E35" w14:textId="77777777" w:rsidR="00C43986" w:rsidRPr="00B71F91" w:rsidRDefault="00C43986" w:rsidP="00055BFC">
            <w:pPr>
              <w:rPr>
                <w:rFonts w:cs="Arial"/>
                <w:kern w:val="24"/>
                <w:sz w:val="22"/>
                <w:lang w:eastAsia="en-GB"/>
              </w:rPr>
            </w:pPr>
            <w:r w:rsidRPr="00B71F91">
              <w:rPr>
                <w:rFonts w:cs="Arial"/>
                <w:kern w:val="24"/>
                <w:sz w:val="22"/>
                <w:lang w:eastAsia="en-GB"/>
              </w:rPr>
              <w:t>Intimidatory behaviour</w:t>
            </w:r>
          </w:p>
        </w:tc>
        <w:tc>
          <w:tcPr>
            <w:tcW w:w="3960" w:type="dxa"/>
          </w:tcPr>
          <w:p w14:paraId="759FC045" w14:textId="77777777" w:rsidR="00C43986" w:rsidRPr="00B71F91" w:rsidRDefault="00C43986" w:rsidP="00055BFC">
            <w:pPr>
              <w:rPr>
                <w:rFonts w:cs="Arial"/>
                <w:kern w:val="24"/>
                <w:sz w:val="22"/>
                <w:lang w:eastAsia="en-GB"/>
              </w:rPr>
            </w:pPr>
            <w:r w:rsidRPr="00B71F91">
              <w:rPr>
                <w:rFonts w:cs="Arial"/>
                <w:kern w:val="24"/>
                <w:sz w:val="22"/>
                <w:lang w:eastAsia="en-GB"/>
              </w:rPr>
              <w:t>90</w:t>
            </w:r>
          </w:p>
        </w:tc>
      </w:tr>
      <w:tr w:rsidR="00C43986" w14:paraId="133B3FD3" w14:textId="77777777" w:rsidTr="00C0241C">
        <w:tc>
          <w:tcPr>
            <w:tcW w:w="6475" w:type="dxa"/>
          </w:tcPr>
          <w:p w14:paraId="75F9D49B" w14:textId="77777777" w:rsidR="00C43986" w:rsidRPr="00B71F91" w:rsidRDefault="00C43986" w:rsidP="00055BFC">
            <w:pPr>
              <w:rPr>
                <w:rFonts w:cs="Arial"/>
                <w:kern w:val="24"/>
                <w:sz w:val="22"/>
                <w:lang w:eastAsia="en-GB"/>
              </w:rPr>
            </w:pPr>
            <w:r w:rsidRPr="00B71F91">
              <w:rPr>
                <w:rFonts w:cs="Arial"/>
                <w:kern w:val="24"/>
                <w:sz w:val="22"/>
                <w:lang w:eastAsia="en-GB"/>
              </w:rPr>
              <w:t>Causing nuisance to neighbours</w:t>
            </w:r>
          </w:p>
        </w:tc>
        <w:tc>
          <w:tcPr>
            <w:tcW w:w="3960" w:type="dxa"/>
          </w:tcPr>
          <w:p w14:paraId="0C5E2843" w14:textId="77777777" w:rsidR="00C43986" w:rsidRPr="00B71F91" w:rsidRDefault="00C43986" w:rsidP="00055BFC">
            <w:pPr>
              <w:rPr>
                <w:rFonts w:cs="Arial"/>
                <w:kern w:val="24"/>
                <w:sz w:val="22"/>
                <w:lang w:eastAsia="en-GB"/>
              </w:rPr>
            </w:pPr>
            <w:r w:rsidRPr="00B71F91">
              <w:rPr>
                <w:rFonts w:cs="Arial"/>
                <w:kern w:val="24"/>
                <w:sz w:val="22"/>
                <w:lang w:eastAsia="en-GB"/>
              </w:rPr>
              <w:t>73</w:t>
            </w:r>
          </w:p>
        </w:tc>
      </w:tr>
      <w:tr w:rsidR="00C43986" w14:paraId="544AD076" w14:textId="77777777" w:rsidTr="00C0241C">
        <w:trPr>
          <w:cnfStyle w:val="000000100000" w:firstRow="0" w:lastRow="0" w:firstColumn="0" w:lastColumn="0" w:oddVBand="0" w:evenVBand="0" w:oddHBand="1" w:evenHBand="0" w:firstRowFirstColumn="0" w:firstRowLastColumn="0" w:lastRowFirstColumn="0" w:lastRowLastColumn="0"/>
        </w:trPr>
        <w:tc>
          <w:tcPr>
            <w:tcW w:w="6475" w:type="dxa"/>
          </w:tcPr>
          <w:p w14:paraId="630C3EF1" w14:textId="77777777" w:rsidR="00C43986" w:rsidRPr="00B71F91" w:rsidRDefault="00C43986" w:rsidP="00055BFC">
            <w:pPr>
              <w:rPr>
                <w:rFonts w:cs="Arial"/>
                <w:kern w:val="24"/>
                <w:sz w:val="22"/>
                <w:lang w:eastAsia="en-GB"/>
              </w:rPr>
            </w:pPr>
            <w:r w:rsidRPr="00B71F91">
              <w:rPr>
                <w:rFonts w:cs="Arial"/>
                <w:kern w:val="24"/>
                <w:sz w:val="22"/>
                <w:lang w:eastAsia="en-GB"/>
              </w:rPr>
              <w:t>Vandalism, graffiti, fly-tipping and littering</w:t>
            </w:r>
          </w:p>
        </w:tc>
        <w:tc>
          <w:tcPr>
            <w:tcW w:w="3960" w:type="dxa"/>
          </w:tcPr>
          <w:p w14:paraId="67D793B7" w14:textId="77777777" w:rsidR="00C43986" w:rsidRPr="00B71F91" w:rsidRDefault="00C43986" w:rsidP="00055BFC">
            <w:pPr>
              <w:rPr>
                <w:rFonts w:cs="Arial"/>
                <w:kern w:val="24"/>
                <w:sz w:val="22"/>
                <w:lang w:eastAsia="en-GB"/>
              </w:rPr>
            </w:pPr>
            <w:r w:rsidRPr="00B71F91">
              <w:rPr>
                <w:rFonts w:cs="Arial"/>
                <w:kern w:val="24"/>
                <w:sz w:val="22"/>
                <w:lang w:eastAsia="en-GB"/>
              </w:rPr>
              <w:t>65</w:t>
            </w:r>
          </w:p>
        </w:tc>
      </w:tr>
      <w:tr w:rsidR="00C43986" w14:paraId="106F9D4D" w14:textId="77777777" w:rsidTr="00C0241C">
        <w:tc>
          <w:tcPr>
            <w:tcW w:w="6475" w:type="dxa"/>
          </w:tcPr>
          <w:p w14:paraId="552C17CE" w14:textId="77777777" w:rsidR="00C43986" w:rsidRPr="00B71F91" w:rsidRDefault="00C43986" w:rsidP="00055BFC">
            <w:pPr>
              <w:rPr>
                <w:rFonts w:cs="Arial"/>
                <w:kern w:val="24"/>
                <w:sz w:val="22"/>
                <w:lang w:eastAsia="en-GB"/>
              </w:rPr>
            </w:pPr>
            <w:r w:rsidRPr="00B71F91">
              <w:rPr>
                <w:rFonts w:cs="Arial"/>
                <w:kern w:val="24"/>
                <w:sz w:val="22"/>
                <w:lang w:eastAsia="en-GB"/>
              </w:rPr>
              <w:t>Gang-related activity</w:t>
            </w:r>
          </w:p>
        </w:tc>
        <w:tc>
          <w:tcPr>
            <w:tcW w:w="3960" w:type="dxa"/>
          </w:tcPr>
          <w:p w14:paraId="179A2AFB" w14:textId="77777777" w:rsidR="00C43986" w:rsidRPr="00B71F91" w:rsidRDefault="00C43986" w:rsidP="00055BFC">
            <w:pPr>
              <w:rPr>
                <w:rFonts w:cs="Arial"/>
                <w:kern w:val="24"/>
                <w:sz w:val="22"/>
                <w:lang w:eastAsia="en-GB"/>
              </w:rPr>
            </w:pPr>
            <w:r w:rsidRPr="00B71F91">
              <w:rPr>
                <w:rFonts w:cs="Arial"/>
                <w:kern w:val="24"/>
                <w:sz w:val="22"/>
                <w:lang w:eastAsia="en-GB"/>
              </w:rPr>
              <w:t>64</w:t>
            </w:r>
          </w:p>
        </w:tc>
      </w:tr>
      <w:tr w:rsidR="00C43986" w14:paraId="748E9DB1" w14:textId="77777777" w:rsidTr="00C0241C">
        <w:trPr>
          <w:cnfStyle w:val="000000100000" w:firstRow="0" w:lastRow="0" w:firstColumn="0" w:lastColumn="0" w:oddVBand="0" w:evenVBand="0" w:oddHBand="1" w:evenHBand="0" w:firstRowFirstColumn="0" w:firstRowLastColumn="0" w:lastRowFirstColumn="0" w:lastRowLastColumn="0"/>
        </w:trPr>
        <w:tc>
          <w:tcPr>
            <w:tcW w:w="6475" w:type="dxa"/>
          </w:tcPr>
          <w:p w14:paraId="24F25CB4" w14:textId="77777777" w:rsidR="00C43986" w:rsidRPr="00B71F91" w:rsidRDefault="00C43986" w:rsidP="00055BFC">
            <w:pPr>
              <w:rPr>
                <w:rFonts w:cs="Arial"/>
                <w:kern w:val="24"/>
                <w:sz w:val="22"/>
                <w:lang w:eastAsia="en-GB"/>
              </w:rPr>
            </w:pPr>
            <w:r w:rsidRPr="00B71F91">
              <w:rPr>
                <w:rFonts w:cs="Arial"/>
                <w:kern w:val="24"/>
                <w:sz w:val="22"/>
                <w:lang w:eastAsia="en-GB"/>
              </w:rPr>
              <w:t>Drug use and paraphernalia</w:t>
            </w:r>
          </w:p>
        </w:tc>
        <w:tc>
          <w:tcPr>
            <w:tcW w:w="3960" w:type="dxa"/>
          </w:tcPr>
          <w:p w14:paraId="00DB350B" w14:textId="77777777" w:rsidR="00C43986" w:rsidRPr="00B71F91" w:rsidRDefault="00C43986" w:rsidP="00055BFC">
            <w:pPr>
              <w:rPr>
                <w:rFonts w:cs="Arial"/>
                <w:kern w:val="24"/>
                <w:sz w:val="22"/>
                <w:lang w:eastAsia="en-GB"/>
              </w:rPr>
            </w:pPr>
            <w:r w:rsidRPr="00B71F91">
              <w:rPr>
                <w:rFonts w:cs="Arial"/>
                <w:kern w:val="24"/>
                <w:sz w:val="22"/>
                <w:lang w:eastAsia="en-GB"/>
              </w:rPr>
              <w:t>64</w:t>
            </w:r>
          </w:p>
        </w:tc>
      </w:tr>
      <w:tr w:rsidR="00C43986" w14:paraId="12EECCA4" w14:textId="77777777" w:rsidTr="00C0241C">
        <w:tc>
          <w:tcPr>
            <w:tcW w:w="6475" w:type="dxa"/>
          </w:tcPr>
          <w:p w14:paraId="1E448012" w14:textId="77777777" w:rsidR="00C43986" w:rsidRPr="00B71F91" w:rsidRDefault="00C43986" w:rsidP="00055BFC">
            <w:pPr>
              <w:rPr>
                <w:rFonts w:cs="Arial"/>
                <w:kern w:val="24"/>
                <w:sz w:val="22"/>
                <w:lang w:eastAsia="en-GB"/>
              </w:rPr>
            </w:pPr>
            <w:r w:rsidRPr="00B71F91">
              <w:rPr>
                <w:rFonts w:cs="Arial"/>
                <w:kern w:val="24"/>
                <w:sz w:val="22"/>
                <w:lang w:eastAsia="en-GB"/>
              </w:rPr>
              <w:t>Other</w:t>
            </w:r>
          </w:p>
        </w:tc>
        <w:tc>
          <w:tcPr>
            <w:tcW w:w="3960" w:type="dxa"/>
          </w:tcPr>
          <w:p w14:paraId="44F1FFCA" w14:textId="77777777" w:rsidR="00C43986" w:rsidRPr="00B71F91" w:rsidRDefault="00C43986" w:rsidP="00055BFC">
            <w:pPr>
              <w:rPr>
                <w:rFonts w:cs="Arial"/>
                <w:kern w:val="24"/>
                <w:sz w:val="22"/>
                <w:lang w:eastAsia="en-GB"/>
              </w:rPr>
            </w:pPr>
            <w:r w:rsidRPr="00B71F91">
              <w:rPr>
                <w:rFonts w:cs="Arial"/>
                <w:kern w:val="24"/>
                <w:sz w:val="22"/>
                <w:lang w:eastAsia="en-GB"/>
              </w:rPr>
              <w:t>4</w:t>
            </w:r>
          </w:p>
        </w:tc>
      </w:tr>
      <w:tr w:rsidR="00C43986" w14:paraId="47FE1AE6" w14:textId="77777777" w:rsidTr="00C0241C">
        <w:trPr>
          <w:cnfStyle w:val="000000100000" w:firstRow="0" w:lastRow="0" w:firstColumn="0" w:lastColumn="0" w:oddVBand="0" w:evenVBand="0" w:oddHBand="1" w:evenHBand="0" w:firstRowFirstColumn="0" w:firstRowLastColumn="0" w:lastRowFirstColumn="0" w:lastRowLastColumn="0"/>
        </w:trPr>
        <w:tc>
          <w:tcPr>
            <w:tcW w:w="6475" w:type="dxa"/>
          </w:tcPr>
          <w:p w14:paraId="6E2D6466" w14:textId="77777777" w:rsidR="00C43986" w:rsidRPr="00B71F91" w:rsidRDefault="00C43986" w:rsidP="00055BFC">
            <w:pPr>
              <w:rPr>
                <w:rFonts w:cs="Arial"/>
                <w:kern w:val="24"/>
                <w:sz w:val="22"/>
                <w:lang w:eastAsia="en-GB"/>
              </w:rPr>
            </w:pPr>
            <w:r w:rsidRPr="00B71F91">
              <w:rPr>
                <w:rFonts w:cs="Arial"/>
                <w:kern w:val="24"/>
                <w:sz w:val="22"/>
                <w:lang w:eastAsia="en-GB"/>
              </w:rPr>
              <w:t xml:space="preserve">N/A – </w:t>
            </w:r>
            <w:r>
              <w:rPr>
                <w:rFonts w:cs="Arial"/>
                <w:kern w:val="24"/>
                <w:sz w:val="22"/>
                <w:lang w:eastAsia="en-GB"/>
              </w:rPr>
              <w:t>YP</w:t>
            </w:r>
            <w:r w:rsidRPr="00B71F91">
              <w:rPr>
                <w:rFonts w:cs="Arial"/>
                <w:kern w:val="24"/>
                <w:sz w:val="22"/>
                <w:lang w:eastAsia="en-GB"/>
              </w:rPr>
              <w:t xml:space="preserve"> not at risk of any ASB</w:t>
            </w:r>
          </w:p>
        </w:tc>
        <w:tc>
          <w:tcPr>
            <w:tcW w:w="3960" w:type="dxa"/>
          </w:tcPr>
          <w:p w14:paraId="5E719F6E" w14:textId="77777777" w:rsidR="00C43986" w:rsidRPr="00B71F91" w:rsidRDefault="00C43986" w:rsidP="00055BFC">
            <w:pPr>
              <w:rPr>
                <w:rFonts w:cs="Arial"/>
                <w:kern w:val="24"/>
                <w:sz w:val="22"/>
                <w:lang w:eastAsia="en-GB"/>
              </w:rPr>
            </w:pPr>
            <w:r w:rsidRPr="00B71F91">
              <w:rPr>
                <w:rFonts w:cs="Arial"/>
                <w:kern w:val="24"/>
                <w:sz w:val="22"/>
                <w:lang w:eastAsia="en-GB"/>
              </w:rPr>
              <w:t>3</w:t>
            </w:r>
          </w:p>
        </w:tc>
      </w:tr>
    </w:tbl>
    <w:p w14:paraId="7A5ABE85" w14:textId="0EC2DB43" w:rsidR="00C43986" w:rsidRPr="00B71F91" w:rsidRDefault="00C43986" w:rsidP="00C43986">
      <w:pPr>
        <w:pStyle w:val="Body"/>
      </w:pPr>
      <w:r w:rsidRPr="00B71F91">
        <w:t xml:space="preserve">Most grantholders interviewed described participants as being at risk of </w:t>
      </w:r>
      <w:r>
        <w:t xml:space="preserve">taking part in </w:t>
      </w:r>
      <w:r w:rsidRPr="00B71F91">
        <w:t xml:space="preserve">ASB rather than currently engaged in it. They linked this to the way delivery of activities is targeted: provision </w:t>
      </w:r>
      <w:r w:rsidRPr="00B71F91">
        <w:lastRenderedPageBreak/>
        <w:t xml:space="preserve">is focused on hotspot locations with historic or current ASB, and on groups considered at higher risk of involvement in ASB. This was reflected in the site visit interviews with </w:t>
      </w:r>
      <w:r>
        <w:t>YP</w:t>
      </w:r>
      <w:r w:rsidRPr="00B71F91">
        <w:t xml:space="preserve">, where most suggested they did not engage in ASB themselves; however, many observed ASB in their local areas by adults and other </w:t>
      </w:r>
      <w:r>
        <w:t>YP</w:t>
      </w:r>
      <w:r w:rsidRPr="00B71F91">
        <w:t>, for example</w:t>
      </w:r>
      <w:r>
        <w:t>,</w:t>
      </w:r>
      <w:r w:rsidRPr="00B71F91">
        <w:t xml:space="preserve"> drinking in public and fighting. At the same time, some interviewed grantholders reported that a proportion of their participants are actively involved in ASB, citing examples such as organised fights, vandalism, gang activity or association, and drug and alcohol use. Where grantholders judged </w:t>
      </w:r>
      <w:r>
        <w:t>YP</w:t>
      </w:r>
      <w:r w:rsidRPr="00B71F91">
        <w:t xml:space="preserve"> to be actively involved, this was often because access to the project was via targeted referrals from the police, Youth Justice, or social care, which indicated recent incidents or concerns. A small number of </w:t>
      </w:r>
      <w:r>
        <w:t>grantholders</w:t>
      </w:r>
      <w:r w:rsidRPr="00B71F91">
        <w:t xml:space="preserve"> work exclusively with cohorts who have been, or are currently, engaged in ASB. Some </w:t>
      </w:r>
      <w:r>
        <w:t>YP</w:t>
      </w:r>
      <w:r w:rsidRPr="00B71F91">
        <w:t xml:space="preserve"> interviewed did mention peers or people they knew engaging in ASB and suggested they may have been inclined to engage with those peers out of boredom or lack of activities had it not been for the MHF activities they attended (see </w:t>
      </w:r>
      <w:r w:rsidR="0080615C">
        <w:t xml:space="preserve">Section </w:t>
      </w:r>
      <w:r w:rsidR="0097698F">
        <w:rPr>
          <w:highlight w:val="yellow"/>
        </w:rPr>
        <w:fldChar w:fldCharType="begin"/>
      </w:r>
      <w:r w:rsidR="0097698F">
        <w:instrText xml:space="preserve"> REF _Ref230857671 \r \h </w:instrText>
      </w:r>
      <w:r w:rsidR="0097698F">
        <w:rPr>
          <w:highlight w:val="yellow"/>
        </w:rPr>
      </w:r>
      <w:r w:rsidR="0097698F">
        <w:rPr>
          <w:highlight w:val="yellow"/>
        </w:rPr>
        <w:fldChar w:fldCharType="separate"/>
      </w:r>
      <w:r w:rsidR="0097698F">
        <w:t>4.2.1.2</w:t>
      </w:r>
      <w:r w:rsidR="0097698F">
        <w:rPr>
          <w:highlight w:val="yellow"/>
        </w:rPr>
        <w:fldChar w:fldCharType="end"/>
      </w:r>
      <w:r w:rsidRPr="00B71F91">
        <w:t xml:space="preserve"> for further detail on </w:t>
      </w:r>
      <w:r>
        <w:t>YP</w:t>
      </w:r>
      <w:r w:rsidRPr="00B71F91">
        <w:t>’s views on ASB).</w:t>
      </w:r>
    </w:p>
    <w:p w14:paraId="064BF3C6" w14:textId="77777777" w:rsidR="00C43986" w:rsidRPr="00B71F91" w:rsidRDefault="00C43986" w:rsidP="00C43986">
      <w:pPr>
        <w:pStyle w:val="Quotesforreport"/>
      </w:pPr>
      <w:r w:rsidRPr="00B71F91">
        <w:t>“There is collaboration between us, the school, and the police; if something happens, the school and our team are informed.” – Grantholder interview, July 2025.</w:t>
      </w:r>
    </w:p>
    <w:p w14:paraId="2AD3A55C" w14:textId="77777777" w:rsidR="00C43986" w:rsidRPr="00B71F91" w:rsidRDefault="00C43986" w:rsidP="00C43986">
      <w:pPr>
        <w:pStyle w:val="Body"/>
      </w:pPr>
      <w:r w:rsidRPr="00B71F91">
        <w:t xml:space="preserve">Conversely, a few grantholders were unsure whether the </w:t>
      </w:r>
      <w:r>
        <w:t>YP</w:t>
      </w:r>
      <w:r w:rsidRPr="00B71F91">
        <w:t xml:space="preserve"> participating in their activities were involved in ASB, as they do not discuss these issues with the </w:t>
      </w:r>
      <w:r>
        <w:t>YP</w:t>
      </w:r>
      <w:r w:rsidRPr="00B71F91">
        <w:t xml:space="preserve"> and have limited or no access to real-time ASB data.</w:t>
      </w:r>
    </w:p>
    <w:p w14:paraId="147B7744" w14:textId="77777777" w:rsidR="00C43986" w:rsidRPr="00B71F91" w:rsidRDefault="00C43986" w:rsidP="00C43986">
      <w:pPr>
        <w:pStyle w:val="Quotesforreport"/>
      </w:pPr>
      <w:r w:rsidRPr="00B71F91">
        <w:t>“It’s not a question that we ask them, it’d be a bit difficult to answer that…It is difficult for us to get real</w:t>
      </w:r>
      <w:r>
        <w:t>-</w:t>
      </w:r>
      <w:r w:rsidRPr="00B71F91">
        <w:t>time feedback around incidents of anti-social behaviour.” – Grantholder interview, April 2025.</w:t>
      </w:r>
    </w:p>
    <w:p w14:paraId="5F9B320F" w14:textId="01415A4E" w:rsidR="00C43986" w:rsidRPr="00B71F91" w:rsidRDefault="00C43986" w:rsidP="00D83445">
      <w:pPr>
        <w:pStyle w:val="Body"/>
      </w:pPr>
      <w:r w:rsidRPr="00B71F91">
        <w:t xml:space="preserve">As explored in more detail </w:t>
      </w:r>
      <w:r w:rsidRPr="0097698F">
        <w:t xml:space="preserve">in Section </w:t>
      </w:r>
      <w:r w:rsidR="0097698F" w:rsidRPr="0097698F">
        <w:fldChar w:fldCharType="begin"/>
      </w:r>
      <w:r w:rsidR="0097698F" w:rsidRPr="0097698F">
        <w:instrText xml:space="preserve"> REF _Ref230857682 \r \h </w:instrText>
      </w:r>
      <w:r w:rsidR="0097698F">
        <w:instrText xml:space="preserve"> \* MERGEFORMAT </w:instrText>
      </w:r>
      <w:r w:rsidR="0097698F" w:rsidRPr="0097698F">
        <w:fldChar w:fldCharType="separate"/>
      </w:r>
      <w:r w:rsidR="0097698F" w:rsidRPr="0097698F">
        <w:t>4.2.1</w:t>
      </w:r>
      <w:r w:rsidR="0097698F" w:rsidRPr="0097698F">
        <w:fldChar w:fldCharType="end"/>
      </w:r>
      <w:r w:rsidRPr="0097698F">
        <w:t>, the majority</w:t>
      </w:r>
      <w:r w:rsidRPr="00B71F91">
        <w:t xml:space="preserve"> of </w:t>
      </w:r>
      <w:r>
        <w:t>YP</w:t>
      </w:r>
      <w:r w:rsidRPr="00B71F91">
        <w:t xml:space="preserve"> surveyed reported being involved in ASB rarely. Due to the way in which we collect data from </w:t>
      </w:r>
      <w:r>
        <w:t>YP</w:t>
      </w:r>
      <w:r w:rsidRPr="00B71F91">
        <w:t xml:space="preserve">, it is not possible to determine whether the </w:t>
      </w:r>
      <w:r>
        <w:t>YP</w:t>
      </w:r>
      <w:r w:rsidRPr="00B71F91">
        <w:t xml:space="preserve"> surveyed are materially different from those discussed by grantholders in interviews. As such, caution is needed when comparing these two sources.</w:t>
      </w:r>
    </w:p>
    <w:p w14:paraId="5A2EE070" w14:textId="77777777" w:rsidR="00D83445" w:rsidRPr="00B71F91" w:rsidRDefault="00D83445" w:rsidP="00D83445">
      <w:pPr>
        <w:pStyle w:val="Heading2"/>
      </w:pPr>
      <w:bookmarkStart w:id="20" w:name="_Toc230858015"/>
      <w:r w:rsidRPr="00B71F91">
        <w:t>Funding usage</w:t>
      </w:r>
      <w:bookmarkEnd w:id="20"/>
    </w:p>
    <w:p w14:paraId="536504C6" w14:textId="77777777" w:rsidR="00D83445" w:rsidRPr="00B71F91" w:rsidRDefault="00D83445" w:rsidP="00D83445">
      <w:pPr>
        <w:pStyle w:val="Body"/>
        <w:rPr>
          <w:rFonts w:cs="Arial"/>
        </w:rPr>
      </w:pPr>
      <w:r w:rsidRPr="00B71F91">
        <w:rPr>
          <w:rFonts w:cs="Arial"/>
        </w:rPr>
        <w:fldChar w:fldCharType="begin"/>
      </w:r>
      <w:r w:rsidRPr="00B71F91">
        <w:rPr>
          <w:rFonts w:cs="Arial"/>
        </w:rPr>
        <w:instrText xml:space="preserve"> REF _Ref210228574 \h </w:instrText>
      </w:r>
      <w:r>
        <w:rPr>
          <w:rFonts w:cs="Arial"/>
        </w:rPr>
        <w:instrText xml:space="preserve"> \* MERGEFORMAT </w:instrText>
      </w:r>
      <w:r w:rsidRPr="00B71F91">
        <w:rPr>
          <w:rFonts w:cs="Arial"/>
        </w:rPr>
      </w:r>
      <w:r w:rsidRPr="00B71F91">
        <w:rPr>
          <w:rFonts w:cs="Arial"/>
        </w:rPr>
        <w:fldChar w:fldCharType="separate"/>
      </w:r>
      <w:r w:rsidRPr="00B71F91">
        <w:rPr>
          <w:rFonts w:cs="Arial"/>
        </w:rPr>
        <w:t xml:space="preserve">Table </w:t>
      </w:r>
      <w:r>
        <w:rPr>
          <w:rFonts w:cs="Arial"/>
          <w:noProof/>
        </w:rPr>
        <w:t>5</w:t>
      </w:r>
      <w:r w:rsidRPr="00B71F91">
        <w:rPr>
          <w:rFonts w:cs="Arial"/>
        </w:rPr>
        <w:fldChar w:fldCharType="end"/>
      </w:r>
      <w:r w:rsidRPr="00B71F91">
        <w:rPr>
          <w:rFonts w:cs="Arial"/>
        </w:rPr>
        <w:t xml:space="preserve"> presents an overview of how grantholders have spent the MHF grant they received from The National Lottery Community Fund according to their responses to the grantholder survey. Grantholders could select multiple options, so percentages do not sum to 100</w:t>
      </w:r>
      <w:r>
        <w:rPr>
          <w:rFonts w:cs="Arial"/>
        </w:rPr>
        <w:t>%</w:t>
      </w:r>
      <w:r w:rsidRPr="00B71F91">
        <w:rPr>
          <w:rFonts w:cs="Arial"/>
        </w:rPr>
        <w:t>.</w:t>
      </w:r>
    </w:p>
    <w:p w14:paraId="657502D5" w14:textId="77777777" w:rsidR="00D83445" w:rsidRPr="00B71F91" w:rsidRDefault="00D83445" w:rsidP="00D83445">
      <w:pPr>
        <w:pStyle w:val="Caption"/>
        <w:keepNext/>
        <w:rPr>
          <w:rFonts w:cs="Arial"/>
        </w:rPr>
      </w:pPr>
      <w:bookmarkStart w:id="21" w:name="_Ref210228574"/>
      <w:r w:rsidRPr="00B71F91">
        <w:rPr>
          <w:rFonts w:cs="Arial"/>
        </w:rPr>
        <w:t xml:space="preserve">Table </w:t>
      </w:r>
      <w:r w:rsidRPr="00B71F91">
        <w:rPr>
          <w:rFonts w:cs="Arial"/>
        </w:rPr>
        <w:fldChar w:fldCharType="begin"/>
      </w:r>
      <w:r w:rsidRPr="00B71F91">
        <w:rPr>
          <w:rFonts w:cs="Arial"/>
        </w:rPr>
        <w:instrText xml:space="preserve"> SEQ Table \* ARABIC </w:instrText>
      </w:r>
      <w:r w:rsidRPr="00B71F91">
        <w:rPr>
          <w:rFonts w:cs="Arial"/>
        </w:rPr>
        <w:fldChar w:fldCharType="separate"/>
      </w:r>
      <w:r>
        <w:rPr>
          <w:rFonts w:cs="Arial"/>
          <w:noProof/>
        </w:rPr>
        <w:t>5</w:t>
      </w:r>
      <w:r w:rsidRPr="00B71F91">
        <w:rPr>
          <w:rFonts w:cs="Arial"/>
          <w:noProof/>
        </w:rPr>
        <w:fldChar w:fldCharType="end"/>
      </w:r>
      <w:bookmarkEnd w:id="21"/>
      <w:r w:rsidRPr="00B71F91">
        <w:rPr>
          <w:rFonts w:cs="Arial"/>
        </w:rPr>
        <w:t>: The MHF grant spending (Grantholder survey, March 2025, base=165)</w:t>
      </w:r>
    </w:p>
    <w:tbl>
      <w:tblPr>
        <w:tblStyle w:val="GridTable4-Accent1"/>
        <w:tblW w:w="0" w:type="auto"/>
        <w:tblLook w:val="0420" w:firstRow="1" w:lastRow="0" w:firstColumn="0" w:lastColumn="0" w:noHBand="0" w:noVBand="1"/>
      </w:tblPr>
      <w:tblGrid>
        <w:gridCol w:w="6162"/>
        <w:gridCol w:w="3466"/>
      </w:tblGrid>
      <w:tr w:rsidR="00D83445" w:rsidRPr="00D83445" w14:paraId="5D08ECFB" w14:textId="77777777" w:rsidTr="00C0241C">
        <w:trPr>
          <w:cnfStyle w:val="100000000000" w:firstRow="1" w:lastRow="0" w:firstColumn="0" w:lastColumn="0" w:oddVBand="0" w:evenVBand="0" w:oddHBand="0" w:evenHBand="0" w:firstRowFirstColumn="0" w:firstRowLastColumn="0" w:lastRowFirstColumn="0" w:lastRowLastColumn="0"/>
        </w:trPr>
        <w:tc>
          <w:tcPr>
            <w:tcW w:w="6804" w:type="dxa"/>
          </w:tcPr>
          <w:p w14:paraId="54FA9C97" w14:textId="77777777" w:rsidR="00D83445" w:rsidRPr="00D83445" w:rsidRDefault="00D83445" w:rsidP="00055BFC">
            <w:pPr>
              <w:pStyle w:val="BodyText"/>
              <w:spacing w:after="0"/>
              <w:rPr>
                <w:rFonts w:cs="Arial"/>
                <w:sz w:val="22"/>
                <w:szCs w:val="22"/>
              </w:rPr>
            </w:pPr>
            <w:r w:rsidRPr="00D83445">
              <w:rPr>
                <w:rFonts w:cs="Arial"/>
                <w:sz w:val="22"/>
                <w:szCs w:val="22"/>
              </w:rPr>
              <w:t>Grant spending</w:t>
            </w:r>
          </w:p>
        </w:tc>
        <w:tc>
          <w:tcPr>
            <w:tcW w:w="3733" w:type="dxa"/>
          </w:tcPr>
          <w:p w14:paraId="2D562652" w14:textId="77777777" w:rsidR="00D83445" w:rsidRPr="00D83445" w:rsidRDefault="00D83445" w:rsidP="00055BFC">
            <w:pPr>
              <w:pStyle w:val="BodyText"/>
              <w:spacing w:after="0"/>
              <w:rPr>
                <w:rFonts w:cs="Arial"/>
                <w:sz w:val="22"/>
                <w:szCs w:val="22"/>
              </w:rPr>
            </w:pPr>
            <w:r w:rsidRPr="00D83445">
              <w:rPr>
                <w:rFonts w:cs="Arial"/>
                <w:sz w:val="22"/>
                <w:szCs w:val="22"/>
              </w:rPr>
              <w:t>Percentage of grantholders (%)</w:t>
            </w:r>
          </w:p>
        </w:tc>
      </w:tr>
      <w:tr w:rsidR="00D83445" w:rsidRPr="00D83445" w14:paraId="0B574F2D" w14:textId="77777777" w:rsidTr="00C0241C">
        <w:trPr>
          <w:cnfStyle w:val="000000100000" w:firstRow="0" w:lastRow="0" w:firstColumn="0" w:lastColumn="0" w:oddVBand="0" w:evenVBand="0" w:oddHBand="1" w:evenHBand="0" w:firstRowFirstColumn="0" w:firstRowLastColumn="0" w:lastRowFirstColumn="0" w:lastRowLastColumn="0"/>
        </w:trPr>
        <w:tc>
          <w:tcPr>
            <w:tcW w:w="6804" w:type="dxa"/>
          </w:tcPr>
          <w:p w14:paraId="3A78472E" w14:textId="77777777" w:rsidR="00D83445" w:rsidRPr="00D83445" w:rsidRDefault="00D83445" w:rsidP="00055BFC">
            <w:pPr>
              <w:pStyle w:val="BodyText"/>
              <w:spacing w:after="0"/>
              <w:rPr>
                <w:rFonts w:cs="Arial"/>
                <w:sz w:val="22"/>
                <w:szCs w:val="22"/>
              </w:rPr>
            </w:pPr>
            <w:r w:rsidRPr="00D83445">
              <w:rPr>
                <w:rFonts w:cs="Arial"/>
                <w:color w:val="000000"/>
                <w:sz w:val="22"/>
                <w:szCs w:val="22"/>
              </w:rPr>
              <w:t>Paying for youth worker time</w:t>
            </w:r>
          </w:p>
        </w:tc>
        <w:tc>
          <w:tcPr>
            <w:tcW w:w="3733" w:type="dxa"/>
          </w:tcPr>
          <w:p w14:paraId="334F7C10" w14:textId="77777777" w:rsidR="00D83445" w:rsidRPr="00D83445" w:rsidRDefault="00D83445" w:rsidP="00055BFC">
            <w:pPr>
              <w:pStyle w:val="BodyText"/>
              <w:spacing w:after="0"/>
              <w:rPr>
                <w:rFonts w:cs="Arial"/>
                <w:sz w:val="22"/>
                <w:szCs w:val="22"/>
              </w:rPr>
            </w:pPr>
            <w:r w:rsidRPr="00D83445">
              <w:rPr>
                <w:rFonts w:cs="Arial"/>
                <w:color w:val="000000"/>
                <w:sz w:val="22"/>
                <w:szCs w:val="22"/>
              </w:rPr>
              <w:t>86</w:t>
            </w:r>
          </w:p>
        </w:tc>
      </w:tr>
      <w:tr w:rsidR="00D83445" w:rsidRPr="00D83445" w14:paraId="0BA3E765" w14:textId="77777777" w:rsidTr="00C0241C">
        <w:tc>
          <w:tcPr>
            <w:tcW w:w="6804" w:type="dxa"/>
          </w:tcPr>
          <w:p w14:paraId="2F853143" w14:textId="77777777" w:rsidR="00D83445" w:rsidRPr="00D83445" w:rsidRDefault="00D83445" w:rsidP="00055BFC">
            <w:pPr>
              <w:pStyle w:val="BodyText"/>
              <w:spacing w:after="0"/>
              <w:rPr>
                <w:rFonts w:cs="Arial"/>
                <w:sz w:val="22"/>
                <w:szCs w:val="22"/>
              </w:rPr>
            </w:pPr>
            <w:r w:rsidRPr="00D83445">
              <w:rPr>
                <w:rFonts w:cs="Arial"/>
                <w:color w:val="000000"/>
                <w:sz w:val="22"/>
                <w:szCs w:val="22"/>
              </w:rPr>
              <w:t>Purchasing equipment and other resources for activities</w:t>
            </w:r>
          </w:p>
        </w:tc>
        <w:tc>
          <w:tcPr>
            <w:tcW w:w="3733" w:type="dxa"/>
          </w:tcPr>
          <w:p w14:paraId="23BFAEDC" w14:textId="77777777" w:rsidR="00D83445" w:rsidRPr="00D83445" w:rsidRDefault="00D83445" w:rsidP="00055BFC">
            <w:pPr>
              <w:pStyle w:val="BodyText"/>
              <w:spacing w:after="0"/>
              <w:rPr>
                <w:rFonts w:cs="Arial"/>
                <w:sz w:val="22"/>
                <w:szCs w:val="22"/>
              </w:rPr>
            </w:pPr>
            <w:r w:rsidRPr="00D83445">
              <w:rPr>
                <w:rFonts w:cs="Arial"/>
                <w:color w:val="000000"/>
                <w:sz w:val="22"/>
                <w:szCs w:val="22"/>
              </w:rPr>
              <w:t>79</w:t>
            </w:r>
          </w:p>
        </w:tc>
      </w:tr>
      <w:tr w:rsidR="00D83445" w:rsidRPr="00D83445" w14:paraId="2F6362D1" w14:textId="77777777" w:rsidTr="00C0241C">
        <w:trPr>
          <w:cnfStyle w:val="000000100000" w:firstRow="0" w:lastRow="0" w:firstColumn="0" w:lastColumn="0" w:oddVBand="0" w:evenVBand="0" w:oddHBand="1" w:evenHBand="0" w:firstRowFirstColumn="0" w:firstRowLastColumn="0" w:lastRowFirstColumn="0" w:lastRowLastColumn="0"/>
        </w:trPr>
        <w:tc>
          <w:tcPr>
            <w:tcW w:w="6804" w:type="dxa"/>
          </w:tcPr>
          <w:p w14:paraId="29F0CD62" w14:textId="77777777" w:rsidR="00D83445" w:rsidRPr="00D83445" w:rsidRDefault="00D83445" w:rsidP="00055BFC">
            <w:pPr>
              <w:pStyle w:val="BodyText"/>
              <w:spacing w:after="0"/>
              <w:rPr>
                <w:rFonts w:cs="Arial"/>
                <w:sz w:val="22"/>
                <w:szCs w:val="22"/>
              </w:rPr>
            </w:pPr>
            <w:r w:rsidRPr="00D83445">
              <w:rPr>
                <w:rFonts w:cs="Arial"/>
                <w:color w:val="000000"/>
                <w:sz w:val="22"/>
                <w:szCs w:val="22"/>
              </w:rPr>
              <w:t>Recruiting additional youth workers (paid staff)</w:t>
            </w:r>
          </w:p>
        </w:tc>
        <w:tc>
          <w:tcPr>
            <w:tcW w:w="3733" w:type="dxa"/>
          </w:tcPr>
          <w:p w14:paraId="1603EB37" w14:textId="77777777" w:rsidR="00D83445" w:rsidRPr="00D83445" w:rsidRDefault="00D83445" w:rsidP="00055BFC">
            <w:pPr>
              <w:pStyle w:val="BodyText"/>
              <w:spacing w:after="0"/>
              <w:rPr>
                <w:rFonts w:cs="Arial"/>
                <w:sz w:val="22"/>
                <w:szCs w:val="22"/>
              </w:rPr>
            </w:pPr>
            <w:r w:rsidRPr="00D83445">
              <w:rPr>
                <w:rFonts w:cs="Arial"/>
                <w:color w:val="000000"/>
                <w:sz w:val="22"/>
                <w:szCs w:val="22"/>
              </w:rPr>
              <w:t>61</w:t>
            </w:r>
          </w:p>
        </w:tc>
      </w:tr>
      <w:tr w:rsidR="00D83445" w:rsidRPr="00D83445" w14:paraId="4E70F790" w14:textId="77777777" w:rsidTr="00C0241C">
        <w:tc>
          <w:tcPr>
            <w:tcW w:w="6804" w:type="dxa"/>
          </w:tcPr>
          <w:p w14:paraId="12D2AA7E" w14:textId="77777777" w:rsidR="00D83445" w:rsidRPr="00D83445" w:rsidRDefault="00D83445" w:rsidP="00055BFC">
            <w:pPr>
              <w:pStyle w:val="BodyText"/>
              <w:spacing w:after="0"/>
              <w:rPr>
                <w:rFonts w:cs="Arial"/>
                <w:sz w:val="22"/>
                <w:szCs w:val="22"/>
              </w:rPr>
            </w:pPr>
            <w:r w:rsidRPr="00D83445">
              <w:rPr>
                <w:rFonts w:cs="Arial"/>
                <w:color w:val="000000"/>
                <w:sz w:val="22"/>
                <w:szCs w:val="22"/>
              </w:rPr>
              <w:t>Hiring venues for activities</w:t>
            </w:r>
          </w:p>
        </w:tc>
        <w:tc>
          <w:tcPr>
            <w:tcW w:w="3733" w:type="dxa"/>
          </w:tcPr>
          <w:p w14:paraId="36E370F3" w14:textId="77777777" w:rsidR="00D83445" w:rsidRPr="00D83445" w:rsidRDefault="00D83445" w:rsidP="00055BFC">
            <w:pPr>
              <w:pStyle w:val="BodyText"/>
              <w:spacing w:after="0"/>
              <w:rPr>
                <w:rFonts w:cs="Arial"/>
                <w:sz w:val="22"/>
                <w:szCs w:val="22"/>
              </w:rPr>
            </w:pPr>
            <w:r w:rsidRPr="00D83445">
              <w:rPr>
                <w:rFonts w:cs="Arial"/>
                <w:color w:val="000000"/>
                <w:sz w:val="22"/>
                <w:szCs w:val="22"/>
              </w:rPr>
              <w:t>61</w:t>
            </w:r>
          </w:p>
        </w:tc>
      </w:tr>
      <w:tr w:rsidR="00D83445" w:rsidRPr="00D83445" w14:paraId="5189D983" w14:textId="77777777" w:rsidTr="00C0241C">
        <w:trPr>
          <w:cnfStyle w:val="000000100000" w:firstRow="0" w:lastRow="0" w:firstColumn="0" w:lastColumn="0" w:oddVBand="0" w:evenVBand="0" w:oddHBand="1" w:evenHBand="0" w:firstRowFirstColumn="0" w:firstRowLastColumn="0" w:lastRowFirstColumn="0" w:lastRowLastColumn="0"/>
        </w:trPr>
        <w:tc>
          <w:tcPr>
            <w:tcW w:w="6804" w:type="dxa"/>
          </w:tcPr>
          <w:p w14:paraId="5ED62E9F" w14:textId="6D80CDD1" w:rsidR="00D83445" w:rsidRPr="00D83445" w:rsidRDefault="00D83445" w:rsidP="00055BFC">
            <w:pPr>
              <w:pStyle w:val="BodyText"/>
              <w:spacing w:after="0"/>
              <w:rPr>
                <w:rFonts w:cs="Arial"/>
                <w:sz w:val="22"/>
                <w:szCs w:val="22"/>
              </w:rPr>
            </w:pPr>
            <w:r w:rsidRPr="00D83445">
              <w:rPr>
                <w:rFonts w:cs="Arial"/>
                <w:color w:val="000000"/>
                <w:sz w:val="22"/>
                <w:szCs w:val="22"/>
              </w:rPr>
              <w:t>Overhead costs, e.g.</w:t>
            </w:r>
            <w:r w:rsidR="00793431">
              <w:rPr>
                <w:rFonts w:cs="Arial"/>
                <w:color w:val="000000"/>
                <w:sz w:val="22"/>
                <w:szCs w:val="22"/>
              </w:rPr>
              <w:t>,</w:t>
            </w:r>
            <w:r w:rsidRPr="00D83445">
              <w:rPr>
                <w:rFonts w:cs="Arial"/>
                <w:color w:val="000000"/>
                <w:sz w:val="22"/>
                <w:szCs w:val="22"/>
              </w:rPr>
              <w:t xml:space="preserve"> overall management, administration costs, rent and utilities</w:t>
            </w:r>
          </w:p>
        </w:tc>
        <w:tc>
          <w:tcPr>
            <w:tcW w:w="3733" w:type="dxa"/>
          </w:tcPr>
          <w:p w14:paraId="59C76566" w14:textId="77777777" w:rsidR="00D83445" w:rsidRPr="00D83445" w:rsidRDefault="00D83445" w:rsidP="00055BFC">
            <w:pPr>
              <w:pStyle w:val="BodyText"/>
              <w:spacing w:after="0"/>
              <w:rPr>
                <w:rFonts w:cs="Arial"/>
                <w:sz w:val="22"/>
                <w:szCs w:val="22"/>
              </w:rPr>
            </w:pPr>
            <w:r w:rsidRPr="00D83445">
              <w:rPr>
                <w:rFonts w:cs="Arial"/>
                <w:color w:val="000000"/>
                <w:sz w:val="22"/>
                <w:szCs w:val="22"/>
              </w:rPr>
              <w:t>58</w:t>
            </w:r>
          </w:p>
        </w:tc>
      </w:tr>
      <w:tr w:rsidR="00D83445" w:rsidRPr="00D83445" w14:paraId="7483C647" w14:textId="77777777" w:rsidTr="00C0241C">
        <w:tc>
          <w:tcPr>
            <w:tcW w:w="6804" w:type="dxa"/>
          </w:tcPr>
          <w:p w14:paraId="306A602A" w14:textId="77777777" w:rsidR="00D83445" w:rsidRPr="00D83445" w:rsidRDefault="00D83445" w:rsidP="00055BFC">
            <w:pPr>
              <w:pStyle w:val="BodyText"/>
              <w:spacing w:after="0"/>
              <w:rPr>
                <w:rFonts w:cs="Arial"/>
                <w:sz w:val="22"/>
                <w:szCs w:val="22"/>
              </w:rPr>
            </w:pPr>
            <w:r w:rsidRPr="00D83445">
              <w:rPr>
                <w:rFonts w:cs="Arial"/>
                <w:color w:val="000000"/>
                <w:sz w:val="22"/>
                <w:szCs w:val="22"/>
              </w:rPr>
              <w:t>Training costs</w:t>
            </w:r>
          </w:p>
        </w:tc>
        <w:tc>
          <w:tcPr>
            <w:tcW w:w="3733" w:type="dxa"/>
          </w:tcPr>
          <w:p w14:paraId="7BF80279" w14:textId="77777777" w:rsidR="00D83445" w:rsidRPr="00D83445" w:rsidRDefault="00D83445" w:rsidP="00055BFC">
            <w:pPr>
              <w:pStyle w:val="BodyText"/>
              <w:spacing w:after="0"/>
              <w:rPr>
                <w:rFonts w:cs="Arial"/>
                <w:sz w:val="22"/>
                <w:szCs w:val="22"/>
              </w:rPr>
            </w:pPr>
            <w:r w:rsidRPr="00D83445">
              <w:rPr>
                <w:rFonts w:cs="Arial"/>
                <w:color w:val="000000"/>
                <w:sz w:val="22"/>
                <w:szCs w:val="22"/>
              </w:rPr>
              <w:t>45</w:t>
            </w:r>
          </w:p>
        </w:tc>
      </w:tr>
      <w:tr w:rsidR="00D83445" w:rsidRPr="00D83445" w14:paraId="2DC95F08" w14:textId="77777777" w:rsidTr="00C0241C">
        <w:trPr>
          <w:cnfStyle w:val="000000100000" w:firstRow="0" w:lastRow="0" w:firstColumn="0" w:lastColumn="0" w:oddVBand="0" w:evenVBand="0" w:oddHBand="1" w:evenHBand="0" w:firstRowFirstColumn="0" w:firstRowLastColumn="0" w:lastRowFirstColumn="0" w:lastRowLastColumn="0"/>
        </w:trPr>
        <w:tc>
          <w:tcPr>
            <w:tcW w:w="6804" w:type="dxa"/>
          </w:tcPr>
          <w:p w14:paraId="7E5A8867" w14:textId="77777777" w:rsidR="00D83445" w:rsidRPr="00D83445" w:rsidRDefault="00D83445" w:rsidP="00055BFC">
            <w:pPr>
              <w:pStyle w:val="BodyText"/>
              <w:spacing w:after="0"/>
              <w:rPr>
                <w:rFonts w:cs="Arial"/>
                <w:sz w:val="22"/>
                <w:szCs w:val="22"/>
              </w:rPr>
            </w:pPr>
            <w:r w:rsidRPr="00D83445">
              <w:rPr>
                <w:rFonts w:cs="Arial"/>
                <w:color w:val="000000"/>
                <w:sz w:val="22"/>
                <w:szCs w:val="22"/>
              </w:rPr>
              <w:t>Recruiting additional volunteers</w:t>
            </w:r>
          </w:p>
        </w:tc>
        <w:tc>
          <w:tcPr>
            <w:tcW w:w="3733" w:type="dxa"/>
          </w:tcPr>
          <w:p w14:paraId="722FC5EF" w14:textId="77777777" w:rsidR="00D83445" w:rsidRPr="00D83445" w:rsidRDefault="00D83445" w:rsidP="00055BFC">
            <w:pPr>
              <w:pStyle w:val="BodyText"/>
              <w:spacing w:after="0"/>
              <w:rPr>
                <w:rFonts w:cs="Arial"/>
                <w:sz w:val="22"/>
                <w:szCs w:val="22"/>
              </w:rPr>
            </w:pPr>
            <w:r w:rsidRPr="00D83445">
              <w:rPr>
                <w:rFonts w:cs="Arial"/>
                <w:color w:val="000000"/>
                <w:sz w:val="22"/>
                <w:szCs w:val="22"/>
              </w:rPr>
              <w:t>39</w:t>
            </w:r>
          </w:p>
        </w:tc>
      </w:tr>
      <w:tr w:rsidR="00D83445" w:rsidRPr="00D83445" w14:paraId="19D07F85" w14:textId="77777777" w:rsidTr="00C0241C">
        <w:tc>
          <w:tcPr>
            <w:tcW w:w="6804" w:type="dxa"/>
          </w:tcPr>
          <w:p w14:paraId="214F7D77" w14:textId="77777777" w:rsidR="00D83445" w:rsidRPr="00D83445" w:rsidRDefault="00D83445" w:rsidP="00055BFC">
            <w:pPr>
              <w:pStyle w:val="BodyText"/>
              <w:spacing w:after="0"/>
              <w:rPr>
                <w:rFonts w:cs="Arial"/>
                <w:sz w:val="22"/>
                <w:szCs w:val="22"/>
              </w:rPr>
            </w:pPr>
            <w:r w:rsidRPr="00D83445">
              <w:rPr>
                <w:rFonts w:cs="Arial"/>
                <w:color w:val="000000"/>
                <w:sz w:val="22"/>
                <w:szCs w:val="22"/>
              </w:rPr>
              <w:t>Paying for volunteer expenses</w:t>
            </w:r>
          </w:p>
        </w:tc>
        <w:tc>
          <w:tcPr>
            <w:tcW w:w="3733" w:type="dxa"/>
          </w:tcPr>
          <w:p w14:paraId="018D039E" w14:textId="77777777" w:rsidR="00D83445" w:rsidRPr="00D83445" w:rsidRDefault="00D83445" w:rsidP="00055BFC">
            <w:pPr>
              <w:pStyle w:val="BodyText"/>
              <w:spacing w:after="0"/>
              <w:rPr>
                <w:rFonts w:cs="Arial"/>
                <w:sz w:val="22"/>
                <w:szCs w:val="22"/>
              </w:rPr>
            </w:pPr>
            <w:r w:rsidRPr="00D83445">
              <w:rPr>
                <w:rFonts w:cs="Arial"/>
                <w:color w:val="000000"/>
                <w:sz w:val="22"/>
                <w:szCs w:val="22"/>
              </w:rPr>
              <w:t>38</w:t>
            </w:r>
          </w:p>
        </w:tc>
      </w:tr>
      <w:tr w:rsidR="00D83445" w:rsidRPr="00D83445" w14:paraId="54A7C3EB" w14:textId="77777777" w:rsidTr="00C0241C">
        <w:trPr>
          <w:cnfStyle w:val="000000100000" w:firstRow="0" w:lastRow="0" w:firstColumn="0" w:lastColumn="0" w:oddVBand="0" w:evenVBand="0" w:oddHBand="1" w:evenHBand="0" w:firstRowFirstColumn="0" w:firstRowLastColumn="0" w:lastRowFirstColumn="0" w:lastRowLastColumn="0"/>
        </w:trPr>
        <w:tc>
          <w:tcPr>
            <w:tcW w:w="6804" w:type="dxa"/>
          </w:tcPr>
          <w:p w14:paraId="6EB8D0DB" w14:textId="0164C789" w:rsidR="00D83445" w:rsidRPr="00D83445" w:rsidRDefault="00D83445" w:rsidP="00055BFC">
            <w:pPr>
              <w:pStyle w:val="BodyText"/>
              <w:spacing w:after="0"/>
              <w:rPr>
                <w:rFonts w:cs="Arial"/>
                <w:sz w:val="22"/>
                <w:szCs w:val="22"/>
              </w:rPr>
            </w:pPr>
            <w:r w:rsidRPr="00D83445">
              <w:rPr>
                <w:rFonts w:cs="Arial"/>
                <w:color w:val="000000"/>
                <w:sz w:val="22"/>
                <w:szCs w:val="22"/>
              </w:rPr>
              <w:t>Costs related to keeping venues open for longer e.g.</w:t>
            </w:r>
            <w:r w:rsidR="00793431">
              <w:rPr>
                <w:rFonts w:cs="Arial"/>
                <w:color w:val="000000"/>
                <w:sz w:val="22"/>
                <w:szCs w:val="22"/>
              </w:rPr>
              <w:t>,</w:t>
            </w:r>
            <w:r w:rsidRPr="00D83445">
              <w:rPr>
                <w:rFonts w:cs="Arial"/>
                <w:color w:val="000000"/>
                <w:sz w:val="22"/>
                <w:szCs w:val="22"/>
              </w:rPr>
              <w:t xml:space="preserve"> heating and lighting</w:t>
            </w:r>
          </w:p>
        </w:tc>
        <w:tc>
          <w:tcPr>
            <w:tcW w:w="3733" w:type="dxa"/>
          </w:tcPr>
          <w:p w14:paraId="43314819" w14:textId="77777777" w:rsidR="00D83445" w:rsidRPr="00D83445" w:rsidRDefault="00D83445" w:rsidP="00055BFC">
            <w:pPr>
              <w:pStyle w:val="BodyText"/>
              <w:spacing w:after="0"/>
              <w:rPr>
                <w:rFonts w:cs="Arial"/>
                <w:sz w:val="22"/>
                <w:szCs w:val="22"/>
              </w:rPr>
            </w:pPr>
            <w:r w:rsidRPr="00D83445">
              <w:rPr>
                <w:rFonts w:cs="Arial"/>
                <w:color w:val="000000"/>
                <w:sz w:val="22"/>
                <w:szCs w:val="22"/>
              </w:rPr>
              <w:t>36</w:t>
            </w:r>
          </w:p>
        </w:tc>
      </w:tr>
      <w:tr w:rsidR="00D83445" w:rsidRPr="00D83445" w14:paraId="229CE853" w14:textId="77777777" w:rsidTr="00C0241C">
        <w:tc>
          <w:tcPr>
            <w:tcW w:w="6804" w:type="dxa"/>
          </w:tcPr>
          <w:p w14:paraId="4313EA3C" w14:textId="77777777" w:rsidR="00D83445" w:rsidRPr="00D83445" w:rsidRDefault="00D83445" w:rsidP="00055BFC">
            <w:pPr>
              <w:pStyle w:val="BodyText"/>
              <w:spacing w:after="0"/>
              <w:rPr>
                <w:rFonts w:cs="Arial"/>
                <w:sz w:val="22"/>
                <w:szCs w:val="22"/>
              </w:rPr>
            </w:pPr>
            <w:r w:rsidRPr="00D83445">
              <w:rPr>
                <w:rFonts w:cs="Arial"/>
                <w:color w:val="000000"/>
                <w:sz w:val="22"/>
                <w:szCs w:val="22"/>
              </w:rPr>
              <w:t>Other</w:t>
            </w:r>
          </w:p>
        </w:tc>
        <w:tc>
          <w:tcPr>
            <w:tcW w:w="3733" w:type="dxa"/>
          </w:tcPr>
          <w:p w14:paraId="6E0DCDCB" w14:textId="77777777" w:rsidR="00D83445" w:rsidRPr="00D83445" w:rsidRDefault="00D83445" w:rsidP="00055BFC">
            <w:pPr>
              <w:pStyle w:val="BodyText"/>
              <w:spacing w:after="0"/>
              <w:rPr>
                <w:rFonts w:cs="Arial"/>
                <w:sz w:val="22"/>
                <w:szCs w:val="22"/>
              </w:rPr>
            </w:pPr>
            <w:r w:rsidRPr="00D83445">
              <w:rPr>
                <w:rFonts w:cs="Arial"/>
                <w:color w:val="000000"/>
                <w:sz w:val="22"/>
                <w:szCs w:val="22"/>
              </w:rPr>
              <w:t>7</w:t>
            </w:r>
          </w:p>
        </w:tc>
      </w:tr>
      <w:tr w:rsidR="00D83445" w:rsidRPr="00D83445" w14:paraId="42CEA59F" w14:textId="77777777" w:rsidTr="00C0241C">
        <w:trPr>
          <w:cnfStyle w:val="000000100000" w:firstRow="0" w:lastRow="0" w:firstColumn="0" w:lastColumn="0" w:oddVBand="0" w:evenVBand="0" w:oddHBand="1" w:evenHBand="0" w:firstRowFirstColumn="0" w:firstRowLastColumn="0" w:lastRowFirstColumn="0" w:lastRowLastColumn="0"/>
        </w:trPr>
        <w:tc>
          <w:tcPr>
            <w:tcW w:w="6804" w:type="dxa"/>
          </w:tcPr>
          <w:p w14:paraId="78896A20" w14:textId="77777777" w:rsidR="00D83445" w:rsidRPr="00D83445" w:rsidRDefault="00D83445" w:rsidP="00055BFC">
            <w:pPr>
              <w:pStyle w:val="BodyText"/>
              <w:spacing w:after="0"/>
              <w:rPr>
                <w:rFonts w:cs="Arial"/>
                <w:sz w:val="22"/>
                <w:szCs w:val="22"/>
              </w:rPr>
            </w:pPr>
            <w:r w:rsidRPr="00D83445">
              <w:rPr>
                <w:rFonts w:cs="Arial"/>
                <w:color w:val="000000"/>
                <w:sz w:val="22"/>
                <w:szCs w:val="22"/>
              </w:rPr>
              <w:t>Purchasing food and drink</w:t>
            </w:r>
          </w:p>
        </w:tc>
        <w:tc>
          <w:tcPr>
            <w:tcW w:w="3733" w:type="dxa"/>
          </w:tcPr>
          <w:p w14:paraId="4AB953BF" w14:textId="77777777" w:rsidR="00D83445" w:rsidRPr="00D83445" w:rsidRDefault="00D83445" w:rsidP="00055BFC">
            <w:pPr>
              <w:pStyle w:val="BodyText"/>
              <w:spacing w:after="0"/>
              <w:rPr>
                <w:rFonts w:cs="Arial"/>
                <w:sz w:val="22"/>
                <w:szCs w:val="22"/>
              </w:rPr>
            </w:pPr>
            <w:r w:rsidRPr="00D83445">
              <w:rPr>
                <w:rFonts w:cs="Arial"/>
                <w:color w:val="000000"/>
                <w:sz w:val="22"/>
                <w:szCs w:val="22"/>
              </w:rPr>
              <w:t>5</w:t>
            </w:r>
          </w:p>
        </w:tc>
      </w:tr>
    </w:tbl>
    <w:p w14:paraId="0CB4996F" w14:textId="77777777" w:rsidR="00D83445" w:rsidRPr="00B71F91" w:rsidRDefault="00D83445" w:rsidP="00D83445">
      <w:pPr>
        <w:pStyle w:val="Body"/>
      </w:pPr>
      <w:r w:rsidRPr="00B71F91">
        <w:t>86</w:t>
      </w:r>
      <w:r>
        <w:t>%</w:t>
      </w:r>
      <w:r w:rsidRPr="00B71F91">
        <w:t xml:space="preserve"> of grantholder survey respondents (base=165) used the MHF grant to pay for youth worker time and 61</w:t>
      </w:r>
      <w:r>
        <w:t>%</w:t>
      </w:r>
      <w:r w:rsidRPr="00B71F91">
        <w:t xml:space="preserve"> to recruit additional youth workers. Grantholder interviews confirm that staffing is the primary area of spend, covering youth worker time, delivery, and coordination, aligned with the MHF expectations. While some grantholders interviewed reported that the grant enabled them to </w:t>
      </w:r>
      <w:r w:rsidRPr="00B71F91">
        <w:lastRenderedPageBreak/>
        <w:t>recruit additional staff, most extended existing staff hours</w:t>
      </w:r>
      <w:r>
        <w:rPr>
          <w:rStyle w:val="FootnoteReference"/>
          <w:rFonts w:cs="Arial"/>
        </w:rPr>
        <w:footnoteReference w:id="12"/>
      </w:r>
      <w:r w:rsidRPr="00B71F91">
        <w:t xml:space="preserve">. Interviewees did not report consistent evidence of salary increases as a result of the MHF funding. In a few cases, interviewees noted that the grant helped retain staff who might otherwise have been let go. </w:t>
      </w:r>
    </w:p>
    <w:p w14:paraId="076EF48B" w14:textId="77777777" w:rsidR="00D83445" w:rsidRPr="00B71F91" w:rsidRDefault="00D83445" w:rsidP="00D83445">
      <w:pPr>
        <w:pStyle w:val="Quotesforreport"/>
      </w:pPr>
      <w:r w:rsidRPr="00B71F91">
        <w:t>“We were going to let go of some staff… we were able to retain the staff and hire a support worker.” – Grantholder interview, April 2025.</w:t>
      </w:r>
    </w:p>
    <w:p w14:paraId="46A83B55" w14:textId="77777777" w:rsidR="00D83445" w:rsidRPr="00B71F91" w:rsidRDefault="00D83445" w:rsidP="00D83445">
      <w:pPr>
        <w:pStyle w:val="Body"/>
      </w:pPr>
      <w:r w:rsidRPr="00B71F91">
        <w:t xml:space="preserve">Where additional youth workers were recruited specifically for the MHF delivery, grantholder interviews suggest that retention beyond the grant period is uncertain and will depend on securing future funding. </w:t>
      </w:r>
      <w:r>
        <w:t>Interviewees generally indicated that e</w:t>
      </w:r>
      <w:r w:rsidRPr="00B71F91">
        <w:t>xtended staff and volunteer hours were temporary, linked to the duration of the MHF funding, rather than permanent contractual changes. A couple of grantholders noted that offering two-year contracts improved recruitment and retention, but most expect increases in hours or roles to end when the grant concludes. This was an area identified in the previous interim report as requiring further exploration and will be revisited in the final grantholder evaluation interviews to assess whether any of these changes have been sustained beyond the grant period.</w:t>
      </w:r>
    </w:p>
    <w:p w14:paraId="3EF9069E" w14:textId="77777777" w:rsidR="00D83445" w:rsidRPr="00B71F91" w:rsidRDefault="00D83445" w:rsidP="00D83445">
      <w:pPr>
        <w:pStyle w:val="Quotesforreport"/>
      </w:pPr>
      <w:r w:rsidRPr="00B71F91">
        <w:t>“Getting an admin person was really positive… When you can say we’ve got two years of funding available, that really helps rather than needing ‘help for just the next couple of weeks’.” – Grantholder interview, July 2025.</w:t>
      </w:r>
    </w:p>
    <w:p w14:paraId="727FB3F6" w14:textId="77777777" w:rsidR="00D83445" w:rsidRPr="00B71F91" w:rsidRDefault="00D83445" w:rsidP="00D83445">
      <w:pPr>
        <w:pStyle w:val="Body"/>
      </w:pPr>
      <w:r w:rsidRPr="00B71F91">
        <w:t>Survey responses show that 79</w:t>
      </w:r>
      <w:r>
        <w:t>%</w:t>
      </w:r>
      <w:r w:rsidRPr="00B71F91">
        <w:t xml:space="preserve"> of grantholders used the grant to purchase equipment and resources. Interview examples include bikes for cycling sessions, music production equipment, and materials for specialist workshops. </w:t>
      </w:r>
      <w:r>
        <w:t>Almost half (</w:t>
      </w:r>
      <w:r w:rsidRPr="00B71F91">
        <w:t>45</w:t>
      </w:r>
      <w:r>
        <w:t>%)</w:t>
      </w:r>
      <w:r w:rsidRPr="00B71F91">
        <w:t xml:space="preserve"> of </w:t>
      </w:r>
      <w:r>
        <w:t xml:space="preserve">grantholder </w:t>
      </w:r>
      <w:r w:rsidRPr="00B71F91">
        <w:t>survey respondents reported using the grant for training costs. Grantholder interviews described training in safeguarding, first aid, trauma-informed practice, behaviour management, and mental health awareness.</w:t>
      </w:r>
    </w:p>
    <w:p w14:paraId="2827D908" w14:textId="77777777" w:rsidR="00D83445" w:rsidRPr="00B71F91" w:rsidRDefault="00D83445" w:rsidP="00D83445">
      <w:pPr>
        <w:pStyle w:val="Body"/>
      </w:pPr>
      <w:r w:rsidRPr="00B71F91">
        <w:t xml:space="preserve">Grantholders interviewed appreciated the flexibility in how the MHF grant could be spent. Several grantholders said this flexibility was critical to effective delivery, allowing them to adapt activities in response to changing interests among </w:t>
      </w:r>
      <w:r>
        <w:t>YP</w:t>
      </w:r>
      <w:r w:rsidRPr="00B71F91">
        <w:t xml:space="preserve"> rather than being constrained by a fixed grant agreement. For example, one grantholder explained that they were able to reallocate venue hire underspend to pay external providers to deliver new types of activities demanded by the </w:t>
      </w:r>
      <w:r>
        <w:t>YP</w:t>
      </w:r>
      <w:r w:rsidRPr="00B71F91">
        <w:t>.</w:t>
      </w:r>
    </w:p>
    <w:p w14:paraId="1BBDDAB4" w14:textId="77777777" w:rsidR="00D83445" w:rsidRPr="00B71F91" w:rsidRDefault="00D83445" w:rsidP="00D83445">
      <w:pPr>
        <w:pStyle w:val="Quotesforreport"/>
      </w:pPr>
      <w:r w:rsidRPr="00B71F91">
        <w:t>“It was really helpful to be able to adjust it [the budget]; we weren’t penalised.” – Grantholder interview, July 2025.</w:t>
      </w:r>
    </w:p>
    <w:p w14:paraId="027C0DCA" w14:textId="77777777" w:rsidR="00017926" w:rsidRPr="00B71F91" w:rsidRDefault="00017926" w:rsidP="00017926">
      <w:pPr>
        <w:pStyle w:val="Heading2"/>
      </w:pPr>
      <w:bookmarkStart w:id="22" w:name="_Toc230858016"/>
      <w:r w:rsidRPr="00B71F91">
        <w:t>Experience of project delivery</w:t>
      </w:r>
      <w:bookmarkEnd w:id="22"/>
    </w:p>
    <w:p w14:paraId="6C29AD83" w14:textId="77777777" w:rsidR="00017926" w:rsidRPr="00B71F91" w:rsidRDefault="00017926" w:rsidP="00017926">
      <w:pPr>
        <w:pStyle w:val="Body"/>
      </w:pPr>
      <w:r w:rsidRPr="00B71F91">
        <w:t xml:space="preserve">This section explores grantholders’ delivery experiences, including partnerships, staff expertise, youth-led engagement, and seasonal challenges. This section primarily draws on the grantholder survey and interviews, and where relevant draws on interviews with </w:t>
      </w:r>
      <w:r>
        <w:t>YP</w:t>
      </w:r>
      <w:r w:rsidRPr="00B71F91">
        <w:t>, stakeholders, DCMS and The National Lottery Community Fund staff.</w:t>
      </w:r>
    </w:p>
    <w:p w14:paraId="15F25E1A" w14:textId="77777777" w:rsidR="00017926" w:rsidRPr="00B71F91" w:rsidRDefault="00017926" w:rsidP="00017926">
      <w:pPr>
        <w:pStyle w:val="Heading3"/>
      </w:pPr>
      <w:bookmarkStart w:id="23" w:name="_Ref230857636"/>
      <w:r w:rsidRPr="00B71F91">
        <w:t xml:space="preserve">Reaching and engaging with </w:t>
      </w:r>
      <w:r>
        <w:t>YP</w:t>
      </w:r>
      <w:bookmarkEnd w:id="23"/>
    </w:p>
    <w:p w14:paraId="0E10B808" w14:textId="77777777" w:rsidR="00017926" w:rsidRPr="00B71F91" w:rsidRDefault="00017926" w:rsidP="00017926">
      <w:pPr>
        <w:pStyle w:val="Body"/>
      </w:pPr>
      <w:r w:rsidRPr="00B71F91">
        <w:t xml:space="preserve">As noted in the previous interim report, we examined the range and effectiveness of promotional methods used by grantholders to engage </w:t>
      </w:r>
      <w:r>
        <w:t>YP</w:t>
      </w:r>
      <w:r w:rsidRPr="00B71F91">
        <w:t xml:space="preserve">. Interviews described a broad mix of promotional approaches aimed at both </w:t>
      </w:r>
      <w:r>
        <w:t>YP</w:t>
      </w:r>
      <w:r w:rsidRPr="00B71F91">
        <w:t xml:space="preserve"> and their parents or guardians. The most effective channel for reaching </w:t>
      </w:r>
      <w:r>
        <w:t>YP</w:t>
      </w:r>
      <w:r w:rsidRPr="00B71F91">
        <w:t xml:space="preserve"> was using youth-facing social media, particularly Instagram and TikTok. Y</w:t>
      </w:r>
      <w:r>
        <w:t>P</w:t>
      </w:r>
      <w:r w:rsidRPr="00B71F91">
        <w:t xml:space="preserve"> interviewed suggested their parents saw Facebook adverts about the youth spaces, which prompted them to enrol their children. </w:t>
      </w:r>
    </w:p>
    <w:p w14:paraId="3270C14E" w14:textId="77777777" w:rsidR="00017926" w:rsidRPr="00B71F91" w:rsidRDefault="00017926" w:rsidP="00017926">
      <w:pPr>
        <w:pStyle w:val="Body"/>
      </w:pPr>
      <w:r w:rsidRPr="00B71F91">
        <w:t>Many grantholders promoted activities through school and college assemblies and lunchtime pop-ups. Y</w:t>
      </w:r>
      <w:r>
        <w:t>P</w:t>
      </w:r>
      <w:r w:rsidRPr="00B71F91">
        <w:t xml:space="preserve"> confirmed this in interviews. Some mentioned staff at the youth organisation visiting their </w:t>
      </w:r>
      <w:r w:rsidRPr="00B71F91">
        <w:lastRenderedPageBreak/>
        <w:t xml:space="preserve">school. Offline methods, such as flyers, posters in shops and community centres, and local noticeboards, were used less frequently and were generally viewed </w:t>
      </w:r>
      <w:r>
        <w:t xml:space="preserve">by grantholders </w:t>
      </w:r>
      <w:r w:rsidRPr="00B71F91">
        <w:t xml:space="preserve">as less effective than online or school-based approaches. </w:t>
      </w:r>
      <w:r>
        <w:t>Grantholders frequently cited w</w:t>
      </w:r>
      <w:r w:rsidRPr="00B71F91">
        <w:t xml:space="preserve">ord of mouth as highly effective, with participants inviting friends and siblings. Some grantholders maintained a visible presence in their local communities through branded kit, vans, or pop-up stands in parks, while others reached </w:t>
      </w:r>
      <w:r>
        <w:t>YP</w:t>
      </w:r>
      <w:r w:rsidRPr="00B71F91">
        <w:t xml:space="preserve"> and their parents via local media and partners such as community hubs, imams, police, and Voluntary and Community Sector (VCS) organisations. </w:t>
      </w:r>
      <w:r>
        <w:t>According to grantholders, t</w:t>
      </w:r>
      <w:r w:rsidRPr="00B71F91">
        <w:t xml:space="preserve">hese approaches were not designed to specifically target </w:t>
      </w:r>
      <w:r>
        <w:t>YP</w:t>
      </w:r>
      <w:r w:rsidRPr="00B71F91">
        <w:t xml:space="preserve"> at risk of, or actively engaged in, ASB; rather, they aimed to support open-access provision.</w:t>
      </w:r>
    </w:p>
    <w:p w14:paraId="2AB4A23B" w14:textId="77777777" w:rsidR="00017926" w:rsidRPr="00B71F91" w:rsidRDefault="00017926" w:rsidP="00017926">
      <w:pPr>
        <w:pStyle w:val="Body"/>
      </w:pPr>
      <w:r>
        <w:t>Grantholder i</w:t>
      </w:r>
      <w:r w:rsidRPr="00B71F91">
        <w:t xml:space="preserve">nterview data also highlighted that delivering activities in familiar locations where </w:t>
      </w:r>
      <w:r>
        <w:t>YP</w:t>
      </w:r>
      <w:r w:rsidRPr="00B71F91">
        <w:t xml:space="preserve"> already attend, such as parks or estates, was consistently more effective than expecting </w:t>
      </w:r>
      <w:r>
        <w:t>YP</w:t>
      </w:r>
      <w:r w:rsidRPr="00B71F91">
        <w:t xml:space="preserve"> to attend unfamiliar venues, particularly for those unlikely to seek out youth provision.</w:t>
      </w:r>
    </w:p>
    <w:p w14:paraId="6EC0838D" w14:textId="77777777" w:rsidR="00017926" w:rsidRPr="00B71F91" w:rsidRDefault="00017926" w:rsidP="00017926">
      <w:pPr>
        <w:pStyle w:val="Quotesforreport"/>
      </w:pPr>
      <w:r w:rsidRPr="00B71F91">
        <w:t>“We changed our tactic… partner up with other organisations where the young people were, rather than expecting them to come to us.” – Grantholder interview, May 2025.</w:t>
      </w:r>
    </w:p>
    <w:p w14:paraId="6A83BB6B" w14:textId="77777777" w:rsidR="00017926" w:rsidRPr="00B71F91" w:rsidRDefault="00017926" w:rsidP="00017926">
      <w:pPr>
        <w:pStyle w:val="Body"/>
      </w:pPr>
      <w:r w:rsidRPr="00B71F91">
        <w:t xml:space="preserve">One area identified in the previous interim report as requiring further exploration was investigating referral pathways into the MHF, especially for </w:t>
      </w:r>
      <w:r>
        <w:t>YP</w:t>
      </w:r>
      <w:r w:rsidRPr="00B71F91">
        <w:t xml:space="preserve"> involved in ASB. Referral pathways are structured processes through which partner organisations, such as schools, police, and youth justice teams, identify </w:t>
      </w:r>
      <w:r>
        <w:t>YP</w:t>
      </w:r>
      <w:r w:rsidRPr="00B71F91">
        <w:t xml:space="preserve"> and connect them to grantholder activities. Referral pathways were described in interviews as central to engaging </w:t>
      </w:r>
      <w:r>
        <w:t>YP</w:t>
      </w:r>
      <w:r w:rsidRPr="00B71F91">
        <w:t xml:space="preserve">, specifically those at risk of ASB or engaged in ASB. Many grantholders worked with police and PCSOs, using hotspot mapping and local intelligence to specifically identify </w:t>
      </w:r>
      <w:r>
        <w:t>YP</w:t>
      </w:r>
      <w:r w:rsidRPr="00B71F91">
        <w:t xml:space="preserve"> involved in, or at risk of</w:t>
      </w:r>
      <w:r>
        <w:t>,</w:t>
      </w:r>
      <w:r w:rsidRPr="00B71F91">
        <w:t xml:space="preserve"> ASB. Several received referrals from Youth Justice and Youth Offending Services and partnered with schools (for example Heads of Year, SEND leads, pastoral mentors) to identify pupils less likely to engage with traditional support. Collaboration with local authority teams in ASB, social care, and health was also common. Detached youth workers were frequently cited as key to meeting </w:t>
      </w:r>
      <w:r>
        <w:t>YP</w:t>
      </w:r>
      <w:r w:rsidRPr="00B71F91">
        <w:t xml:space="preserve"> in their own environments and diverting them into safe spaces. The specific approaches used to support </w:t>
      </w:r>
      <w:r>
        <w:t>YP</w:t>
      </w:r>
      <w:r w:rsidRPr="00B71F91">
        <w:t xml:space="preserve"> from detached youth work to attend, and their effectiveness, will be explored in more detail in our final report.</w:t>
      </w:r>
    </w:p>
    <w:p w14:paraId="5AB9FA2C" w14:textId="77777777" w:rsidR="00017926" w:rsidRPr="00B71F91" w:rsidRDefault="00017926" w:rsidP="00017926">
      <w:pPr>
        <w:pStyle w:val="Quotesforreport"/>
      </w:pPr>
      <w:r w:rsidRPr="00B71F91">
        <w:t>“I will go across the whole borough, and I will find out what youth clubs are doing… when I am on the streets and there are young people not engaging in youth clubs and messing about [sic!] I am able to refer them and if necessary, I will go there [to the grantholder] with the young person.” – PCSO stakeholder interview, May 2025.</w:t>
      </w:r>
    </w:p>
    <w:p w14:paraId="2BBF3EF4" w14:textId="77777777" w:rsidR="00017926" w:rsidRPr="00B71F91" w:rsidRDefault="00017926" w:rsidP="00017926">
      <w:pPr>
        <w:pStyle w:val="Body"/>
      </w:pPr>
      <w:r w:rsidRPr="00B71F91">
        <w:t>Following a finding in the previous interim report, we explored issues of over- and under-subscription and how grantholders mitigated them. Grantholder interviews reported strong demand for the MHF-funded activities. Many described being oversubscribed at project or session level, with waiting lists, capped numbers, or reduced advertising to manage ratios. Repeat attendance often exceeded expectations as projects became established. No grantholders interviewed reported major undersubscription affecting delivery. Where mentioned, it was limited to specific session times or activities.</w:t>
      </w:r>
    </w:p>
    <w:p w14:paraId="62DEEFBB" w14:textId="77777777" w:rsidR="00017926" w:rsidRPr="00B71F91" w:rsidRDefault="00017926" w:rsidP="00017926">
      <w:pPr>
        <w:pStyle w:val="Quotesforreport"/>
      </w:pPr>
      <w:r w:rsidRPr="00B71F91">
        <w:t>“For the first month we were averaging about 30 [attendees]… by the second month about 80–100 [attendees] and now about 200–240 on each Thursday night.” – Grantholder interview, July 2025.</w:t>
      </w:r>
    </w:p>
    <w:p w14:paraId="1D9FB1A7" w14:textId="77777777" w:rsidR="00017926" w:rsidRPr="00B71F91" w:rsidRDefault="00017926" w:rsidP="00017926">
      <w:pPr>
        <w:pStyle w:val="Body"/>
      </w:pPr>
      <w:r w:rsidRPr="00B71F91">
        <w:t xml:space="preserve">Some groups of </w:t>
      </w:r>
      <w:r>
        <w:t>YP</w:t>
      </w:r>
      <w:r w:rsidRPr="00B71F91">
        <w:t xml:space="preserve"> were described as harder to engage, meaning they were less likely to attend through standard outreach and needed additional support or tailored activities. This included older teens (aged 16-18) and girls and young women. Interviewees outlined targeted strategies which improved engagement, including </w:t>
      </w:r>
      <w:r>
        <w:t>‘</w:t>
      </w:r>
      <w:r w:rsidRPr="00B71F91">
        <w:t>girls-only</w:t>
      </w:r>
      <w:r>
        <w:t>’</w:t>
      </w:r>
      <w:r w:rsidRPr="00B71F91">
        <w:t xml:space="preserve"> sessions, female-led activities (for example football coached by women), and offering progression endpoints such as live performances, matches, or certificates. This section reflects the additional detail requested in the previous interim report; further exploration of this topic will be included in the final report. </w:t>
      </w:r>
    </w:p>
    <w:p w14:paraId="126F098B" w14:textId="77777777" w:rsidR="00017926" w:rsidRPr="00B71F91" w:rsidRDefault="00017926" w:rsidP="00017926">
      <w:pPr>
        <w:pStyle w:val="Heading3"/>
      </w:pPr>
      <w:bookmarkStart w:id="24" w:name="_Ref230857704"/>
      <w:r w:rsidRPr="00B71F91">
        <w:lastRenderedPageBreak/>
        <w:t>Partnerships</w:t>
      </w:r>
      <w:bookmarkEnd w:id="24"/>
    </w:p>
    <w:p w14:paraId="48CDE3F9" w14:textId="77777777" w:rsidR="00017926" w:rsidRPr="00B71F91" w:rsidRDefault="00017926" w:rsidP="00017926">
      <w:pPr>
        <w:pStyle w:val="Body"/>
      </w:pPr>
      <w:r w:rsidRPr="00B71F91">
        <w:t>38</w:t>
      </w:r>
      <w:r>
        <w:t>%</w:t>
      </w:r>
      <w:r w:rsidRPr="00B71F91">
        <w:t xml:space="preserve"> of grantholder survey respondents (base=166) are working in partnership with at least one other organisation to deliver their MHF project. A partnership is defined as a formal or informal agreement with one or more organisations that supported delivery either directly or indirectly. Among those working in partnership (base=62), 26</w:t>
      </w:r>
      <w:r>
        <w:t>%</w:t>
      </w:r>
      <w:r w:rsidRPr="00B71F91">
        <w:t xml:space="preserve"> worked with one partner, 42</w:t>
      </w:r>
      <w:r>
        <w:t>%</w:t>
      </w:r>
      <w:r w:rsidRPr="00B71F91">
        <w:t xml:space="preserve"> worked with two or three partners, and 25</w:t>
      </w:r>
      <w:r>
        <w:t>%</w:t>
      </w:r>
      <w:r w:rsidRPr="00B71F91">
        <w:t xml:space="preserve"> worked with four or more partners. </w:t>
      </w:r>
      <w:r>
        <w:t>7%</w:t>
      </w:r>
      <w:r w:rsidRPr="00B71F91">
        <w:t xml:space="preserve"> did not provide a figure for the number of partners they were working with. Most partnerships were pre-existing: 82</w:t>
      </w:r>
      <w:r>
        <w:t>%</w:t>
      </w:r>
      <w:r w:rsidRPr="00B71F91">
        <w:t xml:space="preserve"> of grantholders (base=62) had worked with their partners before the MHF, suggesting that the MHF built on and strengthened existing relationships rather than creating new ones.</w:t>
      </w:r>
    </w:p>
    <w:p w14:paraId="1DAFB66E" w14:textId="77777777" w:rsidR="00017926" w:rsidRPr="00B71F91" w:rsidRDefault="00017926" w:rsidP="00017926">
      <w:pPr>
        <w:pStyle w:val="Body"/>
      </w:pPr>
      <w:r w:rsidRPr="00B71F91">
        <w:t xml:space="preserve">Grantholders described working with a range of local organisations, including schools and colleges, police, Youth Offending Services, local councils, VCS organisations, health services, and faith or community hubs. </w:t>
      </w:r>
    </w:p>
    <w:p w14:paraId="78F64DCF" w14:textId="77777777" w:rsidR="00017926" w:rsidRPr="00B71F91" w:rsidRDefault="00017926" w:rsidP="00017926">
      <w:pPr>
        <w:pStyle w:val="Body"/>
      </w:pPr>
      <w:r w:rsidRPr="00B71F91">
        <w:t>Building on the previous interim report, one finding that needed further examination was understanding the role of formal and informal partnership agreements and relationships. Most partnerships were informal, based on operational relationships such as mutual referrals, regular contact, and drop-ins. Some grantholders had formal agreements, particularly where multiple partners were involved, using consortium contracts or memoranda of understanding (MoUs).</w:t>
      </w:r>
    </w:p>
    <w:p w14:paraId="1C13F2B7" w14:textId="77777777" w:rsidR="00017926" w:rsidRPr="00B71F91" w:rsidRDefault="00017926" w:rsidP="00017926">
      <w:pPr>
        <w:pStyle w:val="Body"/>
      </w:pPr>
      <w:r w:rsidRPr="00B71F91">
        <w:fldChar w:fldCharType="begin"/>
      </w:r>
      <w:r w:rsidRPr="00B71F91">
        <w:instrText xml:space="preserve"> REF _Ref210228586 \h </w:instrText>
      </w:r>
      <w:r>
        <w:instrText xml:space="preserve"> \* MERGEFORMAT </w:instrText>
      </w:r>
      <w:r w:rsidRPr="00B71F91">
        <w:fldChar w:fldCharType="separate"/>
      </w:r>
      <w:r w:rsidRPr="00B71F91">
        <w:t xml:space="preserve">Table </w:t>
      </w:r>
      <w:r>
        <w:rPr>
          <w:noProof/>
        </w:rPr>
        <w:t>6</w:t>
      </w:r>
      <w:r w:rsidRPr="00B71F91">
        <w:fldChar w:fldCharType="end"/>
      </w:r>
      <w:r w:rsidRPr="00B71F91">
        <w:t xml:space="preserve"> illustrates the roles of partner organisations. Just over half of grantholders in partnership reported using partners to recruit or refer </w:t>
      </w:r>
      <w:r>
        <w:t>YP</w:t>
      </w:r>
      <w:r w:rsidRPr="00B71F91">
        <w:t xml:space="preserve"> to activities. </w:t>
      </w:r>
    </w:p>
    <w:p w14:paraId="04104AC3" w14:textId="77777777" w:rsidR="00F177D0" w:rsidRPr="00B71F91" w:rsidRDefault="00F177D0" w:rsidP="00F177D0">
      <w:pPr>
        <w:pStyle w:val="Caption"/>
        <w:keepNext/>
        <w:rPr>
          <w:rFonts w:cs="Arial"/>
        </w:rPr>
      </w:pPr>
      <w:bookmarkStart w:id="25" w:name="_Ref210228586"/>
      <w:r w:rsidRPr="00B71F91">
        <w:rPr>
          <w:rFonts w:cs="Arial"/>
        </w:rPr>
        <w:t xml:space="preserve">Table </w:t>
      </w:r>
      <w:r w:rsidRPr="00B71F91">
        <w:rPr>
          <w:rFonts w:cs="Arial"/>
        </w:rPr>
        <w:fldChar w:fldCharType="begin"/>
      </w:r>
      <w:r w:rsidRPr="00B71F91">
        <w:rPr>
          <w:rFonts w:cs="Arial"/>
        </w:rPr>
        <w:instrText xml:space="preserve"> SEQ Table \* ARABIC </w:instrText>
      </w:r>
      <w:r w:rsidRPr="00B71F91">
        <w:rPr>
          <w:rFonts w:cs="Arial"/>
        </w:rPr>
        <w:fldChar w:fldCharType="separate"/>
      </w:r>
      <w:r>
        <w:rPr>
          <w:rFonts w:cs="Arial"/>
          <w:noProof/>
        </w:rPr>
        <w:t>6</w:t>
      </w:r>
      <w:r w:rsidRPr="00B71F91">
        <w:rPr>
          <w:rFonts w:cs="Arial"/>
          <w:noProof/>
        </w:rPr>
        <w:fldChar w:fldCharType="end"/>
      </w:r>
      <w:bookmarkEnd w:id="25"/>
      <w:r w:rsidRPr="00B71F91">
        <w:rPr>
          <w:rFonts w:cs="Arial"/>
        </w:rPr>
        <w:t>: Role of partner organisations (Grantholder survey, March 2025, base=62)</w:t>
      </w:r>
    </w:p>
    <w:tbl>
      <w:tblPr>
        <w:tblStyle w:val="GridTable4-Accent1"/>
        <w:tblW w:w="0" w:type="auto"/>
        <w:tblLook w:val="0420" w:firstRow="1" w:lastRow="0" w:firstColumn="0" w:lastColumn="0" w:noHBand="0" w:noVBand="1"/>
      </w:tblPr>
      <w:tblGrid>
        <w:gridCol w:w="6308"/>
        <w:gridCol w:w="3320"/>
      </w:tblGrid>
      <w:tr w:rsidR="00F177D0" w:rsidRPr="00F177D0" w14:paraId="024B6FF4" w14:textId="77777777" w:rsidTr="00C0241C">
        <w:trPr>
          <w:cnfStyle w:val="100000000000" w:firstRow="1" w:lastRow="0" w:firstColumn="0" w:lastColumn="0" w:oddVBand="0" w:evenVBand="0" w:oddHBand="0" w:evenHBand="0" w:firstRowFirstColumn="0" w:firstRowLastColumn="0" w:lastRowFirstColumn="0" w:lastRowLastColumn="0"/>
        </w:trPr>
        <w:tc>
          <w:tcPr>
            <w:tcW w:w="6946" w:type="dxa"/>
          </w:tcPr>
          <w:p w14:paraId="0010C1A8" w14:textId="77777777" w:rsidR="00F177D0" w:rsidRPr="00F177D0" w:rsidRDefault="00F177D0" w:rsidP="00055BFC">
            <w:pPr>
              <w:pStyle w:val="BodyText"/>
              <w:spacing w:after="0"/>
              <w:rPr>
                <w:rFonts w:cs="Arial"/>
                <w:sz w:val="22"/>
                <w:szCs w:val="22"/>
              </w:rPr>
            </w:pPr>
            <w:r w:rsidRPr="00F177D0">
              <w:rPr>
                <w:rFonts w:cs="Arial"/>
                <w:sz w:val="22"/>
                <w:szCs w:val="22"/>
              </w:rPr>
              <w:t>Role of partners</w:t>
            </w:r>
          </w:p>
        </w:tc>
        <w:tc>
          <w:tcPr>
            <w:tcW w:w="3591" w:type="dxa"/>
          </w:tcPr>
          <w:p w14:paraId="1DE200F5" w14:textId="77777777" w:rsidR="00F177D0" w:rsidRPr="00F177D0" w:rsidRDefault="00F177D0" w:rsidP="00055BFC">
            <w:pPr>
              <w:pStyle w:val="BodyText"/>
              <w:spacing w:after="0"/>
              <w:rPr>
                <w:rFonts w:cs="Arial"/>
                <w:sz w:val="22"/>
                <w:szCs w:val="22"/>
              </w:rPr>
            </w:pPr>
            <w:r w:rsidRPr="00F177D0">
              <w:rPr>
                <w:rFonts w:cs="Arial"/>
                <w:sz w:val="22"/>
                <w:szCs w:val="22"/>
              </w:rPr>
              <w:t>Percentage of grantholders (%)</w:t>
            </w:r>
          </w:p>
        </w:tc>
      </w:tr>
      <w:tr w:rsidR="00F177D0" w:rsidRPr="00F177D0" w14:paraId="2B09A5E9" w14:textId="77777777" w:rsidTr="00C0241C">
        <w:trPr>
          <w:cnfStyle w:val="000000100000" w:firstRow="0" w:lastRow="0" w:firstColumn="0" w:lastColumn="0" w:oddVBand="0" w:evenVBand="0" w:oddHBand="1" w:evenHBand="0" w:firstRowFirstColumn="0" w:firstRowLastColumn="0" w:lastRowFirstColumn="0" w:lastRowLastColumn="0"/>
        </w:trPr>
        <w:tc>
          <w:tcPr>
            <w:tcW w:w="6946" w:type="dxa"/>
          </w:tcPr>
          <w:p w14:paraId="2312A68E" w14:textId="77777777" w:rsidR="00F177D0" w:rsidRPr="00F177D0" w:rsidRDefault="00F177D0" w:rsidP="00055BFC">
            <w:pPr>
              <w:pStyle w:val="BodyText"/>
              <w:spacing w:after="0"/>
              <w:rPr>
                <w:rFonts w:cs="Arial"/>
                <w:sz w:val="22"/>
                <w:szCs w:val="22"/>
              </w:rPr>
            </w:pPr>
            <w:r w:rsidRPr="00F177D0">
              <w:rPr>
                <w:rFonts w:cs="Arial"/>
                <w:sz w:val="22"/>
                <w:szCs w:val="22"/>
              </w:rPr>
              <w:t>Recruitment/referral of YP for project activities</w:t>
            </w:r>
          </w:p>
        </w:tc>
        <w:tc>
          <w:tcPr>
            <w:tcW w:w="3591" w:type="dxa"/>
          </w:tcPr>
          <w:p w14:paraId="1D8C50EF" w14:textId="77777777" w:rsidR="00F177D0" w:rsidRPr="00F177D0" w:rsidRDefault="00F177D0" w:rsidP="00055BFC">
            <w:pPr>
              <w:pStyle w:val="BodyText"/>
              <w:spacing w:after="0"/>
              <w:rPr>
                <w:rFonts w:cs="Arial"/>
                <w:sz w:val="22"/>
                <w:szCs w:val="22"/>
              </w:rPr>
            </w:pPr>
            <w:r w:rsidRPr="00F177D0">
              <w:rPr>
                <w:rFonts w:cs="Arial"/>
                <w:sz w:val="22"/>
                <w:szCs w:val="22"/>
              </w:rPr>
              <w:t>56</w:t>
            </w:r>
          </w:p>
        </w:tc>
      </w:tr>
      <w:tr w:rsidR="00F177D0" w:rsidRPr="00F177D0" w14:paraId="07BDE8C2" w14:textId="77777777" w:rsidTr="00C0241C">
        <w:tc>
          <w:tcPr>
            <w:tcW w:w="6946" w:type="dxa"/>
          </w:tcPr>
          <w:p w14:paraId="2C2EA141" w14:textId="77777777" w:rsidR="00F177D0" w:rsidRPr="00F177D0" w:rsidRDefault="00F177D0" w:rsidP="00055BFC">
            <w:pPr>
              <w:pStyle w:val="BodyText"/>
              <w:spacing w:after="0"/>
              <w:rPr>
                <w:rFonts w:cs="Arial"/>
                <w:sz w:val="22"/>
                <w:szCs w:val="22"/>
              </w:rPr>
            </w:pPr>
            <w:r w:rsidRPr="00F177D0">
              <w:rPr>
                <w:rFonts w:cs="Arial"/>
                <w:sz w:val="22"/>
                <w:szCs w:val="22"/>
              </w:rPr>
              <w:t>Providing additional or enhanced activities for projects</w:t>
            </w:r>
          </w:p>
        </w:tc>
        <w:tc>
          <w:tcPr>
            <w:tcW w:w="3591" w:type="dxa"/>
          </w:tcPr>
          <w:p w14:paraId="13ED0AA4" w14:textId="77777777" w:rsidR="00F177D0" w:rsidRPr="00F177D0" w:rsidRDefault="00F177D0" w:rsidP="00055BFC">
            <w:pPr>
              <w:pStyle w:val="BodyText"/>
              <w:spacing w:after="0"/>
              <w:rPr>
                <w:rFonts w:cs="Arial"/>
                <w:sz w:val="22"/>
                <w:szCs w:val="22"/>
              </w:rPr>
            </w:pPr>
            <w:r w:rsidRPr="00F177D0">
              <w:rPr>
                <w:rFonts w:cs="Arial"/>
                <w:sz w:val="22"/>
                <w:szCs w:val="22"/>
              </w:rPr>
              <w:t>55</w:t>
            </w:r>
          </w:p>
        </w:tc>
      </w:tr>
      <w:tr w:rsidR="00F177D0" w:rsidRPr="00F177D0" w14:paraId="0C4E7811" w14:textId="77777777" w:rsidTr="00C0241C">
        <w:trPr>
          <w:cnfStyle w:val="000000100000" w:firstRow="0" w:lastRow="0" w:firstColumn="0" w:lastColumn="0" w:oddVBand="0" w:evenVBand="0" w:oddHBand="1" w:evenHBand="0" w:firstRowFirstColumn="0" w:firstRowLastColumn="0" w:lastRowFirstColumn="0" w:lastRowLastColumn="0"/>
        </w:trPr>
        <w:tc>
          <w:tcPr>
            <w:tcW w:w="6946" w:type="dxa"/>
          </w:tcPr>
          <w:p w14:paraId="1B971047" w14:textId="77777777" w:rsidR="00F177D0" w:rsidRPr="00F177D0" w:rsidRDefault="00F177D0" w:rsidP="00055BFC">
            <w:pPr>
              <w:pStyle w:val="BodyText"/>
              <w:spacing w:after="0"/>
              <w:rPr>
                <w:rFonts w:cs="Arial"/>
                <w:sz w:val="22"/>
                <w:szCs w:val="22"/>
              </w:rPr>
            </w:pPr>
            <w:r w:rsidRPr="00F177D0">
              <w:rPr>
                <w:rFonts w:cs="Arial"/>
                <w:sz w:val="22"/>
                <w:szCs w:val="22"/>
              </w:rPr>
              <w:t>Provision of space or equipment to conduct activities</w:t>
            </w:r>
          </w:p>
        </w:tc>
        <w:tc>
          <w:tcPr>
            <w:tcW w:w="3591" w:type="dxa"/>
          </w:tcPr>
          <w:p w14:paraId="0D58374F" w14:textId="77777777" w:rsidR="00F177D0" w:rsidRPr="00F177D0" w:rsidRDefault="00F177D0" w:rsidP="00055BFC">
            <w:pPr>
              <w:pStyle w:val="BodyText"/>
              <w:spacing w:after="0"/>
              <w:rPr>
                <w:rFonts w:cs="Arial"/>
                <w:sz w:val="22"/>
                <w:szCs w:val="22"/>
              </w:rPr>
            </w:pPr>
            <w:r w:rsidRPr="00F177D0">
              <w:rPr>
                <w:rFonts w:cs="Arial"/>
                <w:sz w:val="22"/>
                <w:szCs w:val="22"/>
              </w:rPr>
              <w:t>48</w:t>
            </w:r>
          </w:p>
        </w:tc>
      </w:tr>
      <w:tr w:rsidR="00F177D0" w:rsidRPr="00F177D0" w14:paraId="0AAD2A00" w14:textId="77777777" w:rsidTr="00C0241C">
        <w:tc>
          <w:tcPr>
            <w:tcW w:w="6946" w:type="dxa"/>
          </w:tcPr>
          <w:p w14:paraId="3960D7A7" w14:textId="77777777" w:rsidR="00F177D0" w:rsidRPr="00F177D0" w:rsidRDefault="00F177D0" w:rsidP="00055BFC">
            <w:pPr>
              <w:pStyle w:val="BodyText"/>
              <w:spacing w:after="0"/>
              <w:rPr>
                <w:rFonts w:cs="Arial"/>
                <w:sz w:val="22"/>
                <w:szCs w:val="22"/>
              </w:rPr>
            </w:pPr>
            <w:r w:rsidRPr="00F177D0">
              <w:rPr>
                <w:rFonts w:cs="Arial"/>
                <w:sz w:val="22"/>
                <w:szCs w:val="22"/>
              </w:rPr>
              <w:t>To enhance staff capacity</w:t>
            </w:r>
          </w:p>
        </w:tc>
        <w:tc>
          <w:tcPr>
            <w:tcW w:w="3591" w:type="dxa"/>
          </w:tcPr>
          <w:p w14:paraId="533DF357" w14:textId="77777777" w:rsidR="00F177D0" w:rsidRPr="00F177D0" w:rsidRDefault="00F177D0" w:rsidP="00055BFC">
            <w:pPr>
              <w:pStyle w:val="BodyText"/>
              <w:spacing w:after="0"/>
              <w:rPr>
                <w:rFonts w:cs="Arial"/>
                <w:sz w:val="22"/>
                <w:szCs w:val="22"/>
              </w:rPr>
            </w:pPr>
            <w:r w:rsidRPr="00F177D0">
              <w:rPr>
                <w:rFonts w:cs="Arial"/>
                <w:sz w:val="22"/>
                <w:szCs w:val="22"/>
              </w:rPr>
              <w:t>47</w:t>
            </w:r>
          </w:p>
        </w:tc>
      </w:tr>
      <w:tr w:rsidR="00F177D0" w:rsidRPr="00F177D0" w14:paraId="14E43E9D" w14:textId="77777777" w:rsidTr="00C0241C">
        <w:trPr>
          <w:cnfStyle w:val="000000100000" w:firstRow="0" w:lastRow="0" w:firstColumn="0" w:lastColumn="0" w:oddVBand="0" w:evenVBand="0" w:oddHBand="1" w:evenHBand="0" w:firstRowFirstColumn="0" w:firstRowLastColumn="0" w:lastRowFirstColumn="0" w:lastRowLastColumn="0"/>
        </w:trPr>
        <w:tc>
          <w:tcPr>
            <w:tcW w:w="6946" w:type="dxa"/>
          </w:tcPr>
          <w:p w14:paraId="3030E9DD" w14:textId="77777777" w:rsidR="00F177D0" w:rsidRPr="00F177D0" w:rsidRDefault="00F177D0" w:rsidP="00055BFC">
            <w:pPr>
              <w:pStyle w:val="BodyText"/>
              <w:spacing w:after="0"/>
              <w:rPr>
                <w:rFonts w:cs="Arial"/>
                <w:sz w:val="22"/>
                <w:szCs w:val="22"/>
              </w:rPr>
            </w:pPr>
            <w:r w:rsidRPr="00F177D0">
              <w:rPr>
                <w:rFonts w:cs="Arial"/>
                <w:sz w:val="22"/>
                <w:szCs w:val="22"/>
              </w:rPr>
              <w:t>Onward referral to additional services following engagement in your project</w:t>
            </w:r>
          </w:p>
        </w:tc>
        <w:tc>
          <w:tcPr>
            <w:tcW w:w="3591" w:type="dxa"/>
          </w:tcPr>
          <w:p w14:paraId="5F888F09" w14:textId="77777777" w:rsidR="00F177D0" w:rsidRPr="00F177D0" w:rsidRDefault="00F177D0" w:rsidP="00055BFC">
            <w:pPr>
              <w:pStyle w:val="BodyText"/>
              <w:spacing w:after="0"/>
              <w:rPr>
                <w:rFonts w:cs="Arial"/>
                <w:sz w:val="22"/>
                <w:szCs w:val="22"/>
              </w:rPr>
            </w:pPr>
            <w:r w:rsidRPr="00F177D0">
              <w:rPr>
                <w:rFonts w:cs="Arial"/>
                <w:sz w:val="22"/>
                <w:szCs w:val="22"/>
              </w:rPr>
              <w:t>47</w:t>
            </w:r>
          </w:p>
        </w:tc>
      </w:tr>
      <w:tr w:rsidR="00F177D0" w:rsidRPr="00F177D0" w14:paraId="6BF64C73" w14:textId="77777777" w:rsidTr="00C0241C">
        <w:tc>
          <w:tcPr>
            <w:tcW w:w="6946" w:type="dxa"/>
          </w:tcPr>
          <w:p w14:paraId="1342C78F" w14:textId="77777777" w:rsidR="00F177D0" w:rsidRPr="00F177D0" w:rsidRDefault="00F177D0" w:rsidP="00055BFC">
            <w:pPr>
              <w:pStyle w:val="BodyText"/>
              <w:spacing w:after="0"/>
              <w:rPr>
                <w:rFonts w:cs="Arial"/>
                <w:sz w:val="22"/>
                <w:szCs w:val="22"/>
              </w:rPr>
            </w:pPr>
            <w:r w:rsidRPr="00F177D0">
              <w:rPr>
                <w:rFonts w:cs="Arial"/>
                <w:sz w:val="22"/>
                <w:szCs w:val="22"/>
              </w:rPr>
              <w:t>Delivering the project</w:t>
            </w:r>
          </w:p>
        </w:tc>
        <w:tc>
          <w:tcPr>
            <w:tcW w:w="3591" w:type="dxa"/>
          </w:tcPr>
          <w:p w14:paraId="03EE671C" w14:textId="77777777" w:rsidR="00F177D0" w:rsidRPr="00F177D0" w:rsidRDefault="00F177D0" w:rsidP="00055BFC">
            <w:pPr>
              <w:pStyle w:val="BodyText"/>
              <w:spacing w:after="0"/>
              <w:rPr>
                <w:rFonts w:cs="Arial"/>
                <w:sz w:val="22"/>
                <w:szCs w:val="22"/>
              </w:rPr>
            </w:pPr>
            <w:r w:rsidRPr="00F177D0">
              <w:rPr>
                <w:rFonts w:cs="Arial"/>
                <w:sz w:val="22"/>
                <w:szCs w:val="22"/>
              </w:rPr>
              <w:t>34</w:t>
            </w:r>
          </w:p>
        </w:tc>
      </w:tr>
      <w:tr w:rsidR="00F177D0" w:rsidRPr="00F177D0" w14:paraId="6924B33A" w14:textId="77777777" w:rsidTr="00C0241C">
        <w:trPr>
          <w:cnfStyle w:val="000000100000" w:firstRow="0" w:lastRow="0" w:firstColumn="0" w:lastColumn="0" w:oddVBand="0" w:evenVBand="0" w:oddHBand="1" w:evenHBand="0" w:firstRowFirstColumn="0" w:firstRowLastColumn="0" w:lastRowFirstColumn="0" w:lastRowLastColumn="0"/>
        </w:trPr>
        <w:tc>
          <w:tcPr>
            <w:tcW w:w="6946" w:type="dxa"/>
          </w:tcPr>
          <w:p w14:paraId="62DFC938" w14:textId="77777777" w:rsidR="00F177D0" w:rsidRPr="00F177D0" w:rsidRDefault="00F177D0" w:rsidP="00055BFC">
            <w:pPr>
              <w:pStyle w:val="BodyText"/>
              <w:spacing w:after="0"/>
              <w:rPr>
                <w:rFonts w:cs="Arial"/>
                <w:sz w:val="22"/>
                <w:szCs w:val="22"/>
              </w:rPr>
            </w:pPr>
            <w:r w:rsidRPr="00F177D0">
              <w:rPr>
                <w:rFonts w:cs="Arial"/>
                <w:sz w:val="22"/>
                <w:szCs w:val="22"/>
              </w:rPr>
              <w:t>To enhance volunteer capacity</w:t>
            </w:r>
          </w:p>
        </w:tc>
        <w:tc>
          <w:tcPr>
            <w:tcW w:w="3591" w:type="dxa"/>
          </w:tcPr>
          <w:p w14:paraId="3E37437C" w14:textId="77777777" w:rsidR="00F177D0" w:rsidRPr="00F177D0" w:rsidRDefault="00F177D0" w:rsidP="00055BFC">
            <w:pPr>
              <w:pStyle w:val="BodyText"/>
              <w:spacing w:after="0"/>
              <w:rPr>
                <w:rFonts w:cs="Arial"/>
                <w:sz w:val="22"/>
                <w:szCs w:val="22"/>
              </w:rPr>
            </w:pPr>
            <w:r w:rsidRPr="00F177D0">
              <w:rPr>
                <w:rFonts w:cs="Arial"/>
                <w:sz w:val="22"/>
                <w:szCs w:val="22"/>
              </w:rPr>
              <w:t>21</w:t>
            </w:r>
          </w:p>
        </w:tc>
      </w:tr>
      <w:tr w:rsidR="00F177D0" w:rsidRPr="00F177D0" w14:paraId="275D6E8C" w14:textId="77777777" w:rsidTr="00C0241C">
        <w:tc>
          <w:tcPr>
            <w:tcW w:w="6946" w:type="dxa"/>
          </w:tcPr>
          <w:p w14:paraId="3FFCA757" w14:textId="77777777" w:rsidR="00F177D0" w:rsidRPr="00F177D0" w:rsidRDefault="00F177D0" w:rsidP="00055BFC">
            <w:pPr>
              <w:pStyle w:val="BodyText"/>
              <w:spacing w:after="0"/>
              <w:rPr>
                <w:rFonts w:cs="Arial"/>
                <w:sz w:val="22"/>
                <w:szCs w:val="22"/>
              </w:rPr>
            </w:pPr>
            <w:r w:rsidRPr="00F177D0">
              <w:rPr>
                <w:rFonts w:cs="Arial"/>
                <w:sz w:val="22"/>
                <w:szCs w:val="22"/>
              </w:rPr>
              <w:t>Training youth workers and/or volunteers</w:t>
            </w:r>
          </w:p>
        </w:tc>
        <w:tc>
          <w:tcPr>
            <w:tcW w:w="3591" w:type="dxa"/>
          </w:tcPr>
          <w:p w14:paraId="5AAC8454" w14:textId="77777777" w:rsidR="00F177D0" w:rsidRPr="00F177D0" w:rsidRDefault="00F177D0" w:rsidP="00055BFC">
            <w:pPr>
              <w:pStyle w:val="BodyText"/>
              <w:spacing w:after="0"/>
              <w:rPr>
                <w:rFonts w:cs="Arial"/>
                <w:sz w:val="22"/>
                <w:szCs w:val="22"/>
              </w:rPr>
            </w:pPr>
            <w:r w:rsidRPr="00F177D0">
              <w:rPr>
                <w:rFonts w:cs="Arial"/>
                <w:sz w:val="22"/>
                <w:szCs w:val="22"/>
              </w:rPr>
              <w:t>11</w:t>
            </w:r>
          </w:p>
        </w:tc>
      </w:tr>
      <w:tr w:rsidR="00F177D0" w:rsidRPr="00F177D0" w14:paraId="4CF2E4F4" w14:textId="77777777" w:rsidTr="00C0241C">
        <w:trPr>
          <w:cnfStyle w:val="000000100000" w:firstRow="0" w:lastRow="0" w:firstColumn="0" w:lastColumn="0" w:oddVBand="0" w:evenVBand="0" w:oddHBand="1" w:evenHBand="0" w:firstRowFirstColumn="0" w:firstRowLastColumn="0" w:lastRowFirstColumn="0" w:lastRowLastColumn="0"/>
        </w:trPr>
        <w:tc>
          <w:tcPr>
            <w:tcW w:w="6946" w:type="dxa"/>
          </w:tcPr>
          <w:p w14:paraId="4666B724" w14:textId="77777777" w:rsidR="00F177D0" w:rsidRPr="00F177D0" w:rsidRDefault="00F177D0" w:rsidP="00055BFC">
            <w:pPr>
              <w:pStyle w:val="BodyText"/>
              <w:spacing w:after="0"/>
              <w:rPr>
                <w:rFonts w:cs="Arial"/>
                <w:sz w:val="22"/>
                <w:szCs w:val="22"/>
              </w:rPr>
            </w:pPr>
            <w:r w:rsidRPr="00F177D0">
              <w:rPr>
                <w:rFonts w:cs="Arial"/>
                <w:sz w:val="22"/>
                <w:szCs w:val="22"/>
              </w:rPr>
              <w:t>Other</w:t>
            </w:r>
          </w:p>
        </w:tc>
        <w:tc>
          <w:tcPr>
            <w:tcW w:w="3591" w:type="dxa"/>
          </w:tcPr>
          <w:p w14:paraId="6D8CC873" w14:textId="77777777" w:rsidR="00F177D0" w:rsidRPr="00F177D0" w:rsidRDefault="00F177D0" w:rsidP="00055BFC">
            <w:pPr>
              <w:pStyle w:val="BodyText"/>
              <w:spacing w:after="0"/>
              <w:rPr>
                <w:rFonts w:cs="Arial"/>
                <w:sz w:val="22"/>
                <w:szCs w:val="22"/>
              </w:rPr>
            </w:pPr>
            <w:r w:rsidRPr="00F177D0">
              <w:rPr>
                <w:rFonts w:cs="Arial"/>
                <w:sz w:val="22"/>
                <w:szCs w:val="22"/>
              </w:rPr>
              <w:t>10</w:t>
            </w:r>
          </w:p>
        </w:tc>
      </w:tr>
    </w:tbl>
    <w:p w14:paraId="1D46442D" w14:textId="77777777" w:rsidR="00F177D0" w:rsidRPr="00B71F91" w:rsidRDefault="00F177D0" w:rsidP="00F177D0">
      <w:pPr>
        <w:pStyle w:val="Body"/>
      </w:pPr>
      <w:r w:rsidRPr="00B71F91">
        <w:t>Through interviews with grantholders, we explored the roles of different local organisations in project delivery and the benefits of these partnerships.</w:t>
      </w:r>
    </w:p>
    <w:p w14:paraId="2BB23C87" w14:textId="0A3A7423" w:rsidR="00F177D0" w:rsidRPr="00B71F91" w:rsidRDefault="00F177D0" w:rsidP="00DA4F32">
      <w:pPr>
        <w:pStyle w:val="Body"/>
        <w:numPr>
          <w:ilvl w:val="0"/>
          <w:numId w:val="15"/>
        </w:numPr>
      </w:pPr>
      <w:r w:rsidRPr="00B71F91">
        <w:rPr>
          <w:b/>
          <w:bCs/>
        </w:rPr>
        <w:t>Police forces</w:t>
      </w:r>
      <w:r w:rsidRPr="00B71F91">
        <w:t xml:space="preserve"> (including PCSOs, </w:t>
      </w:r>
      <w:r w:rsidR="00302993" w:rsidRPr="00302993">
        <w:t>Police and Crime Commissioner</w:t>
      </w:r>
      <w:r w:rsidR="00302993">
        <w:t>s (</w:t>
      </w:r>
      <w:r w:rsidRPr="00B71F91">
        <w:t>PCCs</w:t>
      </w:r>
      <w:r w:rsidR="00302993">
        <w:t>)</w:t>
      </w:r>
      <w:r w:rsidRPr="00B71F91">
        <w:t xml:space="preserve">) shared intelligence on local hotspots and individual young person cases, referred </w:t>
      </w:r>
      <w:r>
        <w:t>YP</w:t>
      </w:r>
      <w:r w:rsidRPr="00B71F91">
        <w:t xml:space="preserve"> at risk of or involved in ASB, and provided on-site presence at sessions. In some cases, officers delivered workshops on issues such as knife crime, or they actively participated in activities alongside </w:t>
      </w:r>
      <w:r>
        <w:t>YP</w:t>
      </w:r>
      <w:r w:rsidRPr="00B71F91">
        <w:t xml:space="preserve"> to build rapport and trust.</w:t>
      </w:r>
    </w:p>
    <w:p w14:paraId="6FC8DA23" w14:textId="77777777" w:rsidR="00F177D0" w:rsidRPr="00B71F91" w:rsidRDefault="00F177D0" w:rsidP="00F177D0">
      <w:pPr>
        <w:pStyle w:val="Quotesforreport"/>
      </w:pPr>
      <w:r w:rsidRPr="00B71F91">
        <w:t>“I work with [one of the MHF grantholders] and I do workshops and bring my ward sergeant into youth clubs to speak to the young people about stop and searches and their feelings about it.” – PCSO stakeholder interview, May 2025.</w:t>
      </w:r>
    </w:p>
    <w:p w14:paraId="07655B6B" w14:textId="77777777" w:rsidR="00F177D0" w:rsidRPr="00B71F91" w:rsidRDefault="00F177D0" w:rsidP="00DA4F32">
      <w:pPr>
        <w:pStyle w:val="Body"/>
        <w:numPr>
          <w:ilvl w:val="0"/>
          <w:numId w:val="15"/>
        </w:numPr>
      </w:pPr>
      <w:r w:rsidRPr="00B71F91">
        <w:rPr>
          <w:b/>
          <w:bCs/>
        </w:rPr>
        <w:t>Local schools and colleges</w:t>
      </w:r>
      <w:r w:rsidRPr="00B71F91">
        <w:t xml:space="preserve"> referred </w:t>
      </w:r>
      <w:r>
        <w:t>YP</w:t>
      </w:r>
      <w:r w:rsidRPr="00B71F91">
        <w:t>, often those known to pastoral teams, and sometimes hosted sessions on-site which made attendance more consistent for students attending these schools and colleges. Many projects had a school link person who supported information-sharing, safeguarding, and continuity between school and after-school provision.</w:t>
      </w:r>
    </w:p>
    <w:p w14:paraId="5670BE29" w14:textId="77777777" w:rsidR="00F177D0" w:rsidRPr="00B71F91" w:rsidRDefault="00F177D0" w:rsidP="00DA4F32">
      <w:pPr>
        <w:pStyle w:val="Body"/>
        <w:numPr>
          <w:ilvl w:val="0"/>
          <w:numId w:val="15"/>
        </w:numPr>
        <w:rPr>
          <w:b/>
          <w:bCs/>
        </w:rPr>
      </w:pPr>
      <w:r w:rsidRPr="00B71F91">
        <w:rPr>
          <w:b/>
          <w:bCs/>
        </w:rPr>
        <w:t>Local councils and local authorities</w:t>
      </w:r>
      <w:r w:rsidRPr="00B71F91">
        <w:t xml:space="preserve"> contributed in several ways</w:t>
      </w:r>
      <w:r>
        <w:t>,</w:t>
      </w:r>
      <w:r w:rsidRPr="00B71F91">
        <w:t xml:space="preserve"> including providing access to venues, supporting detached youth work, sharing data to target provision, and commissioning ward-level delivery. Councils often coordinated community safety and helped </w:t>
      </w:r>
      <w:r w:rsidRPr="00B71F91">
        <w:lastRenderedPageBreak/>
        <w:t xml:space="preserve">with logistics such as securing sports pitches or permissions for use of public spaces for activities. Their involvement enabled projects to operate in the right locations and to respond flexibly to local needs. </w:t>
      </w:r>
    </w:p>
    <w:p w14:paraId="3E3BFDC4" w14:textId="77777777" w:rsidR="00F177D0" w:rsidRPr="00B71F91" w:rsidRDefault="00F177D0" w:rsidP="00F177D0">
      <w:pPr>
        <w:pStyle w:val="Quotesforreport"/>
      </w:pPr>
      <w:r w:rsidRPr="00B71F91">
        <w:t>“Through our links with social care and the local authority … we were able to get a better picture of where it would be good to target.” – Grantholder interview, April 2025.</w:t>
      </w:r>
    </w:p>
    <w:p w14:paraId="1E831E00" w14:textId="77777777" w:rsidR="00F177D0" w:rsidRPr="00B71F91" w:rsidRDefault="00F177D0" w:rsidP="00DA4F32">
      <w:pPr>
        <w:pStyle w:val="Body"/>
        <w:numPr>
          <w:ilvl w:val="0"/>
          <w:numId w:val="15"/>
        </w:numPr>
      </w:pPr>
      <w:r w:rsidRPr="00B71F91">
        <w:rPr>
          <w:b/>
          <w:bCs/>
        </w:rPr>
        <w:t>Youth Offending Services</w:t>
      </w:r>
      <w:r w:rsidRPr="00B71F91">
        <w:t xml:space="preserve"> referred </w:t>
      </w:r>
      <w:r>
        <w:t>YP</w:t>
      </w:r>
      <w:r w:rsidRPr="00B71F91">
        <w:t xml:space="preserve"> known to be at risk or already involved in offending. They shared risk information, and co-designed case plans that aligned attendance at the MHF-funded activities with broader support and intervention strategies. Although fewer grantholders used this approach, it proved effective in engaging </w:t>
      </w:r>
      <w:r>
        <w:t>YP</w:t>
      </w:r>
      <w:r w:rsidRPr="00B71F91">
        <w:t xml:space="preserve"> who were already involved in, or at risk of, ASB. There is no available evidence on the time and resource implications for grantholders in implementing this approach.</w:t>
      </w:r>
    </w:p>
    <w:p w14:paraId="272298A7" w14:textId="77777777" w:rsidR="00F177D0" w:rsidRPr="00B71F91" w:rsidRDefault="00F177D0" w:rsidP="00DA4F32">
      <w:pPr>
        <w:pStyle w:val="Body"/>
        <w:numPr>
          <w:ilvl w:val="0"/>
          <w:numId w:val="15"/>
        </w:numPr>
        <w:rPr>
          <w:b/>
          <w:bCs/>
        </w:rPr>
      </w:pPr>
      <w:r w:rsidRPr="00B71F91">
        <w:rPr>
          <w:b/>
          <w:bCs/>
        </w:rPr>
        <w:t xml:space="preserve">Local VCS, faith and community organisations </w:t>
      </w:r>
      <w:r w:rsidRPr="00B71F91">
        <w:t xml:space="preserve">amplified communications, provided space, signposted </w:t>
      </w:r>
      <w:r>
        <w:t>YP</w:t>
      </w:r>
      <w:r w:rsidRPr="00B71F91">
        <w:t>, and offered practical support to help deliver activities during sessions.</w:t>
      </w:r>
    </w:p>
    <w:p w14:paraId="75471069" w14:textId="77777777" w:rsidR="00F177D0" w:rsidRPr="00B71F91" w:rsidRDefault="00F177D0" w:rsidP="00DA4F32">
      <w:pPr>
        <w:pStyle w:val="Body"/>
        <w:numPr>
          <w:ilvl w:val="0"/>
          <w:numId w:val="15"/>
        </w:numPr>
      </w:pPr>
      <w:r w:rsidRPr="00B71F91">
        <w:rPr>
          <w:b/>
          <w:bCs/>
        </w:rPr>
        <w:t>Health services</w:t>
      </w:r>
      <w:r w:rsidRPr="00B71F91">
        <w:t xml:space="preserve"> (including NHS teams, Child and Adolescent Mental Health Services (CAMHS), and sexual health services) delivered advice within sessions, reducing barriers to access. For example, sexual health teams set up informal stalls in youth spaces.</w:t>
      </w:r>
    </w:p>
    <w:p w14:paraId="424D92DE" w14:textId="77777777" w:rsidR="00F177D0" w:rsidRPr="00B71F91" w:rsidRDefault="00F177D0" w:rsidP="005D0C8E">
      <w:pPr>
        <w:pStyle w:val="Body"/>
      </w:pPr>
      <w:r>
        <w:t>Most (</w:t>
      </w:r>
      <w:r w:rsidRPr="00B71F91">
        <w:t>87</w:t>
      </w:r>
      <w:r>
        <w:t>%)</w:t>
      </w:r>
      <w:r w:rsidRPr="00B71F91">
        <w:t xml:space="preserve"> grantholders (base=62) agreed or strongly agreed that partnerships were essential to delivery. Only 5</w:t>
      </w:r>
      <w:r>
        <w:t>%</w:t>
      </w:r>
      <w:r w:rsidRPr="00B71F91">
        <w:t xml:space="preserve"> strongly disagreed or disagreed with this statement. </w:t>
      </w:r>
      <w:r>
        <w:t>Grantholders interviewed commonly reported that p</w:t>
      </w:r>
      <w:r w:rsidRPr="00B71F91">
        <w:t xml:space="preserve">artnerships added clear value by extending reach beyond usual networks and helping to engage </w:t>
      </w:r>
      <w:r>
        <w:t>YP</w:t>
      </w:r>
      <w:r w:rsidRPr="00B71F91">
        <w:t xml:space="preserve"> who were previously unknown or harder to reach. </w:t>
      </w:r>
      <w:r>
        <w:t xml:space="preserve">Grantholders also described partnerships as </w:t>
      </w:r>
      <w:r w:rsidRPr="00B71F91">
        <w:t>strengthen</w:t>
      </w:r>
      <w:r>
        <w:t>ing</w:t>
      </w:r>
      <w:r w:rsidRPr="00B71F91">
        <w:t xml:space="preserve"> delivery by bringing specialist expertise, venues, and trusted referral routes, which broadened the offer and kept </w:t>
      </w:r>
      <w:r>
        <w:t>YP</w:t>
      </w:r>
      <w:r w:rsidRPr="00B71F91">
        <w:t xml:space="preserve"> involved for longer.</w:t>
      </w:r>
      <w:r>
        <w:t xml:space="preserve"> </w:t>
      </w:r>
      <w:r w:rsidRPr="00295FEC">
        <w:t xml:space="preserve">A </w:t>
      </w:r>
      <w:r>
        <w:t xml:space="preserve">very </w:t>
      </w:r>
      <w:r w:rsidRPr="00295FEC">
        <w:t xml:space="preserve">small number </w:t>
      </w:r>
      <w:r>
        <w:t xml:space="preserve">of grantholders interviewed </w:t>
      </w:r>
      <w:r w:rsidRPr="00295FEC">
        <w:t>noted that partnerships played a more limited or ad hoc role in their project, often due to capacity constraints, but these cases did not indicate negative impacts on delivery.</w:t>
      </w:r>
    </w:p>
    <w:p w14:paraId="625F0E7B" w14:textId="77777777" w:rsidR="005D0C8E" w:rsidRPr="00B71F91" w:rsidRDefault="005D0C8E" w:rsidP="005D0C8E">
      <w:pPr>
        <w:pStyle w:val="Heading3"/>
      </w:pPr>
      <w:bookmarkStart w:id="26" w:name="_Ref230857719"/>
      <w:r w:rsidRPr="00B71F91">
        <w:t>Approach to tackling ASB and impact on youth ASB</w:t>
      </w:r>
      <w:bookmarkEnd w:id="26"/>
    </w:p>
    <w:p w14:paraId="73BB6E7B" w14:textId="77777777" w:rsidR="005D0C8E" w:rsidRPr="00B71F91" w:rsidRDefault="005D0C8E" w:rsidP="005D0C8E">
      <w:pPr>
        <w:pStyle w:val="Body"/>
        <w:rPr>
          <w:rFonts w:cs="Arial"/>
        </w:rPr>
      </w:pPr>
      <w:r w:rsidRPr="00B71F91">
        <w:rPr>
          <w:rFonts w:cs="Arial"/>
        </w:rPr>
        <w:t xml:space="preserve">Grantholders described the types of ASB that </w:t>
      </w:r>
      <w:r>
        <w:rPr>
          <w:rFonts w:cs="Arial"/>
        </w:rPr>
        <w:t>YP</w:t>
      </w:r>
      <w:r w:rsidRPr="00B71F91">
        <w:rPr>
          <w:rFonts w:cs="Arial"/>
        </w:rPr>
        <w:t xml:space="preserve"> participating in their activities are either at risk of engaging in or are involved in, as well as the types of ASB prevalent in the areas where activities are delivered and where participants live. </w:t>
      </w:r>
    </w:p>
    <w:p w14:paraId="788A50CD" w14:textId="77777777" w:rsidR="005D0C8E" w:rsidRPr="00B71F91" w:rsidRDefault="005D0C8E" w:rsidP="00DA4F32">
      <w:pPr>
        <w:pStyle w:val="Body"/>
        <w:numPr>
          <w:ilvl w:val="0"/>
          <w:numId w:val="16"/>
        </w:numPr>
        <w:rPr>
          <w:rFonts w:cs="Arial"/>
        </w:rPr>
      </w:pPr>
      <w:r w:rsidRPr="00B71F91">
        <w:rPr>
          <w:rFonts w:cs="Arial"/>
          <w:b/>
          <w:bCs/>
        </w:rPr>
        <w:t>Disruption in public spaces</w:t>
      </w:r>
      <w:r w:rsidRPr="00B71F91">
        <w:rPr>
          <w:rFonts w:cs="Arial"/>
        </w:rPr>
        <w:t xml:space="preserve"> was the most commonly cited type of ASB, including loitering, intimidation of the public, loud music, shoplifting, and unsafe cycling or e-scooter use.</w:t>
      </w:r>
    </w:p>
    <w:p w14:paraId="6D4ACCDE" w14:textId="77777777" w:rsidR="005D0C8E" w:rsidRPr="00B71F91" w:rsidRDefault="005D0C8E" w:rsidP="00DA4F32">
      <w:pPr>
        <w:pStyle w:val="Body"/>
        <w:numPr>
          <w:ilvl w:val="0"/>
          <w:numId w:val="16"/>
        </w:numPr>
        <w:rPr>
          <w:rFonts w:cs="Arial"/>
        </w:rPr>
      </w:pPr>
      <w:r w:rsidRPr="00B71F91">
        <w:rPr>
          <w:rFonts w:cs="Arial"/>
          <w:b/>
          <w:bCs/>
        </w:rPr>
        <w:t xml:space="preserve">Peer conflict, </w:t>
      </w:r>
      <w:r w:rsidRPr="00B71F91">
        <w:rPr>
          <w:rFonts w:cs="Arial"/>
        </w:rPr>
        <w:t>including organised fights after school, was also frequently mentioned.</w:t>
      </w:r>
      <w:r w:rsidRPr="00B71F91">
        <w:rPr>
          <w:rFonts w:cs="Arial"/>
          <w:b/>
          <w:bCs/>
        </w:rPr>
        <w:t xml:space="preserve"> </w:t>
      </w:r>
    </w:p>
    <w:p w14:paraId="69A25F5A" w14:textId="77777777" w:rsidR="005D0C8E" w:rsidRPr="00B71F91" w:rsidRDefault="005D0C8E" w:rsidP="00DA4F32">
      <w:pPr>
        <w:pStyle w:val="Body"/>
        <w:numPr>
          <w:ilvl w:val="0"/>
          <w:numId w:val="16"/>
        </w:numPr>
        <w:rPr>
          <w:rFonts w:cs="Arial"/>
        </w:rPr>
      </w:pPr>
      <w:r w:rsidRPr="00B71F91">
        <w:rPr>
          <w:rFonts w:cs="Arial"/>
          <w:b/>
          <w:bCs/>
        </w:rPr>
        <w:t>Gang-related ASB and exploitation,</w:t>
      </w:r>
      <w:r w:rsidRPr="00B71F91">
        <w:rPr>
          <w:rFonts w:cs="Arial"/>
        </w:rPr>
        <w:t xml:space="preserve"> including concerns relating to drugs and knife crime, were reported by many grantholders.</w:t>
      </w:r>
    </w:p>
    <w:p w14:paraId="1530DF88" w14:textId="77777777" w:rsidR="005D0C8E" w:rsidRPr="00B71F91" w:rsidRDefault="005D0C8E" w:rsidP="00DA4F32">
      <w:pPr>
        <w:pStyle w:val="Body"/>
        <w:numPr>
          <w:ilvl w:val="0"/>
          <w:numId w:val="16"/>
        </w:numPr>
        <w:rPr>
          <w:rFonts w:cs="Arial"/>
        </w:rPr>
      </w:pPr>
      <w:r w:rsidRPr="00B71F91">
        <w:rPr>
          <w:rFonts w:cs="Arial"/>
          <w:b/>
          <w:bCs/>
        </w:rPr>
        <w:t>Vandalism and graffiti</w:t>
      </w:r>
      <w:r w:rsidRPr="00B71F91">
        <w:rPr>
          <w:rFonts w:cs="Arial"/>
        </w:rPr>
        <w:t xml:space="preserve"> </w:t>
      </w:r>
      <w:r w:rsidRPr="00760EB1">
        <w:rPr>
          <w:rFonts w:cs="Arial"/>
        </w:rPr>
        <w:t>were</w:t>
      </w:r>
      <w:r w:rsidRPr="00B71F91">
        <w:rPr>
          <w:rFonts w:cs="Arial"/>
        </w:rPr>
        <w:t xml:space="preserve"> occasionally cited.</w:t>
      </w:r>
    </w:p>
    <w:p w14:paraId="0EFC2419" w14:textId="77777777" w:rsidR="005D0C8E" w:rsidRPr="00B71F91" w:rsidRDefault="005D0C8E" w:rsidP="00DA4F32">
      <w:pPr>
        <w:pStyle w:val="Body"/>
        <w:numPr>
          <w:ilvl w:val="0"/>
          <w:numId w:val="16"/>
        </w:numPr>
        <w:rPr>
          <w:rFonts w:cs="Arial"/>
        </w:rPr>
      </w:pPr>
      <w:r w:rsidRPr="00B71F91">
        <w:rPr>
          <w:rFonts w:cs="Arial"/>
          <w:b/>
          <w:bCs/>
        </w:rPr>
        <w:t>Online and social media-related bullying</w:t>
      </w:r>
      <w:r w:rsidRPr="00B71F91">
        <w:rPr>
          <w:rFonts w:cs="Arial"/>
        </w:rPr>
        <w:t xml:space="preserve"> was mentioned by many grantholders, though typically framed as affecting </w:t>
      </w:r>
      <w:r>
        <w:rPr>
          <w:rFonts w:cs="Arial"/>
        </w:rPr>
        <w:t>YP</w:t>
      </w:r>
      <w:r w:rsidRPr="00B71F91">
        <w:rPr>
          <w:rFonts w:cs="Arial"/>
        </w:rPr>
        <w:t xml:space="preserve"> as victims rather than perpetrators. While not always described as ASB, it was still a key concern for many grantholders.</w:t>
      </w:r>
    </w:p>
    <w:p w14:paraId="7A0195B1" w14:textId="77777777" w:rsidR="005D0C8E" w:rsidRPr="00B71F91" w:rsidRDefault="005D0C8E" w:rsidP="005D0C8E">
      <w:pPr>
        <w:pStyle w:val="Body"/>
        <w:rPr>
          <w:rFonts w:cs="Arial"/>
        </w:rPr>
      </w:pPr>
      <w:r w:rsidRPr="00B71F91">
        <w:rPr>
          <w:rFonts w:cs="Arial"/>
        </w:rPr>
        <w:t xml:space="preserve">Grantholders typically do not target specific types of ASB through their activities. Where particular types of ASB were addressed specifically through activities, such as through focused workshops on vaping and smoking, or sessions led by PCSOs on knife crime, these were usually developed in response to conversations with </w:t>
      </w:r>
      <w:r>
        <w:rPr>
          <w:rFonts w:cs="Arial"/>
        </w:rPr>
        <w:t>YP</w:t>
      </w:r>
      <w:r w:rsidRPr="00B71F91">
        <w:rPr>
          <w:rFonts w:cs="Arial"/>
        </w:rPr>
        <w:t xml:space="preserve"> or emerging concerns observed by staff and delivery partners within their communities.</w:t>
      </w:r>
      <w:r>
        <w:rPr>
          <w:rFonts w:cs="Arial"/>
        </w:rPr>
        <w:t xml:space="preserve"> However, it should be noted that vaping and smoking are not usually considered ASB. This points to a lack of common understanding of what does and does not constitute ASB.</w:t>
      </w:r>
    </w:p>
    <w:p w14:paraId="29D89380" w14:textId="77777777" w:rsidR="005D0C8E" w:rsidRPr="00B71F91" w:rsidRDefault="005D0C8E" w:rsidP="005D0C8E">
      <w:pPr>
        <w:pStyle w:val="Body"/>
        <w:rPr>
          <w:rFonts w:cs="Arial"/>
        </w:rPr>
      </w:pPr>
      <w:r w:rsidRPr="00B71F91">
        <w:rPr>
          <w:rFonts w:cs="Arial"/>
        </w:rPr>
        <w:t>Grantholders described a range of approaches that contributed to their ability to tackle ASB, either directly or indirectly:</w:t>
      </w:r>
    </w:p>
    <w:p w14:paraId="749F5410" w14:textId="77777777" w:rsidR="005D0C8E" w:rsidRPr="00B71F91" w:rsidRDefault="005D0C8E" w:rsidP="00DA4F32">
      <w:pPr>
        <w:pStyle w:val="Body"/>
        <w:numPr>
          <w:ilvl w:val="0"/>
          <w:numId w:val="17"/>
        </w:numPr>
        <w:rPr>
          <w:rFonts w:cs="Arial"/>
        </w:rPr>
      </w:pPr>
      <w:r w:rsidRPr="00B71F91">
        <w:rPr>
          <w:rFonts w:cs="Arial"/>
          <w:b/>
          <w:bCs/>
        </w:rPr>
        <w:lastRenderedPageBreak/>
        <w:t xml:space="preserve">Targeted outreach in ASB hotspots: </w:t>
      </w:r>
      <w:r w:rsidRPr="00B71F91">
        <w:rPr>
          <w:rFonts w:cs="Arial"/>
        </w:rPr>
        <w:t xml:space="preserve">The most commonly cited approach to addressing ASB by grantholders was focusing their work in locations and at times when </w:t>
      </w:r>
      <w:r>
        <w:rPr>
          <w:rFonts w:cs="Arial"/>
        </w:rPr>
        <w:t>YP</w:t>
      </w:r>
      <w:r w:rsidRPr="00B71F91">
        <w:rPr>
          <w:rFonts w:cs="Arial"/>
        </w:rPr>
        <w:t xml:space="preserve"> are most at risk of participating in ASB or being subject to it. For example</w:t>
      </w:r>
      <w:r>
        <w:rPr>
          <w:rFonts w:cs="Arial"/>
        </w:rPr>
        <w:t>,</w:t>
      </w:r>
      <w:r w:rsidRPr="00B71F91">
        <w:rPr>
          <w:rFonts w:cs="Arial"/>
        </w:rPr>
        <w:t xml:space="preserve"> delivering detached youth work in identified ASB hotspots</w:t>
      </w:r>
      <w:r>
        <w:rPr>
          <w:rFonts w:cs="Arial"/>
        </w:rPr>
        <w:t>,</w:t>
      </w:r>
      <w:r w:rsidRPr="00B71F91">
        <w:rPr>
          <w:rFonts w:cs="Arial"/>
        </w:rPr>
        <w:t xml:space="preserve"> such as high streets and housing estates during the evening. Grantholders selected areas based on staff and volunteer local intelligence and referrals from police, local authorities, youth offending services, and schools. Once grantholders engaged </w:t>
      </w:r>
      <w:r>
        <w:rPr>
          <w:rFonts w:cs="Arial"/>
        </w:rPr>
        <w:t>YP</w:t>
      </w:r>
      <w:r w:rsidRPr="00B71F91">
        <w:rPr>
          <w:rFonts w:cs="Arial"/>
        </w:rPr>
        <w:t xml:space="preserve"> in these environments, they were able to build relationships, offer immediate support, and divert them into structured activities. Grantholders generally reported this approach as effective, with effective engagement often facilitated through practical tools such as offering warm food and hot drinks, which worked particularly well in colder months. In cases where a location did not attract </w:t>
      </w:r>
      <w:r>
        <w:rPr>
          <w:rFonts w:cs="Arial"/>
        </w:rPr>
        <w:t>YP</w:t>
      </w:r>
      <w:r w:rsidRPr="00B71F91">
        <w:rPr>
          <w:rFonts w:cs="Arial"/>
        </w:rPr>
        <w:t xml:space="preserve"> after several attempts, grantholders would move on to another site, though this was described as infrequent.</w:t>
      </w:r>
    </w:p>
    <w:p w14:paraId="1F68DD5B" w14:textId="77777777" w:rsidR="005D0C8E" w:rsidRPr="00B71F91" w:rsidRDefault="005D0C8E" w:rsidP="00DA4F32">
      <w:pPr>
        <w:pStyle w:val="Body"/>
        <w:numPr>
          <w:ilvl w:val="0"/>
          <w:numId w:val="17"/>
        </w:numPr>
        <w:rPr>
          <w:rFonts w:cs="Arial"/>
        </w:rPr>
      </w:pPr>
      <w:r w:rsidRPr="00B71F91">
        <w:rPr>
          <w:rFonts w:cs="Arial"/>
          <w:b/>
          <w:bCs/>
        </w:rPr>
        <w:t xml:space="preserve">Mentoring and relationship-based support: </w:t>
      </w:r>
      <w:r w:rsidRPr="00B71F91">
        <w:rPr>
          <w:rFonts w:cs="Arial"/>
        </w:rPr>
        <w:t xml:space="preserve">A widely used approach involved providing </w:t>
      </w:r>
      <w:r>
        <w:rPr>
          <w:rFonts w:cs="Arial"/>
        </w:rPr>
        <w:t>YP</w:t>
      </w:r>
      <w:r w:rsidRPr="00B71F91">
        <w:rPr>
          <w:rFonts w:cs="Arial"/>
        </w:rPr>
        <w:t xml:space="preserve"> with consistent adult support through mentoring. Grantholders emphasised the importance of building trust, setting clear boundaries, and using restorative conversations following incidents of violence or verbal aggression. </w:t>
      </w:r>
      <w:r>
        <w:rPr>
          <w:rFonts w:cs="Arial"/>
        </w:rPr>
        <w:t>According to grantholders, t</w:t>
      </w:r>
      <w:r w:rsidRPr="00B71F91">
        <w:rPr>
          <w:rFonts w:cs="Arial"/>
        </w:rPr>
        <w:t xml:space="preserve">hese relationships helped </w:t>
      </w:r>
      <w:r>
        <w:rPr>
          <w:rFonts w:cs="Arial"/>
        </w:rPr>
        <w:t>YP</w:t>
      </w:r>
      <w:r w:rsidRPr="00B71F91">
        <w:rPr>
          <w:rFonts w:cs="Arial"/>
        </w:rPr>
        <w:t xml:space="preserve"> develop emotional regulation and reduced the likelihood of escalation.</w:t>
      </w:r>
    </w:p>
    <w:p w14:paraId="1500A322" w14:textId="77777777" w:rsidR="005D0C8E" w:rsidRPr="00B71F91" w:rsidRDefault="005D0C8E" w:rsidP="00DA4F32">
      <w:pPr>
        <w:pStyle w:val="Body"/>
        <w:numPr>
          <w:ilvl w:val="0"/>
          <w:numId w:val="17"/>
        </w:numPr>
        <w:rPr>
          <w:rFonts w:cs="Arial"/>
        </w:rPr>
      </w:pPr>
      <w:r w:rsidRPr="00B71F91">
        <w:rPr>
          <w:rFonts w:cs="Arial"/>
          <w:b/>
          <w:bCs/>
        </w:rPr>
        <w:t xml:space="preserve">Preventative education and risk awareness: </w:t>
      </w:r>
      <w:r w:rsidRPr="00B71F91">
        <w:rPr>
          <w:rFonts w:cs="Arial"/>
        </w:rPr>
        <w:t>Many grantholders incorporated targeted educational sessions focused on issues such as knife crime, exploitation, substance misuse, and the wider impacts of ASB. These sessions were often delivered in partnership with police or specialist agencies and aimed at raising awareness, challenging harmful behaviours, and promoting empathy for others in the community.</w:t>
      </w:r>
    </w:p>
    <w:p w14:paraId="547F163C" w14:textId="77777777" w:rsidR="005D0C8E" w:rsidRPr="00B71F91" w:rsidRDefault="005D0C8E" w:rsidP="00DA4F32">
      <w:pPr>
        <w:pStyle w:val="Body"/>
        <w:numPr>
          <w:ilvl w:val="0"/>
          <w:numId w:val="17"/>
        </w:numPr>
        <w:rPr>
          <w:rFonts w:cs="Arial"/>
        </w:rPr>
      </w:pPr>
      <w:r w:rsidRPr="00B71F91">
        <w:rPr>
          <w:rFonts w:cs="Arial"/>
          <w:b/>
          <w:bCs/>
        </w:rPr>
        <w:t xml:space="preserve">Progression pathways to leadership and employment: </w:t>
      </w:r>
      <w:r w:rsidRPr="00B71F91">
        <w:rPr>
          <w:rFonts w:cs="Arial"/>
        </w:rPr>
        <w:t xml:space="preserve">A minority of grantholders focused on creating progression pathways to leadership, volunteering, and employment. These approaches aimed to provide </w:t>
      </w:r>
      <w:r>
        <w:rPr>
          <w:rFonts w:cs="Arial"/>
        </w:rPr>
        <w:t>YP</w:t>
      </w:r>
      <w:r w:rsidRPr="00B71F91">
        <w:rPr>
          <w:rFonts w:cs="Arial"/>
        </w:rPr>
        <w:t xml:space="preserve"> with clear next steps, accredited training, and opportunities to take on positive roles in their communities. </w:t>
      </w:r>
      <w:r>
        <w:rPr>
          <w:rFonts w:cs="Arial"/>
        </w:rPr>
        <w:t>Grantholders described this</w:t>
      </w:r>
      <w:r w:rsidRPr="00B71F91">
        <w:rPr>
          <w:rFonts w:cs="Arial"/>
        </w:rPr>
        <w:t xml:space="preserve"> future-focused approach as particularly effective in sustaining engagement and promoting long-term change such as improved employability, increased life aspirations, and an expected reduced risk of involvement in ASB.</w:t>
      </w:r>
    </w:p>
    <w:p w14:paraId="2A84CF32" w14:textId="77777777" w:rsidR="005D0C8E" w:rsidRPr="00B71F91" w:rsidRDefault="005D0C8E" w:rsidP="005D0C8E">
      <w:pPr>
        <w:pStyle w:val="Body"/>
        <w:rPr>
          <w:rFonts w:cs="Arial"/>
        </w:rPr>
      </w:pPr>
      <w:r w:rsidRPr="00B71F91">
        <w:rPr>
          <w:rFonts w:cs="Arial"/>
        </w:rPr>
        <w:t xml:space="preserve">Grantholders reflected on the limitations of their approaches in addressing ASB, noting several factors beyond the scope of their funded activities. Grantholders highlighted that they cannot influence adult behaviours in shared community spaces, where adults may openly engage in ASB such as substance use, disruptive behaviour, or vandalism. These behaviours can undermine grantholders’ efforts to promote positive behaviours among </w:t>
      </w:r>
      <w:r>
        <w:rPr>
          <w:rFonts w:cs="Arial"/>
        </w:rPr>
        <w:t>YP</w:t>
      </w:r>
      <w:r w:rsidRPr="00B71F91">
        <w:rPr>
          <w:rFonts w:cs="Arial"/>
        </w:rPr>
        <w:t xml:space="preserve">. Projects funded by the MHF operate within set hours. While grantholders can influence </w:t>
      </w:r>
      <w:r>
        <w:rPr>
          <w:rFonts w:cs="Arial"/>
        </w:rPr>
        <w:t>YP</w:t>
      </w:r>
      <w:r w:rsidRPr="00B71F91">
        <w:rPr>
          <w:rFonts w:cs="Arial"/>
        </w:rPr>
        <w:t>’s attitudes and choices during sessions, their ability to affect behaviour outside delivery hours is limited. The vast majority of grantholders also pointed to wider systemic drivers of ASB, such as poverty, family circumstances, online harms, and broader social inequalities, which fall outside the remit of youth provision.</w:t>
      </w:r>
    </w:p>
    <w:p w14:paraId="440D6B02" w14:textId="77777777" w:rsidR="005D0C8E" w:rsidRPr="00B71F91" w:rsidRDefault="005D0C8E" w:rsidP="005D0C8E">
      <w:pPr>
        <w:pStyle w:val="Quotesforreport"/>
      </w:pPr>
      <w:r w:rsidRPr="00B71F91">
        <w:t>“We can’t do anything about their parents, the [</w:t>
      </w:r>
      <w:r>
        <w:t>YP</w:t>
      </w:r>
      <w:r w:rsidRPr="00B71F91">
        <w:t>] often go back home to chaos.” – Grantholder interview, July 2025.</w:t>
      </w:r>
    </w:p>
    <w:p w14:paraId="51CF0E42" w14:textId="77777777" w:rsidR="005D0C8E" w:rsidRPr="00B71F91" w:rsidRDefault="005D0C8E" w:rsidP="005D0C8E">
      <w:pPr>
        <w:pStyle w:val="Quotesforreport"/>
      </w:pPr>
      <w:r w:rsidRPr="00B71F91">
        <w:t>“We only do 15 hours; resources are a limitation.” - Grantholder interview, April 2025.</w:t>
      </w:r>
    </w:p>
    <w:p w14:paraId="7A5C396F" w14:textId="77777777" w:rsidR="005F4EA7" w:rsidRPr="00B71F91" w:rsidRDefault="005F4EA7" w:rsidP="00876A3C">
      <w:pPr>
        <w:pStyle w:val="Heading3"/>
      </w:pPr>
      <w:r w:rsidRPr="00B71F91">
        <w:t>Role of volunteers</w:t>
      </w:r>
    </w:p>
    <w:p w14:paraId="3F145355" w14:textId="77777777" w:rsidR="005F4EA7" w:rsidRPr="00B71F91" w:rsidRDefault="005F4EA7" w:rsidP="005F4EA7">
      <w:pPr>
        <w:pStyle w:val="Body"/>
      </w:pPr>
      <w:r w:rsidRPr="00B71F91">
        <w:t>Volunteers played an important but varied role in delivering the MHF-funded activities, with most grantholders interviewed involving volunteers in some capacity. Common roles included peer mentoring and session support. Some volunteers contributed to planning, internal monitoring and evaluation activities, and logistics. In a few cases, volunteers progressed from shadowing to leading parts of sessions. Others followed accredited pathways, received training and references, and gained experience for CVs or university applications.</w:t>
      </w:r>
    </w:p>
    <w:p w14:paraId="09CDAF09" w14:textId="77777777" w:rsidR="005F4EA7" w:rsidRPr="00B71F91" w:rsidRDefault="005F4EA7" w:rsidP="005F4EA7">
      <w:pPr>
        <w:pStyle w:val="Body"/>
      </w:pPr>
      <w:r w:rsidRPr="00B71F91">
        <w:t xml:space="preserve">Grantholders valued volunteers for their relatability to young participants and the additional capacity they provided. </w:t>
      </w:r>
      <w:r>
        <w:t>Grantholders explained that YP often viewed v</w:t>
      </w:r>
      <w:r w:rsidRPr="00B71F91">
        <w:t xml:space="preserve">olunteers as relatable </w:t>
      </w:r>
      <w:r w:rsidRPr="00B71F91">
        <w:lastRenderedPageBreak/>
        <w:t xml:space="preserve">because they had lived experience of issues </w:t>
      </w:r>
      <w:r>
        <w:t>YP</w:t>
      </w:r>
      <w:r w:rsidRPr="00B71F91">
        <w:t xml:space="preserve"> were facing or had grown up in the local area where the project was delivered. However, grantholders also highlighted challenges, particularly around availability and retention. Many volunteers were only available on an ad hoc basis, making consistency difficult. One project reported converting some volunteer roles into paid positions to ensure reliability. Roles requiring specialist skills or enhanced safeguarding, such as mentoring and street-based work, were generally unsuitable for volunteers and remained staff-led.</w:t>
      </w:r>
    </w:p>
    <w:p w14:paraId="32C0A6DD" w14:textId="77777777" w:rsidR="005F4EA7" w:rsidRPr="00B71F91" w:rsidRDefault="005F4EA7" w:rsidP="00876A3C">
      <w:pPr>
        <w:pStyle w:val="Heading3"/>
      </w:pPr>
      <w:r w:rsidRPr="00B71F91">
        <w:t>Youth-led engagement</w:t>
      </w:r>
    </w:p>
    <w:p w14:paraId="23CE47C6" w14:textId="77777777" w:rsidR="005F4EA7" w:rsidRPr="00B71F91" w:rsidRDefault="005F4EA7" w:rsidP="005F4EA7">
      <w:pPr>
        <w:pStyle w:val="Body"/>
      </w:pPr>
      <w:r w:rsidRPr="00B71F91">
        <w:t>Many grantholders interviewed highlighted that youth voice and co</w:t>
      </w:r>
      <w:r w:rsidRPr="00B71F91">
        <w:rPr>
          <w:rFonts w:ascii="Cambria Math" w:hAnsi="Cambria Math" w:cs="Cambria Math"/>
        </w:rPr>
        <w:t>‑</w:t>
      </w:r>
      <w:r w:rsidRPr="00B71F91">
        <w:t xml:space="preserve">design were central to the successful delivery of their MHF projects. Approaches included formal structures such as youth committees and steering groups, as well as informal methods like gathering feedback during sessions. Grantholders who involved </w:t>
      </w:r>
      <w:r>
        <w:t>YP</w:t>
      </w:r>
      <w:r w:rsidRPr="00B71F91">
        <w:t xml:space="preserve"> in shaping activities felt this created a sense of ownership over the spaces and led to provision that better reflected </w:t>
      </w:r>
      <w:r>
        <w:t>YP</w:t>
      </w:r>
      <w:r w:rsidRPr="00B71F91">
        <w:t>’s needs and interests.</w:t>
      </w:r>
    </w:p>
    <w:p w14:paraId="3BA44874" w14:textId="77777777" w:rsidR="005F4EA7" w:rsidRPr="00B71F91" w:rsidRDefault="005F4EA7" w:rsidP="005F4EA7">
      <w:pPr>
        <w:pStyle w:val="Body"/>
      </w:pPr>
      <w:r w:rsidRPr="00B71F91">
        <w:t xml:space="preserve">Almost all </w:t>
      </w:r>
      <w:r>
        <w:t>YP</w:t>
      </w:r>
      <w:r w:rsidRPr="00B71F91">
        <w:t xml:space="preserve"> interviewed during site visits suggested they felt listened to by staff. Many gave examples of staff taking on board their suggestions for additional activities or new equipment, for example music equipment. During site visit interviews, </w:t>
      </w:r>
      <w:r>
        <w:t>YP</w:t>
      </w:r>
      <w:r w:rsidRPr="00B71F91">
        <w:t xml:space="preserve"> described several ways staff captured their input, such as through feedback forms and informal conversations. Examples of acting on youth feedback included staff allowing a young person to host gaming activities independently at the centre or acting on feedback that </w:t>
      </w:r>
      <w:r>
        <w:t>YP</w:t>
      </w:r>
      <w:r w:rsidRPr="00B71F91">
        <w:t xml:space="preserve"> did not want to continue with group singing lessons. Another example of empowerment was staff giving </w:t>
      </w:r>
      <w:r>
        <w:t>YP</w:t>
      </w:r>
      <w:r w:rsidRPr="00B71F91">
        <w:t xml:space="preserve"> creative control to direct a music video. </w:t>
      </w:r>
    </w:p>
    <w:p w14:paraId="287C5598" w14:textId="77777777" w:rsidR="005F4EA7" w:rsidRPr="00B71F91" w:rsidRDefault="005F4EA7" w:rsidP="00876A3C">
      <w:pPr>
        <w:pStyle w:val="Quotesforreport"/>
      </w:pPr>
      <w:r w:rsidRPr="00B71F91">
        <w:t xml:space="preserve">“We have feedback sheets [once every month or twice a month] to give our views about the lessons that we like or don’t like, and even where we’d like to travel to.” – Young person interview, 2025. </w:t>
      </w:r>
    </w:p>
    <w:p w14:paraId="44EC7EB0" w14:textId="77777777" w:rsidR="005F4EA7" w:rsidRPr="00B71F91" w:rsidRDefault="005F4EA7" w:rsidP="005F4EA7">
      <w:pPr>
        <w:pStyle w:val="Body"/>
      </w:pPr>
      <w:r w:rsidRPr="00B71F91">
        <w:t xml:space="preserve">In cases where it was not possible to act on the feedback, some </w:t>
      </w:r>
      <w:r>
        <w:t>YP</w:t>
      </w:r>
      <w:r w:rsidRPr="00B71F91">
        <w:t xml:space="preserve"> were understanding and aware of constraints on funding and the inability to extend services or have more one-to-one time with staff. </w:t>
      </w:r>
    </w:p>
    <w:p w14:paraId="3FC4F0F1" w14:textId="77777777" w:rsidR="005F4EA7" w:rsidRPr="00B71F91" w:rsidRDefault="005F4EA7" w:rsidP="00876A3C">
      <w:pPr>
        <w:pStyle w:val="Heading3"/>
      </w:pPr>
      <w:r w:rsidRPr="00B71F91">
        <w:t>Experience of grant monitoring requirements</w:t>
      </w:r>
    </w:p>
    <w:p w14:paraId="015C2093" w14:textId="77777777" w:rsidR="005F4EA7" w:rsidRPr="00B71F91" w:rsidRDefault="005F4EA7" w:rsidP="005F4EA7">
      <w:pPr>
        <w:pStyle w:val="Body"/>
      </w:pPr>
      <w:r w:rsidRPr="00B71F91">
        <w:t>Most grantholders found the MHF grant monitoring process straightforward, proportionate, and manageable, with many noting that it was less administratively burdensome than other funders’ requirements. The majority praised the flexibility and supportiveness of The National Lottery Community Fund staff, noting that officers were responsive to queries and approved sensible changes or reallocation of underspend. Requirements and online forms were generally clear, and practical guidance was available when needed. The National Lottery Community Fund staff echoed this view, noting that where monitoring reports returned by grantholders were sound, monitoring remained light</w:t>
      </w:r>
      <w:r w:rsidRPr="00B71F91">
        <w:noBreakHyphen/>
        <w:t xml:space="preserve">touch and support was proportionate. </w:t>
      </w:r>
    </w:p>
    <w:p w14:paraId="465A64C5" w14:textId="77777777" w:rsidR="005F4EA7" w:rsidRPr="00B71F91" w:rsidRDefault="005F4EA7" w:rsidP="005F4EA7">
      <w:pPr>
        <w:pStyle w:val="Body"/>
      </w:pPr>
      <w:r w:rsidRPr="00B71F91">
        <w:t xml:space="preserve">However, a minority of grantholders were confused about how to count attendances, hours, and reporting periods (e.g., whether to count individual contacts or unique participants, and how to record session hours versus participant hours), which led to avoidable corrections. This challenge was also noted by DCMS during their interview. </w:t>
      </w:r>
    </w:p>
    <w:p w14:paraId="14D8AA58" w14:textId="77777777" w:rsidR="005F4EA7" w:rsidRPr="00442C26" w:rsidRDefault="005F4EA7" w:rsidP="00442C26">
      <w:pPr>
        <w:pStyle w:val="Heading3"/>
      </w:pPr>
      <w:r w:rsidRPr="00442C26">
        <w:t>What worked well</w:t>
      </w:r>
    </w:p>
    <w:p w14:paraId="570BA991" w14:textId="77777777" w:rsidR="005F4EA7" w:rsidRPr="00B71F91" w:rsidRDefault="005F4EA7" w:rsidP="005F4EA7">
      <w:pPr>
        <w:pStyle w:val="Body"/>
      </w:pPr>
      <w:r w:rsidRPr="00B71F91">
        <w:t>In the grantholder survey, respondents identified several factors that helped facilitate delivery of their MHF</w:t>
      </w:r>
      <w:r w:rsidRPr="00B71F91">
        <w:rPr>
          <w:rFonts w:ascii="Cambria Math" w:hAnsi="Cambria Math" w:cs="Cambria Math"/>
        </w:rPr>
        <w:t>‑</w:t>
      </w:r>
      <w:r w:rsidRPr="00B71F91">
        <w:t>funded activities.</w:t>
      </w:r>
    </w:p>
    <w:p w14:paraId="7574F0F8" w14:textId="77777777" w:rsidR="005F4EA7" w:rsidRPr="00B71F91" w:rsidRDefault="005F4EA7" w:rsidP="005F4EA7">
      <w:pPr>
        <w:pStyle w:val="Body"/>
      </w:pPr>
      <w:r>
        <w:t>Over three quarters (</w:t>
      </w:r>
      <w:r w:rsidRPr="00B71F91">
        <w:t>77</w:t>
      </w:r>
      <w:r>
        <w:t>%</w:t>
      </w:r>
      <w:r w:rsidRPr="00B71F91">
        <w:t xml:space="preserve"> </w:t>
      </w:r>
      <w:r>
        <w:t>[</w:t>
      </w:r>
      <w:r w:rsidRPr="00B71F91">
        <w:t>base=163</w:t>
      </w:r>
      <w:r>
        <w:t>])</w:t>
      </w:r>
      <w:r w:rsidRPr="00B71F91">
        <w:t xml:space="preserve"> highlighted internal expertise, including staff and volunteer knowledge and skills, as a key facilitator. </w:t>
      </w:r>
      <w:r>
        <w:t>Grantholders i</w:t>
      </w:r>
      <w:r w:rsidRPr="00B71F91">
        <w:t>nterview</w:t>
      </w:r>
      <w:r>
        <w:t>ed</w:t>
      </w:r>
      <w:r w:rsidRPr="00B71F91">
        <w:t xml:space="preserve"> indicated that high youth engagement and a strong sense of safety were linked to experienced youth workers with local knowledge, lived experience and specialist training. Some projects employed specialists (for example, counsellors, creative practitioners, or staff with a clinical background in behaviour management), which provided additional expertise and depth to the programme. Others drew on </w:t>
      </w:r>
      <w:r w:rsidRPr="00B71F91">
        <w:lastRenderedPageBreak/>
        <w:t xml:space="preserve">staff and volunteers with strong local ties and lived experience, making provision more relatable for </w:t>
      </w:r>
      <w:r>
        <w:t>YP</w:t>
      </w:r>
      <w:r w:rsidRPr="00B71F91">
        <w:t>.</w:t>
      </w:r>
    </w:p>
    <w:p w14:paraId="224D5D5F" w14:textId="52A5F8CF" w:rsidR="005F4EA7" w:rsidRPr="00B71F91" w:rsidRDefault="005F4EA7" w:rsidP="005F4EA7">
      <w:pPr>
        <w:pStyle w:val="Body"/>
      </w:pPr>
      <w:r w:rsidRPr="00B71F91">
        <w:t>Y</w:t>
      </w:r>
      <w:r>
        <w:t>P</w:t>
      </w:r>
      <w:r w:rsidRPr="00B71F91">
        <w:t xml:space="preserve"> interviewed broadly reported high trust with staff at the MHF sites. They gave many examples of staff listening to their feedback and adapting or adding new activities or ways of working where possible. Y</w:t>
      </w:r>
      <w:r>
        <w:t>P</w:t>
      </w:r>
      <w:r w:rsidRPr="00B71F91">
        <w:t xml:space="preserve"> appreciated both formal and informal feedback mechanisms, citing feedback forms as well as feeling listened to by staff (see</w:t>
      </w:r>
      <w:r w:rsidR="0080615C">
        <w:t xml:space="preserve"> Section</w:t>
      </w:r>
      <w:r w:rsidRPr="00B71F91">
        <w:t xml:space="preserve"> </w:t>
      </w:r>
      <w:r w:rsidR="0097698F">
        <w:fldChar w:fldCharType="begin"/>
      </w:r>
      <w:r w:rsidR="0097698F">
        <w:instrText xml:space="preserve"> REF _Ref230857671 \r \h </w:instrText>
      </w:r>
      <w:r w:rsidR="0097698F">
        <w:fldChar w:fldCharType="separate"/>
      </w:r>
      <w:r w:rsidR="0097698F">
        <w:t>4.2.1.2</w:t>
      </w:r>
      <w:r w:rsidR="0097698F">
        <w:fldChar w:fldCharType="end"/>
      </w:r>
      <w:r w:rsidRPr="00B71F91">
        <w:t xml:space="preserve"> for further detail on </w:t>
      </w:r>
      <w:r>
        <w:t>YP</w:t>
      </w:r>
      <w:r w:rsidRPr="00B71F91">
        <w:t xml:space="preserve">’s relationship with staff at the centres). </w:t>
      </w:r>
    </w:p>
    <w:p w14:paraId="0D03C1FB" w14:textId="77777777" w:rsidR="005F4EA7" w:rsidRPr="00B71F91" w:rsidRDefault="005F4EA7" w:rsidP="00876A3C">
      <w:pPr>
        <w:pStyle w:val="Quotesforreport"/>
      </w:pPr>
      <w:r w:rsidRPr="00B71F91">
        <w:t xml:space="preserve">“Our coaches do an absolutely smashing job with the young people, they talk their </w:t>
      </w:r>
      <w:r w:rsidRPr="00760EB1">
        <w:t>language,</w:t>
      </w:r>
      <w:r w:rsidRPr="00B71F91">
        <w:t xml:space="preserve"> and the kids love it, they can relate to them.” – Grantholder interview, July 2025.</w:t>
      </w:r>
    </w:p>
    <w:p w14:paraId="64358410" w14:textId="011B7B1D" w:rsidR="005F4EA7" w:rsidRPr="00B71F91" w:rsidRDefault="005F4EA7" w:rsidP="005F4EA7">
      <w:pPr>
        <w:pStyle w:val="Body"/>
      </w:pPr>
      <w:r>
        <w:t>About two in three (</w:t>
      </w:r>
      <w:r w:rsidRPr="00B71F91">
        <w:t>68</w:t>
      </w:r>
      <w:r>
        <w:t>%)</w:t>
      </w:r>
      <w:r w:rsidRPr="00B71F91">
        <w:t xml:space="preserve"> </w:t>
      </w:r>
      <w:r>
        <w:t xml:space="preserve">grantholder survey </w:t>
      </w:r>
      <w:r w:rsidRPr="00B71F91">
        <w:t xml:space="preserve">respondents (base=162) said partnerships with local organisations were a key facilitator (see Section </w:t>
      </w:r>
      <w:r w:rsidR="0097698F">
        <w:fldChar w:fldCharType="begin"/>
      </w:r>
      <w:r w:rsidR="0097698F">
        <w:instrText xml:space="preserve"> REF _Ref230857704 \r \h </w:instrText>
      </w:r>
      <w:r w:rsidR="0097698F">
        <w:fldChar w:fldCharType="separate"/>
      </w:r>
      <w:r w:rsidR="0097698F">
        <w:t>3.5.2</w:t>
      </w:r>
      <w:r w:rsidR="0097698F">
        <w:fldChar w:fldCharType="end"/>
      </w:r>
      <w:r w:rsidRPr="00B71F91">
        <w:t>). In addition, 66</w:t>
      </w:r>
      <w:r>
        <w:t>%</w:t>
      </w:r>
      <w:r w:rsidRPr="00B71F91">
        <w:t xml:space="preserve"> (base=164) reported that access to facilities and resources supported delivery.</w:t>
      </w:r>
    </w:p>
    <w:p w14:paraId="74183765" w14:textId="77777777" w:rsidR="005F4EA7" w:rsidRPr="00B71F91" w:rsidRDefault="005F4EA7" w:rsidP="005F4EA7">
      <w:pPr>
        <w:pStyle w:val="Body"/>
      </w:pPr>
      <w:r w:rsidRPr="00B71F91">
        <w:t>During delivery, many grantholders sought approval from funding officers to adjust their plans. They consistently highlighted the flexibility and responsiveness of The National Lottery Community Fund, which enabled timely changes when initial plans did not work as expected. Approved changes included switching from under</w:t>
      </w:r>
      <w:r w:rsidRPr="001E52C9">
        <w:rPr>
          <w:rFonts w:ascii="Cambria Math" w:hAnsi="Cambria Math" w:cs="Cambria Math"/>
        </w:rPr>
        <w:t>‑</w:t>
      </w:r>
      <w:r w:rsidRPr="00B71F91">
        <w:t xml:space="preserve">performing venues to places </w:t>
      </w:r>
      <w:r>
        <w:t>YP</w:t>
      </w:r>
      <w:r w:rsidRPr="00B71F91">
        <w:t xml:space="preserve"> already attend and re</w:t>
      </w:r>
      <w:r w:rsidRPr="001E52C9">
        <w:rPr>
          <w:rFonts w:ascii="Cambria Math" w:hAnsi="Cambria Math" w:cs="Cambria Math"/>
        </w:rPr>
        <w:t>‑</w:t>
      </w:r>
      <w:r w:rsidRPr="00B71F91">
        <w:t>profiling hours and budgets. Funding officers responded promptly to queries, followed up to confirm approvals and, where helpful, held Microsoft Teams calls or made in</w:t>
      </w:r>
      <w:r w:rsidRPr="001E52C9">
        <w:rPr>
          <w:rFonts w:ascii="Cambria Math" w:hAnsi="Cambria Math" w:cs="Cambria Math"/>
        </w:rPr>
        <w:t>‑</w:t>
      </w:r>
      <w:r w:rsidRPr="00B71F91">
        <w:t>person visits to provide context for decisions. This flexibility helped grantholders align provision more closely with demand.</w:t>
      </w:r>
    </w:p>
    <w:p w14:paraId="601218DF" w14:textId="77777777" w:rsidR="005F4EA7" w:rsidRPr="00B71F91" w:rsidRDefault="005F4EA7" w:rsidP="00876A3C">
      <w:pPr>
        <w:pStyle w:val="Quotesforreport"/>
      </w:pPr>
      <w:r w:rsidRPr="00B71F91">
        <w:t>“If the project hasn’t gone exactly as they thought or they need to make changes to delivery we’ll get far more involved, sometimes a visit is quite pertinent.” – The National Lottery Community Fund interview, September 2025.</w:t>
      </w:r>
    </w:p>
    <w:p w14:paraId="31511488" w14:textId="77777777" w:rsidR="005F4EA7" w:rsidRPr="00B71F91" w:rsidRDefault="005F4EA7" w:rsidP="005F4EA7">
      <w:pPr>
        <w:pStyle w:val="Body"/>
      </w:pPr>
      <w:r w:rsidRPr="00B71F91">
        <w:t>Grantholders reported very high levels of satisfaction with communications from The National Lottery Community Fund during the MHF delivery. In the grantholder survey, 95</w:t>
      </w:r>
      <w:r>
        <w:t>%</w:t>
      </w:r>
      <w:r w:rsidRPr="00B71F91">
        <w:t xml:space="preserve"> of respondents (base=164) were satisfied or very satisfied with the clarity of communications, and 94</w:t>
      </w:r>
      <w:r>
        <w:t>%</w:t>
      </w:r>
      <w:r w:rsidRPr="00B71F91">
        <w:t xml:space="preserve"> were satisfied or very satisfied with the speed of responses to queries. Interview feedback from The National Lottery Community Fund staff indicated that pairing grantholders with the same funding officer throughout the grant period supported continuity and provided the contextual understanding needed for effective support.</w:t>
      </w:r>
    </w:p>
    <w:p w14:paraId="0E8D6001" w14:textId="77777777" w:rsidR="005F4EA7" w:rsidRPr="00B71F91" w:rsidRDefault="005F4EA7" w:rsidP="005F4EA7">
      <w:pPr>
        <w:pStyle w:val="Body"/>
      </w:pPr>
      <w:r w:rsidRPr="00B71F91">
        <w:t>Interviews with both DCMS and The National Lottery Community Fund staff highlighted a highly positive and collaborative partnership. Both parties spoke very favourably about the strength of their working relationship, underpinned by mutual respect for each other’s expertise and open, proactive communication. DCMS staff emphasised the significant benefits of working with an established delivery partner and using tried</w:t>
      </w:r>
      <w:r w:rsidRPr="001E52C9">
        <w:rPr>
          <w:rFonts w:ascii="Cambria Math" w:hAnsi="Cambria Math" w:cs="Cambria Math"/>
        </w:rPr>
        <w:t>‑</w:t>
      </w:r>
      <w:r w:rsidRPr="00B71F91">
        <w:t>and</w:t>
      </w:r>
      <w:r w:rsidRPr="001E52C9">
        <w:rPr>
          <w:rFonts w:ascii="Cambria Math" w:hAnsi="Cambria Math" w:cs="Cambria Math"/>
        </w:rPr>
        <w:t>‑</w:t>
      </w:r>
      <w:r w:rsidRPr="00B71F91">
        <w:t>tested grant</w:t>
      </w:r>
      <w:r w:rsidRPr="001E52C9">
        <w:rPr>
          <w:rFonts w:ascii="Cambria Math" w:hAnsi="Cambria Math" w:cs="Cambria Math"/>
        </w:rPr>
        <w:t>‑</w:t>
      </w:r>
      <w:r w:rsidRPr="00B71F91">
        <w:t>making processes enabled rapid set</w:t>
      </w:r>
      <w:r w:rsidRPr="001E52C9">
        <w:rPr>
          <w:rFonts w:ascii="Cambria Math" w:hAnsi="Cambria Math" w:cs="Cambria Math"/>
        </w:rPr>
        <w:t>‑</w:t>
      </w:r>
      <w:r w:rsidRPr="00B71F91">
        <w:t>up, with clear guidance already available for funding officers. Familiarity with The National Lottery Community Fund</w:t>
      </w:r>
      <w:r w:rsidRPr="001E52C9">
        <w:t>’</w:t>
      </w:r>
      <w:r w:rsidRPr="00B71F91">
        <w:t>s grant</w:t>
      </w:r>
      <w:r w:rsidRPr="001E52C9">
        <w:rPr>
          <w:rFonts w:ascii="Cambria Math" w:hAnsi="Cambria Math" w:cs="Cambria Math"/>
        </w:rPr>
        <w:t>‑</w:t>
      </w:r>
      <w:r w:rsidRPr="00B71F91">
        <w:t>making processes also reduced administrative burden for grantholders who already knew those processes. Regular touchpoints and the M</w:t>
      </w:r>
      <w:r>
        <w:t>HF</w:t>
      </w:r>
      <w:r w:rsidRPr="00B71F91">
        <w:t>’s Programme Board supported timely decisions, with the evaluation team engaged throughout to share insights and adjust delivery where needed.</w:t>
      </w:r>
    </w:p>
    <w:p w14:paraId="60A8BB7C" w14:textId="77777777" w:rsidR="005F4EA7" w:rsidRPr="00B71F91" w:rsidRDefault="005F4EA7" w:rsidP="00876A3C">
      <w:pPr>
        <w:pStyle w:val="Heading3"/>
      </w:pPr>
      <w:r w:rsidRPr="00B71F91">
        <w:t>What worked less well</w:t>
      </w:r>
    </w:p>
    <w:p w14:paraId="442D7BEF" w14:textId="5C410745" w:rsidR="005F4EA7" w:rsidRPr="00B71F91" w:rsidRDefault="005F4EA7" w:rsidP="005F4EA7">
      <w:pPr>
        <w:pStyle w:val="Body"/>
      </w:pPr>
      <w:r w:rsidRPr="00B71F91">
        <w:t>Staffing was the most commonly reported barrier to delivery with 16</w:t>
      </w:r>
      <w:r>
        <w:t>%</w:t>
      </w:r>
      <w:r w:rsidRPr="00B71F91">
        <w:t xml:space="preserve"> of </w:t>
      </w:r>
      <w:r>
        <w:t xml:space="preserve">grantholder </w:t>
      </w:r>
      <w:r w:rsidRPr="00B71F91">
        <w:t xml:space="preserve">survey respondents </w:t>
      </w:r>
      <w:r>
        <w:t xml:space="preserve">(base=163) </w:t>
      </w:r>
      <w:r w:rsidRPr="00B71F91">
        <w:t>citing staff availability as negatively impacting on project planning and delivery. Some grantholders interviewed described difficulties recruiting people who have both youth</w:t>
      </w:r>
      <w:r w:rsidRPr="001E52C9">
        <w:rPr>
          <w:rFonts w:ascii="Cambria Math" w:hAnsi="Cambria Math" w:cs="Cambria Math"/>
        </w:rPr>
        <w:t>‑</w:t>
      </w:r>
      <w:r w:rsidRPr="00B71F91">
        <w:t>work skills and activity</w:t>
      </w:r>
      <w:r w:rsidRPr="001E52C9">
        <w:rPr>
          <w:rFonts w:ascii="Cambria Math" w:hAnsi="Cambria Math" w:cs="Cambria Math"/>
        </w:rPr>
        <w:t>‑</w:t>
      </w:r>
      <w:r w:rsidRPr="00B71F91">
        <w:t>specific expertise (for example, coaching in particular sports). Grantholders also described difficulties with scheduling large volumes of additional hours reliably across multiple venues. For some grantholders, accreditation and onboarding requirements for new staff delayed increases in delivery capacity, creating short</w:t>
      </w:r>
      <w:r w:rsidRPr="001E52C9">
        <w:rPr>
          <w:rFonts w:ascii="Cambria Math" w:hAnsi="Cambria Math" w:cs="Cambria Math"/>
        </w:rPr>
        <w:t>‑</w:t>
      </w:r>
      <w:r w:rsidRPr="00B71F91">
        <w:t xml:space="preserve">term gaps before additional staff could begin supporting activities. As mentioned in </w:t>
      </w:r>
      <w:r w:rsidR="00B60C58">
        <w:t>S</w:t>
      </w:r>
      <w:r w:rsidRPr="00B71F91">
        <w:t xml:space="preserve">ection </w:t>
      </w:r>
      <w:r w:rsidR="0097698F">
        <w:fldChar w:fldCharType="begin"/>
      </w:r>
      <w:r w:rsidR="0097698F">
        <w:instrText xml:space="preserve"> REF _Ref230857719 \r \h </w:instrText>
      </w:r>
      <w:r w:rsidR="0097698F">
        <w:fldChar w:fldCharType="separate"/>
      </w:r>
      <w:r w:rsidR="0097698F">
        <w:t>3.5.3</w:t>
      </w:r>
      <w:r w:rsidR="0097698F">
        <w:fldChar w:fldCharType="end"/>
      </w:r>
      <w:r w:rsidRPr="00B71F91">
        <w:t xml:space="preserve">, where volunteers were used, </w:t>
      </w:r>
      <w:r w:rsidRPr="00B71F91">
        <w:lastRenderedPageBreak/>
        <w:t xml:space="preserve">variable availability and attendance limited consistency. Across many projects, consistent staffing was seen as critical to building trust with </w:t>
      </w:r>
      <w:r>
        <w:t>YP</w:t>
      </w:r>
      <w:r w:rsidRPr="00B71F91">
        <w:t xml:space="preserve"> and sustaining week</w:t>
      </w:r>
      <w:r w:rsidRPr="001E52C9">
        <w:rPr>
          <w:rFonts w:ascii="Cambria Math" w:hAnsi="Cambria Math" w:cs="Cambria Math"/>
        </w:rPr>
        <w:t>‑</w:t>
      </w:r>
      <w:r w:rsidRPr="00B71F91">
        <w:t>to</w:t>
      </w:r>
      <w:r w:rsidRPr="001E52C9">
        <w:rPr>
          <w:rFonts w:ascii="Cambria Math" w:hAnsi="Cambria Math" w:cs="Cambria Math"/>
        </w:rPr>
        <w:t>‑</w:t>
      </w:r>
      <w:r w:rsidRPr="00B71F91">
        <w:t>week retention.</w:t>
      </w:r>
    </w:p>
    <w:p w14:paraId="1FF84B47" w14:textId="77777777" w:rsidR="005F4EA7" w:rsidRPr="00B71F91" w:rsidRDefault="005F4EA7" w:rsidP="005F4EA7">
      <w:pPr>
        <w:pStyle w:val="Body"/>
      </w:pPr>
      <w:r w:rsidRPr="00B71F91">
        <w:t>Building on an issue raised in the previous interim report, this analysis examines seasonal impacts on delivery and participation, and the mitigations applied. Most grantholders interviewed reported winter</w:t>
      </w:r>
      <w:r w:rsidRPr="001E52C9">
        <w:rPr>
          <w:rFonts w:ascii="Cambria Math" w:hAnsi="Cambria Math" w:cs="Cambria Math"/>
        </w:rPr>
        <w:t>‑</w:t>
      </w:r>
      <w:r w:rsidRPr="00B71F91">
        <w:t xml:space="preserve">related drops in turnout, particularly for detached or outdoor activities, with darkness and cold reducing </w:t>
      </w:r>
      <w:r>
        <w:t>YP</w:t>
      </w:r>
      <w:r w:rsidRPr="00B71F91">
        <w:t>’s willingness to travel or take part. It often took a few weeks to build up engagement after a reduction in attendance. Sometimes delivery was adapted by moving sessions indoors or switching from sports provision to creative or media offers during winter months or Ramadan. Other adaptations included tweaking timings during examination periods and using holiday periods and longer evenings for more additional sessions. Some also faced higher winter venue costs (for heating) and invested in additional safety measures (for example, reflective clothing or accessories). These actions helped sustain reach but did not remove seasonal volatility. In future data collection we will assess the extent to which grantholders factored in mitigations for seasonal challenges into their delivery and expenditure plans.</w:t>
      </w:r>
    </w:p>
    <w:p w14:paraId="136CB943" w14:textId="77777777" w:rsidR="005F4EA7" w:rsidRPr="00B71F91" w:rsidRDefault="005F4EA7" w:rsidP="00FD0F42">
      <w:pPr>
        <w:pStyle w:val="Quotesforreport"/>
      </w:pPr>
      <w:r w:rsidRPr="00B71F91">
        <w:t>“During Ramadan we had a bit of a gap. When we went back, we had to work twice as hard to build back up the bonding we had all built with the cohort.” – Grantholder interview, May 2025.</w:t>
      </w:r>
    </w:p>
    <w:p w14:paraId="4D0C0A58" w14:textId="77777777" w:rsidR="005F4EA7" w:rsidRPr="00B71F91" w:rsidRDefault="005F4EA7" w:rsidP="005F4EA7">
      <w:pPr>
        <w:pStyle w:val="Body"/>
      </w:pPr>
      <w:r w:rsidRPr="00B71F91">
        <w:t>The previous interim report prompted further exploration about grantholder engagement with parents and guardians during delivery of MHF-funded activities, and the potential benefit of this. Grantholder survey data indicated that 59</w:t>
      </w:r>
      <w:r>
        <w:t>%</w:t>
      </w:r>
      <w:r w:rsidRPr="00B71F91">
        <w:t xml:space="preserve"> of respondents </w:t>
      </w:r>
      <w:r>
        <w:t xml:space="preserve">(base=163) </w:t>
      </w:r>
      <w:r w:rsidRPr="00B71F91">
        <w:t>viewed parents’ and carers’ involvement as neither a barrier nor a facilitator to delivery. Interview evidence is consistent with this finding. Contact typically focused on consent processes, drop</w:t>
      </w:r>
      <w:r w:rsidRPr="001E52C9">
        <w:rPr>
          <w:rFonts w:ascii="Cambria Math" w:hAnsi="Cambria Math" w:cs="Cambria Math"/>
        </w:rPr>
        <w:t>‑</w:t>
      </w:r>
      <w:r w:rsidRPr="00B71F91">
        <w:t>off and pick</w:t>
      </w:r>
      <w:r w:rsidRPr="001E52C9">
        <w:rPr>
          <w:rFonts w:ascii="Cambria Math" w:hAnsi="Cambria Math" w:cs="Cambria Math"/>
        </w:rPr>
        <w:t>‑</w:t>
      </w:r>
      <w:r w:rsidRPr="00B71F91">
        <w:t>up conversations, and occasional showcase events rather than active involvement in day-to</w:t>
      </w:r>
      <w:r w:rsidRPr="001E52C9">
        <w:rPr>
          <w:rFonts w:ascii="Cambria Math" w:hAnsi="Cambria Math" w:cs="Cambria Math"/>
        </w:rPr>
        <w:t>‑</w:t>
      </w:r>
      <w:r w:rsidRPr="00B71F91">
        <w:t>day delivery. For a small number of grantholders, parental safety concerns constrained attendance, for example</w:t>
      </w:r>
      <w:r>
        <w:t>,</w:t>
      </w:r>
      <w:r w:rsidRPr="00B71F91">
        <w:t xml:space="preserve"> a reluctance for their </w:t>
      </w:r>
      <w:r>
        <w:t>YP</w:t>
      </w:r>
      <w:r w:rsidRPr="00B71F91">
        <w:t xml:space="preserve"> to be participating in activities in specific town</w:t>
      </w:r>
      <w:r w:rsidRPr="001E52C9">
        <w:rPr>
          <w:rFonts w:ascii="Cambria Math" w:hAnsi="Cambria Math" w:cs="Cambria Math"/>
        </w:rPr>
        <w:t>‑</w:t>
      </w:r>
      <w:r w:rsidRPr="00B71F91">
        <w:t xml:space="preserve">centre locations due to a perception that these locations were less safe. </w:t>
      </w:r>
      <w:r>
        <w:t>G</w:t>
      </w:r>
      <w:r w:rsidRPr="00B71F91">
        <w:t xml:space="preserve">rantholders </w:t>
      </w:r>
      <w:r>
        <w:t xml:space="preserve">suggested </w:t>
      </w:r>
      <w:r w:rsidRPr="00B71F91">
        <w:t>that these patterns are not unique to MHF-funded activities but reflect broader parental attitudes towards youth provision.</w:t>
      </w:r>
    </w:p>
    <w:p w14:paraId="61F5A4FD" w14:textId="77777777" w:rsidR="005F4EA7" w:rsidRPr="00B71F91" w:rsidRDefault="005F4EA7" w:rsidP="00FD0F42">
      <w:pPr>
        <w:pStyle w:val="Quotesforreport"/>
      </w:pPr>
      <w:r w:rsidRPr="00B71F91">
        <w:t>“With the target age range of the Million Hours Fund, we’d only have contact with [parents] if the need should arise.” – Grantholder interview, April 2025.</w:t>
      </w:r>
    </w:p>
    <w:p w14:paraId="4BF60BC8" w14:textId="02135BDF" w:rsidR="00CF1AC7" w:rsidRPr="00B71F91" w:rsidRDefault="005F4EA7" w:rsidP="005F4EA7">
      <w:pPr>
        <w:pStyle w:val="Body"/>
      </w:pPr>
      <w:r w:rsidRPr="00B71F91">
        <w:t>Many grantholders raised concerns about sustaining staffing and capacity once the MHF funding ends. Despite the grant’s multi</w:t>
      </w:r>
      <w:r w:rsidRPr="00B71F91">
        <w:rPr>
          <w:rFonts w:ascii="Cambria Math" w:hAnsi="Cambria Math" w:cs="Cambria Math"/>
        </w:rPr>
        <w:t>‑</w:t>
      </w:r>
      <w:r w:rsidRPr="00B71F91">
        <w:t>year duration, some highlighted end</w:t>
      </w:r>
      <w:r w:rsidRPr="00B71F91">
        <w:rPr>
          <w:rFonts w:ascii="Cambria Math" w:hAnsi="Cambria Math" w:cs="Cambria Math"/>
        </w:rPr>
        <w:t>‑</w:t>
      </w:r>
      <w:r w:rsidRPr="00B71F91">
        <w:t>of</w:t>
      </w:r>
      <w:r w:rsidRPr="00B71F91">
        <w:rPr>
          <w:rFonts w:ascii="Cambria Math" w:hAnsi="Cambria Math" w:cs="Cambria Math"/>
        </w:rPr>
        <w:t>‑</w:t>
      </w:r>
      <w:r w:rsidRPr="00B71F91">
        <w:t>grant sustainability risks that hindered continuity planning, particularly where provision had expanded or staff hours had increased under the MHF. Several organisations reported a risk of losing experienced staff or scaling back delivery if replacement funding is not secured.</w:t>
      </w:r>
    </w:p>
    <w:p w14:paraId="4A305F90" w14:textId="77777777" w:rsidR="00366A8F" w:rsidRDefault="00366A8F" w:rsidP="00C43986">
      <w:pPr>
        <w:pStyle w:val="Body"/>
      </w:pPr>
    </w:p>
    <w:p w14:paraId="543FEBFF" w14:textId="77777777" w:rsidR="00366A8F" w:rsidRDefault="00366A8F" w:rsidP="000D3249">
      <w:pPr>
        <w:pStyle w:val="Body"/>
        <w:sectPr w:rsidR="00366A8F" w:rsidSect="00CF1AC7">
          <w:pgSz w:w="11906" w:h="16838" w:code="9"/>
          <w:pgMar w:top="1729" w:right="1134" w:bottom="1440" w:left="1134" w:header="720" w:footer="618" w:gutter="0"/>
          <w:cols w:space="708"/>
          <w:docGrid w:linePitch="360"/>
        </w:sectPr>
      </w:pPr>
    </w:p>
    <w:p w14:paraId="6A6232B3" w14:textId="55CA6C1C" w:rsidR="00366A8F" w:rsidRDefault="004E2100" w:rsidP="00030959">
      <w:pPr>
        <w:pStyle w:val="Heading1"/>
      </w:pPr>
      <w:bookmarkStart w:id="27" w:name="_Toc230858017"/>
      <w:r>
        <w:lastRenderedPageBreak/>
        <w:t>Impact evaluation findings</w:t>
      </w:r>
      <w:bookmarkEnd w:id="27"/>
    </w:p>
    <w:p w14:paraId="58EDF58E" w14:textId="2EDD5D8E" w:rsidR="004E2100" w:rsidRDefault="004E2100" w:rsidP="008810B7">
      <w:pPr>
        <w:pStyle w:val="Heading2"/>
      </w:pPr>
      <w:bookmarkStart w:id="28" w:name="_Toc230858018"/>
      <w:r>
        <w:t>Introduction</w:t>
      </w:r>
      <w:bookmarkEnd w:id="28"/>
    </w:p>
    <w:p w14:paraId="589A0448" w14:textId="43D83580" w:rsidR="00030959" w:rsidRPr="00B71F91" w:rsidRDefault="00030959" w:rsidP="00030959">
      <w:pPr>
        <w:pStyle w:val="Body"/>
        <w:rPr>
          <w:rFonts w:cs="Arial"/>
        </w:rPr>
      </w:pPr>
      <w:r w:rsidRPr="00B71F91">
        <w:rPr>
          <w:rFonts w:cs="Arial"/>
        </w:rPr>
        <w:t xml:space="preserve">This section presents findings from the impact evaluation, addressing the RQs set out in </w:t>
      </w:r>
      <w:r w:rsidR="001D7384">
        <w:rPr>
          <w:rFonts w:cs="Arial"/>
        </w:rPr>
        <w:fldChar w:fldCharType="begin"/>
      </w:r>
      <w:r w:rsidR="001D7384">
        <w:rPr>
          <w:rFonts w:cs="Arial"/>
        </w:rPr>
        <w:instrText xml:space="preserve"> REF _Ref230857499 \h </w:instrText>
      </w:r>
      <w:r w:rsidR="001D7384">
        <w:rPr>
          <w:rFonts w:cs="Arial"/>
        </w:rPr>
      </w:r>
      <w:r w:rsidR="001D7384">
        <w:rPr>
          <w:rFonts w:cs="Arial"/>
        </w:rPr>
        <w:fldChar w:fldCharType="separate"/>
      </w:r>
      <w:r w:rsidR="001D7384" w:rsidRPr="00B71F91">
        <w:t>Annex B: Detailed methodology</w:t>
      </w:r>
      <w:r w:rsidR="001D7384">
        <w:rPr>
          <w:rFonts w:cs="Arial"/>
        </w:rPr>
        <w:fldChar w:fldCharType="end"/>
      </w:r>
      <w:r w:rsidRPr="00B71F91">
        <w:rPr>
          <w:rFonts w:cs="Arial"/>
        </w:rPr>
        <w:t xml:space="preserve">. The analysis draws on the </w:t>
      </w:r>
      <w:r>
        <w:rPr>
          <w:rFonts w:cs="Arial"/>
        </w:rPr>
        <w:t>YP</w:t>
      </w:r>
      <w:r w:rsidRPr="00B71F91">
        <w:rPr>
          <w:rFonts w:cs="Arial"/>
        </w:rPr>
        <w:t xml:space="preserve"> survey, the grantholder survey, and interviews with </w:t>
      </w:r>
      <w:r>
        <w:rPr>
          <w:rFonts w:cs="Arial"/>
        </w:rPr>
        <w:t>YP</w:t>
      </w:r>
      <w:r w:rsidRPr="00B71F91">
        <w:rPr>
          <w:rFonts w:cs="Arial"/>
        </w:rPr>
        <w:t xml:space="preserve">, grantholders, and local stakeholders. It focuses on the impact the MHF has had on its beneficiaries, including the </w:t>
      </w:r>
      <w:r>
        <w:rPr>
          <w:rFonts w:cs="Arial"/>
        </w:rPr>
        <w:t>YP</w:t>
      </w:r>
      <w:r w:rsidRPr="00B71F91">
        <w:rPr>
          <w:rFonts w:cs="Arial"/>
        </w:rPr>
        <w:t xml:space="preserve"> participating in funded activities, the grantholders and their staff and volunteers, and local communities. Data from the </w:t>
      </w:r>
      <w:r>
        <w:rPr>
          <w:rFonts w:cs="Arial"/>
        </w:rPr>
        <w:t>YP</w:t>
      </w:r>
      <w:r w:rsidRPr="00B71F91">
        <w:rPr>
          <w:rFonts w:cs="Arial"/>
        </w:rPr>
        <w:t xml:space="preserve"> survey was used for dose-response analysis to examine the relationship between participation in the MHF activities (</w:t>
      </w:r>
      <w:r w:rsidRPr="00B71F91">
        <w:rPr>
          <w:rFonts w:cs="Arial"/>
          <w:b/>
          <w:szCs w:val="24"/>
        </w:rPr>
        <w:t>the dose</w:t>
      </w:r>
      <w:r w:rsidRPr="00B71F91">
        <w:rPr>
          <w:rFonts w:cs="Arial"/>
        </w:rPr>
        <w:t xml:space="preserve">) and the resulting outcomes for </w:t>
      </w:r>
      <w:r>
        <w:rPr>
          <w:rFonts w:cs="Arial"/>
        </w:rPr>
        <w:t>YP</w:t>
      </w:r>
      <w:r w:rsidRPr="00B71F91">
        <w:rPr>
          <w:rFonts w:cs="Arial"/>
        </w:rPr>
        <w:t xml:space="preserve"> (</w:t>
      </w:r>
      <w:r w:rsidRPr="00B71F91">
        <w:rPr>
          <w:rFonts w:cs="Arial"/>
          <w:b/>
          <w:szCs w:val="24"/>
        </w:rPr>
        <w:t>the response</w:t>
      </w:r>
      <w:r w:rsidRPr="00B71F91">
        <w:rPr>
          <w:rFonts w:cs="Arial"/>
        </w:rPr>
        <w:t>).</w:t>
      </w:r>
    </w:p>
    <w:p w14:paraId="27A32D77" w14:textId="77777777" w:rsidR="00030959" w:rsidRPr="00B71F91" w:rsidRDefault="00030959" w:rsidP="008810B7">
      <w:pPr>
        <w:pStyle w:val="Heading2"/>
      </w:pPr>
      <w:bookmarkStart w:id="29" w:name="_Toc230858019"/>
      <w:r w:rsidRPr="00B71F91">
        <w:t xml:space="preserve">Outcomes for </w:t>
      </w:r>
      <w:r>
        <w:t>YP</w:t>
      </w:r>
      <w:bookmarkEnd w:id="29"/>
    </w:p>
    <w:p w14:paraId="3A13EE38" w14:textId="77777777" w:rsidR="00030959" w:rsidRPr="00B71F91" w:rsidRDefault="00030959" w:rsidP="00030959">
      <w:pPr>
        <w:pStyle w:val="Body"/>
        <w:rPr>
          <w:rFonts w:cs="Arial"/>
        </w:rPr>
      </w:pPr>
      <w:r w:rsidRPr="00B71F91">
        <w:rPr>
          <w:rFonts w:cs="Arial"/>
        </w:rPr>
        <w:t xml:space="preserve">This section presents findings on </w:t>
      </w:r>
      <w:r>
        <w:rPr>
          <w:rFonts w:cs="Arial"/>
        </w:rPr>
        <w:t>YP</w:t>
      </w:r>
      <w:r w:rsidRPr="00B71F91">
        <w:rPr>
          <w:rFonts w:cs="Arial"/>
        </w:rPr>
        <w:t xml:space="preserve">’s wellbeing, confidence, life skills, relationships, and ASB involvement, using data from the </w:t>
      </w:r>
      <w:r>
        <w:rPr>
          <w:rFonts w:cs="Arial"/>
        </w:rPr>
        <w:t>YP</w:t>
      </w:r>
      <w:r w:rsidRPr="00B71F91">
        <w:rPr>
          <w:rFonts w:cs="Arial"/>
        </w:rPr>
        <w:t xml:space="preserve"> survey and from </w:t>
      </w:r>
      <w:r>
        <w:rPr>
          <w:rFonts w:cs="Arial"/>
        </w:rPr>
        <w:t>YP</w:t>
      </w:r>
      <w:r w:rsidRPr="00B71F91">
        <w:rPr>
          <w:rFonts w:cs="Arial"/>
        </w:rPr>
        <w:t xml:space="preserve"> and grantholder interviews.</w:t>
      </w:r>
    </w:p>
    <w:p w14:paraId="29A6B8D4" w14:textId="77777777" w:rsidR="00030959" w:rsidRPr="00B71F91" w:rsidRDefault="00030959" w:rsidP="008810B7">
      <w:pPr>
        <w:pStyle w:val="Heading3"/>
      </w:pPr>
      <w:bookmarkStart w:id="30" w:name="_Ref230857682"/>
      <w:r w:rsidRPr="00B71F91">
        <w:t>Y</w:t>
      </w:r>
      <w:r>
        <w:t>P</w:t>
      </w:r>
      <w:r w:rsidRPr="00B71F91">
        <w:t xml:space="preserve"> outcomes</w:t>
      </w:r>
      <w:bookmarkEnd w:id="30"/>
    </w:p>
    <w:p w14:paraId="7C0D78B9" w14:textId="77777777" w:rsidR="00030959" w:rsidRPr="00B71F91" w:rsidRDefault="00030959" w:rsidP="00030959">
      <w:pPr>
        <w:pStyle w:val="Body"/>
        <w:rPr>
          <w:rFonts w:cs="Arial"/>
          <w:highlight w:val="yellow"/>
        </w:rPr>
      </w:pPr>
      <w:r w:rsidRPr="00B71F91">
        <w:rPr>
          <w:rFonts w:cs="Arial"/>
        </w:rPr>
        <w:t>The demographics, activities and outcome questions, and response breakdowns outlined below are consistent with the previous interim report’s results, showing broadly similar patterns.</w:t>
      </w:r>
    </w:p>
    <w:p w14:paraId="2BDD5E00" w14:textId="77777777" w:rsidR="00030959" w:rsidRPr="006B5002" w:rsidRDefault="00030959">
      <w:pPr>
        <w:pStyle w:val="Heading4"/>
        <w:numPr>
          <w:ilvl w:val="3"/>
          <w:numId w:val="22"/>
        </w:numPr>
        <w:rPr>
          <w:b w:val="0"/>
        </w:rPr>
      </w:pPr>
      <w:r w:rsidRPr="006B5002">
        <w:t>Demographic</w:t>
      </w:r>
      <w:r w:rsidRPr="00971479">
        <w:t xml:space="preserve"> characteristics of the YP survey sample</w:t>
      </w:r>
    </w:p>
    <w:p w14:paraId="666BE52A" w14:textId="77777777" w:rsidR="00030959" w:rsidRPr="00B71F91" w:rsidRDefault="00030959" w:rsidP="00030959">
      <w:pPr>
        <w:pStyle w:val="Body"/>
        <w:rPr>
          <w:rFonts w:cs="Arial"/>
          <w:szCs w:val="24"/>
        </w:rPr>
      </w:pPr>
      <w:r w:rsidRPr="00B71F91">
        <w:rPr>
          <w:rFonts w:cs="Arial"/>
          <w:szCs w:val="24"/>
        </w:rPr>
        <w:t xml:space="preserve">The second wave of the </w:t>
      </w:r>
      <w:r>
        <w:rPr>
          <w:rFonts w:cs="Arial"/>
          <w:szCs w:val="24"/>
        </w:rPr>
        <w:t>YP</w:t>
      </w:r>
      <w:r w:rsidRPr="00B71F91">
        <w:rPr>
          <w:rFonts w:cs="Arial"/>
          <w:szCs w:val="24"/>
        </w:rPr>
        <w:t xml:space="preserve"> survey was completed by 515 respondents, collecting basic demographic information described below. This has provided a </w:t>
      </w:r>
      <w:r w:rsidRPr="00B71F91">
        <w:rPr>
          <w:rFonts w:cs="Arial"/>
          <w:bCs/>
          <w:szCs w:val="24"/>
        </w:rPr>
        <w:t>snapshot profile</w:t>
      </w:r>
      <w:r w:rsidRPr="00B71F91">
        <w:rPr>
          <w:rFonts w:cs="Arial"/>
          <w:szCs w:val="24"/>
        </w:rPr>
        <w:t xml:space="preserve"> of the </w:t>
      </w:r>
      <w:r>
        <w:rPr>
          <w:rFonts w:cs="Arial"/>
          <w:szCs w:val="24"/>
        </w:rPr>
        <w:t>YP</w:t>
      </w:r>
      <w:r w:rsidRPr="00B71F91">
        <w:rPr>
          <w:rFonts w:cs="Arial"/>
          <w:szCs w:val="24"/>
        </w:rPr>
        <w:t xml:space="preserve"> attending the MHF activities up to the beginning of September 2025. </w:t>
      </w:r>
    </w:p>
    <w:p w14:paraId="54435AD1" w14:textId="77777777" w:rsidR="00030959" w:rsidRPr="00B71F91" w:rsidRDefault="00030959" w:rsidP="00DA4F32">
      <w:pPr>
        <w:pStyle w:val="Body"/>
        <w:numPr>
          <w:ilvl w:val="0"/>
          <w:numId w:val="19"/>
        </w:numPr>
        <w:rPr>
          <w:rFonts w:cs="Arial"/>
        </w:rPr>
      </w:pPr>
      <w:r w:rsidRPr="00B71F91">
        <w:rPr>
          <w:rFonts w:cs="Arial"/>
          <w:b/>
        </w:rPr>
        <w:t>Age:</w:t>
      </w:r>
      <w:r w:rsidRPr="00B71F91">
        <w:rPr>
          <w:rFonts w:cs="Arial"/>
        </w:rPr>
        <w:t xml:space="preserve"> Respondents were distributed across all ages. Most (60</w:t>
      </w:r>
      <w:r>
        <w:rPr>
          <w:rFonts w:cs="Arial"/>
        </w:rPr>
        <w:t>%</w:t>
      </w:r>
      <w:r w:rsidRPr="00B71F91">
        <w:rPr>
          <w:rFonts w:cs="Arial"/>
        </w:rPr>
        <w:t>) were between 11 and 15 years of age, with 12 and 14 being the most represented ages (15</w:t>
      </w:r>
      <w:r>
        <w:rPr>
          <w:rFonts w:cs="Arial"/>
        </w:rPr>
        <w:t>%</w:t>
      </w:r>
      <w:r w:rsidRPr="00B71F91">
        <w:rPr>
          <w:rFonts w:cs="Arial"/>
        </w:rPr>
        <w:t xml:space="preserve"> for each age group). </w:t>
      </w:r>
      <w:bookmarkStart w:id="31" w:name="_Hlk188283839"/>
    </w:p>
    <w:p w14:paraId="36FFE69B" w14:textId="77777777" w:rsidR="00030959" w:rsidRPr="00B71F91" w:rsidRDefault="00030959" w:rsidP="00DA4F32">
      <w:pPr>
        <w:pStyle w:val="Body"/>
        <w:numPr>
          <w:ilvl w:val="0"/>
          <w:numId w:val="19"/>
        </w:numPr>
        <w:rPr>
          <w:rFonts w:cs="Arial"/>
        </w:rPr>
      </w:pPr>
      <w:r w:rsidRPr="00B71F91">
        <w:rPr>
          <w:rFonts w:cs="Arial"/>
          <w:b/>
        </w:rPr>
        <w:t xml:space="preserve">Gender: </w:t>
      </w:r>
      <w:r w:rsidRPr="00B71F91">
        <w:rPr>
          <w:rFonts w:cs="Arial"/>
        </w:rPr>
        <w:t>Just over half of respondents (54</w:t>
      </w:r>
      <w:r>
        <w:rPr>
          <w:rFonts w:cs="Arial"/>
        </w:rPr>
        <w:t>%</w:t>
      </w:r>
      <w:r w:rsidRPr="00B71F91">
        <w:rPr>
          <w:rFonts w:cs="Arial"/>
        </w:rPr>
        <w:t>) reported being male against 42</w:t>
      </w:r>
      <w:r>
        <w:rPr>
          <w:rFonts w:cs="Arial"/>
        </w:rPr>
        <w:t>%</w:t>
      </w:r>
      <w:r w:rsidRPr="00B71F91">
        <w:rPr>
          <w:rFonts w:cs="Arial"/>
        </w:rPr>
        <w:t xml:space="preserve"> female. The remaining </w:t>
      </w:r>
      <w:r>
        <w:rPr>
          <w:rFonts w:cs="Arial"/>
        </w:rPr>
        <w:t>4%</w:t>
      </w:r>
      <w:r w:rsidRPr="00B71F91">
        <w:rPr>
          <w:rFonts w:cs="Arial"/>
        </w:rPr>
        <w:t xml:space="preserve"> preferred not to respond or reported their gender identity as non-binary or other.</w:t>
      </w:r>
    </w:p>
    <w:bookmarkEnd w:id="31"/>
    <w:p w14:paraId="123EAA9E" w14:textId="77777777" w:rsidR="00030959" w:rsidRPr="00B71F91" w:rsidRDefault="00030959" w:rsidP="00DA4F32">
      <w:pPr>
        <w:pStyle w:val="Body"/>
        <w:numPr>
          <w:ilvl w:val="0"/>
          <w:numId w:val="19"/>
        </w:numPr>
        <w:rPr>
          <w:rFonts w:cs="Arial"/>
        </w:rPr>
      </w:pPr>
      <w:r w:rsidRPr="00B71F91">
        <w:rPr>
          <w:rFonts w:cs="Arial"/>
          <w:b/>
        </w:rPr>
        <w:t>Ethnicity:</w:t>
      </w:r>
      <w:r w:rsidRPr="00B71F91">
        <w:rPr>
          <w:rFonts w:cs="Arial"/>
        </w:rPr>
        <w:t xml:space="preserve"> Over half of respondents (54</w:t>
      </w:r>
      <w:r>
        <w:rPr>
          <w:rFonts w:cs="Arial"/>
        </w:rPr>
        <w:t>%</w:t>
      </w:r>
      <w:r w:rsidRPr="00B71F91">
        <w:rPr>
          <w:rFonts w:cs="Arial"/>
        </w:rPr>
        <w:t>) described themselves as White, followed by Asian and Asian British respondents (19</w:t>
      </w:r>
      <w:r>
        <w:rPr>
          <w:rFonts w:cs="Arial"/>
        </w:rPr>
        <w:t>%</w:t>
      </w:r>
      <w:r w:rsidRPr="00B71F91">
        <w:rPr>
          <w:rFonts w:cs="Arial"/>
        </w:rPr>
        <w:t>). Other ethnic groups reported were: Black, Black British, Caribbean or African (13</w:t>
      </w:r>
      <w:r>
        <w:rPr>
          <w:rFonts w:cs="Arial"/>
        </w:rPr>
        <w:t>%</w:t>
      </w:r>
      <w:r w:rsidRPr="00B71F91">
        <w:rPr>
          <w:rFonts w:cs="Arial"/>
        </w:rPr>
        <w:t>), Dual or multiple ethnic groups (</w:t>
      </w:r>
      <w:r>
        <w:rPr>
          <w:rFonts w:cs="Arial"/>
        </w:rPr>
        <w:t>8%</w:t>
      </w:r>
      <w:r w:rsidRPr="00B71F91">
        <w:rPr>
          <w:rFonts w:cs="Arial"/>
        </w:rPr>
        <w:t>), other ethnic backgrounds (</w:t>
      </w:r>
      <w:r>
        <w:rPr>
          <w:rFonts w:cs="Arial"/>
        </w:rPr>
        <w:t>4%</w:t>
      </w:r>
      <w:r w:rsidRPr="00B71F91">
        <w:rPr>
          <w:rFonts w:cs="Arial"/>
        </w:rPr>
        <w:t xml:space="preserve">), with </w:t>
      </w:r>
      <w:r>
        <w:rPr>
          <w:rFonts w:cs="Arial"/>
        </w:rPr>
        <w:t>2%</w:t>
      </w:r>
      <w:r w:rsidRPr="00B71F91">
        <w:rPr>
          <w:rFonts w:cs="Arial"/>
        </w:rPr>
        <w:t xml:space="preserve"> of respondents not disclosing their ethnicity. </w:t>
      </w:r>
    </w:p>
    <w:p w14:paraId="09242EDE" w14:textId="77777777" w:rsidR="00030959" w:rsidRPr="00B71F91" w:rsidRDefault="00030959" w:rsidP="00DA4F32">
      <w:pPr>
        <w:pStyle w:val="Body"/>
        <w:numPr>
          <w:ilvl w:val="0"/>
          <w:numId w:val="19"/>
        </w:numPr>
        <w:rPr>
          <w:rFonts w:cs="Arial"/>
        </w:rPr>
      </w:pPr>
      <w:r w:rsidRPr="00B71F91">
        <w:rPr>
          <w:rFonts w:cs="Arial"/>
          <w:b/>
        </w:rPr>
        <w:t>Geographical distribution:</w:t>
      </w:r>
      <w:r w:rsidRPr="00B71F91">
        <w:rPr>
          <w:rFonts w:cs="Arial"/>
        </w:rPr>
        <w:t xml:space="preserve"> Over a third of respondents (37</w:t>
      </w:r>
      <w:r>
        <w:rPr>
          <w:rFonts w:cs="Arial"/>
        </w:rPr>
        <w:t>%</w:t>
      </w:r>
      <w:r w:rsidRPr="00B71F91">
        <w:rPr>
          <w:rFonts w:cs="Arial"/>
        </w:rPr>
        <w:t>) lived in the North of England (North West 15</w:t>
      </w:r>
      <w:r>
        <w:rPr>
          <w:rFonts w:cs="Arial"/>
        </w:rPr>
        <w:t>%</w:t>
      </w:r>
      <w:r w:rsidRPr="00B71F91">
        <w:rPr>
          <w:rFonts w:cs="Arial"/>
        </w:rPr>
        <w:t>, North East 12</w:t>
      </w:r>
      <w:r>
        <w:rPr>
          <w:rFonts w:cs="Arial"/>
        </w:rPr>
        <w:t>%</w:t>
      </w:r>
      <w:r w:rsidRPr="00B71F91">
        <w:rPr>
          <w:rFonts w:cs="Arial"/>
        </w:rPr>
        <w:t>, Yorkshire and Humber 10</w:t>
      </w:r>
      <w:r>
        <w:rPr>
          <w:rFonts w:cs="Arial"/>
        </w:rPr>
        <w:t>%</w:t>
      </w:r>
      <w:r w:rsidRPr="00B71F91">
        <w:rPr>
          <w:rFonts w:cs="Arial"/>
        </w:rPr>
        <w:t>). Almost a quarter of respondents (23</w:t>
      </w:r>
      <w:r>
        <w:rPr>
          <w:rFonts w:cs="Arial"/>
        </w:rPr>
        <w:t>%</w:t>
      </w:r>
      <w:r w:rsidRPr="00B71F91">
        <w:rPr>
          <w:rFonts w:cs="Arial"/>
        </w:rPr>
        <w:t>) lived in London, with the rest spread across the Midlands (18</w:t>
      </w:r>
      <w:r>
        <w:rPr>
          <w:rFonts w:cs="Arial"/>
        </w:rPr>
        <w:t>%</w:t>
      </w:r>
      <w:r w:rsidRPr="00B71F91">
        <w:rPr>
          <w:rFonts w:cs="Arial"/>
        </w:rPr>
        <w:t>), South (13</w:t>
      </w:r>
      <w:r>
        <w:rPr>
          <w:rFonts w:cs="Arial"/>
        </w:rPr>
        <w:t>%</w:t>
      </w:r>
      <w:r w:rsidRPr="00B71F91">
        <w:rPr>
          <w:rFonts w:cs="Arial"/>
        </w:rPr>
        <w:t>), and East of England (10</w:t>
      </w:r>
      <w:r>
        <w:rPr>
          <w:rFonts w:cs="Arial"/>
        </w:rPr>
        <w:t>%</w:t>
      </w:r>
      <w:r w:rsidRPr="00B71F91">
        <w:rPr>
          <w:rFonts w:cs="Arial"/>
        </w:rPr>
        <w:t>).</w:t>
      </w:r>
    </w:p>
    <w:p w14:paraId="4C26A85B" w14:textId="77777777" w:rsidR="00030959" w:rsidRPr="00971479" w:rsidRDefault="00030959" w:rsidP="00DA4F32">
      <w:pPr>
        <w:pStyle w:val="Heading4"/>
        <w:rPr>
          <w:b w:val="0"/>
          <w:bCs/>
          <w:i/>
          <w:iCs/>
          <w:szCs w:val="22"/>
        </w:rPr>
      </w:pPr>
      <w:bookmarkStart w:id="32" w:name="_Ref230857671"/>
      <w:r w:rsidRPr="00971479">
        <w:rPr>
          <w:bCs/>
          <w:iCs/>
          <w:szCs w:val="22"/>
        </w:rPr>
        <w:t>Activities and Outcomes</w:t>
      </w:r>
      <w:bookmarkEnd w:id="32"/>
    </w:p>
    <w:p w14:paraId="02157D42" w14:textId="77777777" w:rsidR="00030959" w:rsidRPr="00B71F91" w:rsidRDefault="00030959" w:rsidP="00030959">
      <w:pPr>
        <w:pStyle w:val="Body"/>
        <w:rPr>
          <w:rFonts w:cs="Arial"/>
          <w:b/>
        </w:rPr>
      </w:pPr>
      <w:r w:rsidRPr="00B71F91">
        <w:rPr>
          <w:rFonts w:cs="Arial"/>
          <w:b/>
          <w:bCs/>
        </w:rPr>
        <w:t>Frequency of attendance and engagement:</w:t>
      </w:r>
      <w:r w:rsidRPr="00B71F91">
        <w:rPr>
          <w:rFonts w:cs="Arial"/>
        </w:rPr>
        <w:t xml:space="preserve"> Most (77</w:t>
      </w:r>
      <w:r>
        <w:rPr>
          <w:rFonts w:cs="Arial"/>
        </w:rPr>
        <w:t>%</w:t>
      </w:r>
      <w:r w:rsidRPr="00B71F91">
        <w:rPr>
          <w:rFonts w:cs="Arial"/>
        </w:rPr>
        <w:t xml:space="preserve">) of </w:t>
      </w:r>
      <w:r>
        <w:rPr>
          <w:rFonts w:cs="Arial"/>
        </w:rPr>
        <w:t>YP</w:t>
      </w:r>
      <w:r w:rsidRPr="00B71F91">
        <w:rPr>
          <w:rFonts w:cs="Arial"/>
        </w:rPr>
        <w:t xml:space="preserve"> attended the MHF activities either once a week (41</w:t>
      </w:r>
      <w:r>
        <w:rPr>
          <w:rFonts w:cs="Arial"/>
        </w:rPr>
        <w:t>%</w:t>
      </w:r>
      <w:r w:rsidRPr="00B71F91">
        <w:rPr>
          <w:rFonts w:cs="Arial"/>
        </w:rPr>
        <w:t>) or twice a week (36</w:t>
      </w:r>
      <w:r>
        <w:rPr>
          <w:rFonts w:cs="Arial"/>
        </w:rPr>
        <w:t>%</w:t>
      </w:r>
      <w:r w:rsidRPr="00B71F91">
        <w:rPr>
          <w:rFonts w:cs="Arial"/>
        </w:rPr>
        <w:t xml:space="preserve">). </w:t>
      </w:r>
      <w:sdt>
        <w:sdtPr>
          <w:rPr>
            <w:rFonts w:cs="Arial"/>
          </w:rPr>
          <w:tag w:val="goog_rdk_57"/>
          <w:id w:val="1467701719"/>
        </w:sdtPr>
        <w:sdtEndPr/>
        <w:sdtContent/>
      </w:sdt>
      <w:sdt>
        <w:sdtPr>
          <w:rPr>
            <w:rFonts w:cs="Arial"/>
          </w:rPr>
          <w:tag w:val="goog_rdk_58"/>
          <w:id w:val="-363515531"/>
        </w:sdtPr>
        <w:sdtEndPr/>
        <w:sdtContent/>
      </w:sdt>
      <w:r w:rsidRPr="00B71F91">
        <w:rPr>
          <w:rFonts w:cs="Arial"/>
        </w:rPr>
        <w:t xml:space="preserve">For the other quarter, attendance went down as the number of activities per week went up, with fewer </w:t>
      </w:r>
      <w:r>
        <w:rPr>
          <w:rFonts w:cs="Arial"/>
        </w:rPr>
        <w:t>YP</w:t>
      </w:r>
      <w:r w:rsidRPr="00B71F91">
        <w:rPr>
          <w:rFonts w:cs="Arial"/>
        </w:rPr>
        <w:t xml:space="preserve"> going to three or more activities each week. Only </w:t>
      </w:r>
      <w:r>
        <w:rPr>
          <w:rFonts w:cs="Arial"/>
        </w:rPr>
        <w:t>2%</w:t>
      </w:r>
      <w:r w:rsidRPr="00B71F91">
        <w:rPr>
          <w:rFonts w:cs="Arial"/>
        </w:rPr>
        <w:t xml:space="preserve"> of </w:t>
      </w:r>
      <w:r>
        <w:rPr>
          <w:rFonts w:cs="Arial"/>
        </w:rPr>
        <w:t>YP</w:t>
      </w:r>
      <w:r w:rsidRPr="00B71F91">
        <w:rPr>
          <w:rFonts w:cs="Arial"/>
        </w:rPr>
        <w:t xml:space="preserve"> attended ‘more than five times a week’. </w:t>
      </w:r>
    </w:p>
    <w:p w14:paraId="0D730A6C" w14:textId="77777777" w:rsidR="00030959" w:rsidRPr="00B71F91" w:rsidRDefault="00030959" w:rsidP="00030959">
      <w:pPr>
        <w:pStyle w:val="Body"/>
        <w:rPr>
          <w:rFonts w:cs="Arial"/>
        </w:rPr>
      </w:pPr>
      <w:r w:rsidRPr="00B71F91">
        <w:rPr>
          <w:rFonts w:cs="Arial"/>
        </w:rPr>
        <w:t xml:space="preserve">Over a third of </w:t>
      </w:r>
      <w:r>
        <w:rPr>
          <w:rFonts w:cs="Arial"/>
        </w:rPr>
        <w:t>YP</w:t>
      </w:r>
      <w:r w:rsidRPr="00B71F91">
        <w:rPr>
          <w:rFonts w:cs="Arial"/>
        </w:rPr>
        <w:t xml:space="preserve"> (37</w:t>
      </w:r>
      <w:r>
        <w:rPr>
          <w:rFonts w:cs="Arial"/>
        </w:rPr>
        <w:t>%</w:t>
      </w:r>
      <w:r w:rsidRPr="00B71F91">
        <w:rPr>
          <w:rFonts w:cs="Arial"/>
        </w:rPr>
        <w:t>) attended the MHF activities for three to four hours per week, followed by 36</w:t>
      </w:r>
      <w:r>
        <w:rPr>
          <w:rFonts w:cs="Arial"/>
        </w:rPr>
        <w:t>%</w:t>
      </w:r>
      <w:r w:rsidRPr="00B71F91">
        <w:rPr>
          <w:rFonts w:cs="Arial"/>
        </w:rPr>
        <w:t xml:space="preserve"> of </w:t>
      </w:r>
      <w:r>
        <w:rPr>
          <w:rFonts w:cs="Arial"/>
        </w:rPr>
        <w:t>YP</w:t>
      </w:r>
      <w:r w:rsidRPr="00B71F91">
        <w:rPr>
          <w:rFonts w:cs="Arial"/>
        </w:rPr>
        <w:t xml:space="preserve"> attending one to two hours per week and </w:t>
      </w:r>
      <w:r>
        <w:rPr>
          <w:rFonts w:cs="Arial"/>
        </w:rPr>
        <w:t>9%</w:t>
      </w:r>
      <w:r w:rsidRPr="00B71F91">
        <w:rPr>
          <w:rFonts w:cs="Arial"/>
        </w:rPr>
        <w:t xml:space="preserve"> of </w:t>
      </w:r>
      <w:r>
        <w:rPr>
          <w:rFonts w:cs="Arial"/>
        </w:rPr>
        <w:t>YP</w:t>
      </w:r>
      <w:r w:rsidRPr="00B71F91">
        <w:rPr>
          <w:rFonts w:cs="Arial"/>
        </w:rPr>
        <w:t xml:space="preserve"> attending five to six hours per week.</w:t>
      </w:r>
    </w:p>
    <w:p w14:paraId="1163829E" w14:textId="502CAFB3" w:rsidR="00030959" w:rsidRDefault="00030959" w:rsidP="00030959">
      <w:pPr>
        <w:pStyle w:val="Body"/>
        <w:rPr>
          <w:rFonts w:cs="Arial"/>
        </w:rPr>
      </w:pPr>
      <w:bookmarkStart w:id="33" w:name="_Hlk188285001"/>
      <w:r w:rsidRPr="00B71F91">
        <w:rPr>
          <w:rFonts w:cs="Arial"/>
        </w:rPr>
        <w:t xml:space="preserve">The trend showed that fewer </w:t>
      </w:r>
      <w:r>
        <w:rPr>
          <w:rFonts w:cs="Arial"/>
        </w:rPr>
        <w:t>YP</w:t>
      </w:r>
      <w:r w:rsidRPr="00B71F91">
        <w:rPr>
          <w:rFonts w:cs="Arial"/>
        </w:rPr>
        <w:t xml:space="preserve"> attend for longer hours. Around </w:t>
      </w:r>
      <w:r>
        <w:rPr>
          <w:rFonts w:cs="Arial"/>
        </w:rPr>
        <w:t>1%</w:t>
      </w:r>
      <w:r w:rsidRPr="00B71F91">
        <w:rPr>
          <w:rFonts w:cs="Arial"/>
        </w:rPr>
        <w:t xml:space="preserve"> of </w:t>
      </w:r>
      <w:r>
        <w:rPr>
          <w:rFonts w:cs="Arial"/>
        </w:rPr>
        <w:t>YP</w:t>
      </w:r>
      <w:r w:rsidRPr="00B71F91">
        <w:rPr>
          <w:rFonts w:cs="Arial"/>
        </w:rPr>
        <w:t xml:space="preserve"> attended 15+ hours per week.</w:t>
      </w:r>
      <w:bookmarkEnd w:id="33"/>
    </w:p>
    <w:p w14:paraId="4E9E15F1" w14:textId="4551DB38" w:rsidR="00D20E8A" w:rsidRPr="00B71F91" w:rsidRDefault="007C38AD" w:rsidP="00D741A8">
      <w:pPr>
        <w:pStyle w:val="Caption"/>
        <w:keepNext/>
        <w:rPr>
          <w:rFonts w:cs="Arial"/>
        </w:rPr>
      </w:pPr>
      <w:r w:rsidRPr="00B71F91">
        <w:rPr>
          <w:rFonts w:cs="Arial"/>
          <w:noProof/>
        </w:rPr>
        <w:lastRenderedPageBreak/>
        <w:drawing>
          <wp:anchor distT="0" distB="0" distL="114300" distR="114300" simplePos="0" relativeHeight="251658251" behindDoc="0" locked="0" layoutInCell="1" allowOverlap="1" wp14:anchorId="58B063AD" wp14:editId="4C28E3E2">
            <wp:simplePos x="0" y="0"/>
            <wp:positionH relativeFrom="column">
              <wp:posOffset>-31115</wp:posOffset>
            </wp:positionH>
            <wp:positionV relativeFrom="paragraph">
              <wp:posOffset>238125</wp:posOffset>
            </wp:positionV>
            <wp:extent cx="6168390" cy="3075305"/>
            <wp:effectExtent l="0" t="0" r="3810" b="0"/>
            <wp:wrapSquare wrapText="bothSides"/>
            <wp:docPr id="2079157142" name="Chart 1">
              <a:extLst xmlns:a="http://schemas.openxmlformats.org/drawingml/2006/main">
                <a:ext uri="{FF2B5EF4-FFF2-40B4-BE49-F238E27FC236}">
                  <a16:creationId xmlns:a16="http://schemas.microsoft.com/office/drawing/2014/main" id="{D1ACB1DA-87BC-6E96-4195-FD75AAADC18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14:sizeRelH relativeFrom="margin">
              <wp14:pctWidth>0</wp14:pctWidth>
            </wp14:sizeRelH>
            <wp14:sizeRelV relativeFrom="margin">
              <wp14:pctHeight>0</wp14:pctHeight>
            </wp14:sizeRelV>
          </wp:anchor>
        </w:drawing>
      </w:r>
      <w:r w:rsidR="00D20E8A" w:rsidRPr="00B71F91">
        <w:rPr>
          <w:rFonts w:cs="Arial"/>
        </w:rPr>
        <w:t xml:space="preserve">Figure </w:t>
      </w:r>
      <w:r w:rsidR="00D20E8A" w:rsidRPr="00B71F91">
        <w:rPr>
          <w:rFonts w:cs="Arial"/>
        </w:rPr>
        <w:fldChar w:fldCharType="begin"/>
      </w:r>
      <w:r w:rsidR="00D20E8A" w:rsidRPr="00B71F91">
        <w:rPr>
          <w:rFonts w:cs="Arial"/>
        </w:rPr>
        <w:instrText xml:space="preserve"> SEQ Figure \* ARABIC </w:instrText>
      </w:r>
      <w:r w:rsidR="00D20E8A" w:rsidRPr="00B71F91">
        <w:rPr>
          <w:rFonts w:cs="Arial"/>
        </w:rPr>
        <w:fldChar w:fldCharType="separate"/>
      </w:r>
      <w:r w:rsidR="00D20E8A">
        <w:rPr>
          <w:rFonts w:cs="Arial"/>
          <w:noProof/>
        </w:rPr>
        <w:t>1</w:t>
      </w:r>
      <w:r w:rsidR="00D20E8A" w:rsidRPr="00B71F91">
        <w:rPr>
          <w:rFonts w:cs="Arial"/>
          <w:noProof/>
        </w:rPr>
        <w:fldChar w:fldCharType="end"/>
      </w:r>
      <w:r w:rsidR="00D20E8A" w:rsidRPr="00B71F91">
        <w:rPr>
          <w:rFonts w:cs="Arial"/>
        </w:rPr>
        <w:t xml:space="preserve">: Graph showing weekly attendance of </w:t>
      </w:r>
      <w:r w:rsidR="00D20E8A">
        <w:rPr>
          <w:rFonts w:cs="Arial"/>
        </w:rPr>
        <w:t>YP</w:t>
      </w:r>
      <w:r w:rsidR="00D20E8A" w:rsidRPr="00B71F91">
        <w:rPr>
          <w:rFonts w:cs="Arial"/>
        </w:rPr>
        <w:t xml:space="preserve"> (n=515)</w:t>
      </w:r>
    </w:p>
    <w:p w14:paraId="21BC9552" w14:textId="0A5E1DA6" w:rsidR="00D20E8A" w:rsidRPr="00B71F91" w:rsidRDefault="007C38AD" w:rsidP="00D20E8A">
      <w:pPr>
        <w:pStyle w:val="Caption"/>
        <w:keepNext/>
        <w:rPr>
          <w:rFonts w:cs="Arial"/>
        </w:rPr>
      </w:pPr>
      <w:bookmarkStart w:id="34" w:name="_Ref210228443"/>
      <w:bookmarkStart w:id="35" w:name="_Ref210228436"/>
      <w:r w:rsidRPr="00B71F91">
        <w:rPr>
          <w:rFonts w:cs="Arial"/>
          <w:noProof/>
        </w:rPr>
        <w:drawing>
          <wp:anchor distT="0" distB="0" distL="114300" distR="114300" simplePos="0" relativeHeight="251658250" behindDoc="0" locked="0" layoutInCell="1" allowOverlap="1" wp14:anchorId="761E2D9A" wp14:editId="3561B62A">
            <wp:simplePos x="0" y="0"/>
            <wp:positionH relativeFrom="column">
              <wp:posOffset>-3175</wp:posOffset>
            </wp:positionH>
            <wp:positionV relativeFrom="paragraph">
              <wp:posOffset>3305175</wp:posOffset>
            </wp:positionV>
            <wp:extent cx="6140450" cy="3316605"/>
            <wp:effectExtent l="0" t="0" r="0" b="0"/>
            <wp:wrapSquare wrapText="bothSides"/>
            <wp:docPr id="1590852297" name="Chart 1">
              <a:extLst xmlns:a="http://schemas.openxmlformats.org/drawingml/2006/main">
                <a:ext uri="{FF2B5EF4-FFF2-40B4-BE49-F238E27FC236}">
                  <a16:creationId xmlns:a16="http://schemas.microsoft.com/office/drawing/2014/main" id="{7192A337-0ACE-9D63-42F9-66552EFA90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14:sizeRelH relativeFrom="margin">
              <wp14:pctWidth>0</wp14:pctWidth>
            </wp14:sizeRelH>
            <wp14:sizeRelV relativeFrom="margin">
              <wp14:pctHeight>0</wp14:pctHeight>
            </wp14:sizeRelV>
          </wp:anchor>
        </w:drawing>
      </w:r>
      <w:r w:rsidR="00D20E8A" w:rsidRPr="00B71F91">
        <w:rPr>
          <w:rFonts w:cs="Arial"/>
        </w:rPr>
        <w:t xml:space="preserve">Figure </w:t>
      </w:r>
      <w:r w:rsidR="00D20E8A" w:rsidRPr="00B71F91">
        <w:rPr>
          <w:rFonts w:cs="Arial"/>
        </w:rPr>
        <w:fldChar w:fldCharType="begin"/>
      </w:r>
      <w:r w:rsidR="00D20E8A" w:rsidRPr="00B71F91">
        <w:rPr>
          <w:rFonts w:cs="Arial"/>
        </w:rPr>
        <w:instrText xml:space="preserve"> SEQ Figure \* ARABIC </w:instrText>
      </w:r>
      <w:r w:rsidR="00D20E8A" w:rsidRPr="00B71F91">
        <w:rPr>
          <w:rFonts w:cs="Arial"/>
        </w:rPr>
        <w:fldChar w:fldCharType="separate"/>
      </w:r>
      <w:r w:rsidR="00D20E8A">
        <w:rPr>
          <w:rFonts w:cs="Arial"/>
          <w:noProof/>
        </w:rPr>
        <w:t>2</w:t>
      </w:r>
      <w:r w:rsidR="00D20E8A" w:rsidRPr="00B71F91">
        <w:rPr>
          <w:rFonts w:cs="Arial"/>
          <w:noProof/>
        </w:rPr>
        <w:fldChar w:fldCharType="end"/>
      </w:r>
      <w:bookmarkEnd w:id="34"/>
      <w:r w:rsidR="00D20E8A" w:rsidRPr="00B71F91">
        <w:rPr>
          <w:rFonts w:cs="Arial"/>
        </w:rPr>
        <w:t xml:space="preserve">: Graph showing attendance of </w:t>
      </w:r>
      <w:r w:rsidR="00D20E8A">
        <w:rPr>
          <w:rFonts w:cs="Arial"/>
        </w:rPr>
        <w:t>YP</w:t>
      </w:r>
      <w:r w:rsidR="00D20E8A" w:rsidRPr="00B71F91">
        <w:rPr>
          <w:rFonts w:cs="Arial"/>
        </w:rPr>
        <w:t xml:space="preserve"> in hours per week (n=515)</w:t>
      </w:r>
      <w:bookmarkEnd w:id="35"/>
    </w:p>
    <w:p w14:paraId="0CBF11E0" w14:textId="59E156BC" w:rsidR="00D20E8A" w:rsidRDefault="00D20E8A" w:rsidP="00D741A8">
      <w:pPr>
        <w:pStyle w:val="Body"/>
      </w:pPr>
      <w:r w:rsidRPr="00B71F91">
        <w:rPr>
          <w:b/>
          <w:bCs/>
        </w:rPr>
        <w:t xml:space="preserve">Time since first attendance: </w:t>
      </w:r>
      <w:r w:rsidRPr="00B71F91">
        <w:t>Almost a third (32</w:t>
      </w:r>
      <w:r>
        <w:t>%</w:t>
      </w:r>
      <w:r w:rsidRPr="00B71F91">
        <w:t xml:space="preserve">) of </w:t>
      </w:r>
      <w:r>
        <w:t>YP</w:t>
      </w:r>
      <w:r w:rsidRPr="00B71F91">
        <w:t xml:space="preserve"> first started attending the MHF activities more than 12 months ago. Nearly another third (29</w:t>
      </w:r>
      <w:r>
        <w:t>%</w:t>
      </w:r>
      <w:r w:rsidRPr="00B71F91">
        <w:t>) started attending between 6 and 12 months ago (16</w:t>
      </w:r>
      <w:r>
        <w:t>%</w:t>
      </w:r>
      <w:r w:rsidRPr="00B71F91">
        <w:t xml:space="preserve"> 7-9 months ago, 13</w:t>
      </w:r>
      <w:r>
        <w:t>%</w:t>
      </w:r>
      <w:r w:rsidRPr="00B71F91">
        <w:t xml:space="preserve"> 10-12 months ago) and another roughly one-third (29</w:t>
      </w:r>
      <w:r>
        <w:t>%</w:t>
      </w:r>
      <w:r w:rsidRPr="00B71F91">
        <w:t>) less than 6 months ago (12</w:t>
      </w:r>
      <w:r>
        <w:t>%</w:t>
      </w:r>
      <w:r w:rsidRPr="00B71F91">
        <w:t xml:space="preserve"> 1-3 months ago, 17</w:t>
      </w:r>
      <w:r>
        <w:t>%</w:t>
      </w:r>
      <w:r w:rsidRPr="00B71F91">
        <w:t xml:space="preserve"> 4-6 months ago) respectively.</w:t>
      </w:r>
    </w:p>
    <w:p w14:paraId="501FFBF8" w14:textId="77777777" w:rsidR="000C0EE9" w:rsidRDefault="000C0EE9" w:rsidP="00D741A8">
      <w:pPr>
        <w:pStyle w:val="Body"/>
      </w:pPr>
    </w:p>
    <w:p w14:paraId="34669EEB" w14:textId="77777777" w:rsidR="000C0EE9" w:rsidRDefault="000C0EE9" w:rsidP="00D741A8">
      <w:pPr>
        <w:pStyle w:val="Body"/>
      </w:pPr>
    </w:p>
    <w:p w14:paraId="659FB76D" w14:textId="77777777" w:rsidR="000C0EE9" w:rsidRPr="00B71F91" w:rsidRDefault="000C0EE9" w:rsidP="00D741A8">
      <w:pPr>
        <w:pStyle w:val="Body"/>
      </w:pPr>
    </w:p>
    <w:p w14:paraId="191D7D3E" w14:textId="3F41ACF6" w:rsidR="00D20E8A" w:rsidRPr="00B71F91" w:rsidRDefault="000C0EE9" w:rsidP="00D20E8A">
      <w:pPr>
        <w:pStyle w:val="Caption"/>
        <w:keepNext/>
        <w:rPr>
          <w:rFonts w:cs="Arial"/>
        </w:rPr>
      </w:pPr>
      <w:r w:rsidRPr="00B71F91">
        <w:rPr>
          <w:rFonts w:cs="Arial"/>
          <w:noProof/>
        </w:rPr>
        <w:lastRenderedPageBreak/>
        <w:drawing>
          <wp:anchor distT="0" distB="0" distL="114300" distR="114300" simplePos="0" relativeHeight="251658252" behindDoc="0" locked="0" layoutInCell="1" allowOverlap="1" wp14:anchorId="67CB8D9A" wp14:editId="75C58240">
            <wp:simplePos x="0" y="0"/>
            <wp:positionH relativeFrom="column">
              <wp:posOffset>-19685</wp:posOffset>
            </wp:positionH>
            <wp:positionV relativeFrom="paragraph">
              <wp:posOffset>234950</wp:posOffset>
            </wp:positionV>
            <wp:extent cx="6140450" cy="2846070"/>
            <wp:effectExtent l="0" t="0" r="0" b="0"/>
            <wp:wrapSquare wrapText="bothSides"/>
            <wp:docPr id="131297856" name="Chart 1">
              <a:extLst xmlns:a="http://schemas.openxmlformats.org/drawingml/2006/main">
                <a:ext uri="{FF2B5EF4-FFF2-40B4-BE49-F238E27FC236}">
                  <a16:creationId xmlns:a16="http://schemas.microsoft.com/office/drawing/2014/main" id="{B9F30765-F122-492E-DCB8-B0865388F0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14:sizeRelH relativeFrom="margin">
              <wp14:pctWidth>0</wp14:pctWidth>
            </wp14:sizeRelH>
            <wp14:sizeRelV relativeFrom="margin">
              <wp14:pctHeight>0</wp14:pctHeight>
            </wp14:sizeRelV>
          </wp:anchor>
        </w:drawing>
      </w:r>
      <w:r w:rsidR="00D20E8A" w:rsidRPr="00B71F91">
        <w:rPr>
          <w:rFonts w:cs="Arial"/>
        </w:rPr>
        <w:t xml:space="preserve">Figure </w:t>
      </w:r>
      <w:r w:rsidR="00D20E8A" w:rsidRPr="00B71F91">
        <w:rPr>
          <w:rFonts w:cs="Arial"/>
        </w:rPr>
        <w:fldChar w:fldCharType="begin"/>
      </w:r>
      <w:r w:rsidR="00D20E8A" w:rsidRPr="00B71F91">
        <w:rPr>
          <w:rFonts w:cs="Arial"/>
        </w:rPr>
        <w:instrText xml:space="preserve"> SEQ Figure \* ARABIC </w:instrText>
      </w:r>
      <w:r w:rsidR="00D20E8A" w:rsidRPr="00B71F91">
        <w:rPr>
          <w:rFonts w:cs="Arial"/>
        </w:rPr>
        <w:fldChar w:fldCharType="separate"/>
      </w:r>
      <w:r w:rsidR="00D20E8A">
        <w:rPr>
          <w:rFonts w:cs="Arial"/>
          <w:noProof/>
        </w:rPr>
        <w:t>3</w:t>
      </w:r>
      <w:r w:rsidR="00D20E8A" w:rsidRPr="00B71F91">
        <w:rPr>
          <w:rFonts w:cs="Arial"/>
          <w:noProof/>
        </w:rPr>
        <w:fldChar w:fldCharType="end"/>
      </w:r>
      <w:r w:rsidR="00D20E8A" w:rsidRPr="00B71F91">
        <w:rPr>
          <w:rFonts w:cs="Arial"/>
        </w:rPr>
        <w:t xml:space="preserve">: Graph showing </w:t>
      </w:r>
      <w:r w:rsidR="00D20E8A">
        <w:rPr>
          <w:rFonts w:cs="Arial"/>
        </w:rPr>
        <w:t>YP</w:t>
      </w:r>
      <w:r w:rsidR="00D20E8A" w:rsidRPr="00B71F91">
        <w:rPr>
          <w:rFonts w:cs="Arial"/>
        </w:rPr>
        <w:t>’s time since they started attending (n=515)</w:t>
      </w:r>
    </w:p>
    <w:p w14:paraId="7875C26A" w14:textId="389ECD95" w:rsidR="00D20E8A" w:rsidRPr="00B71F91" w:rsidRDefault="00D20E8A" w:rsidP="00D741A8">
      <w:pPr>
        <w:pStyle w:val="Body"/>
      </w:pPr>
      <w:r w:rsidRPr="00B71F91">
        <w:rPr>
          <w:b/>
          <w:bCs/>
        </w:rPr>
        <w:t>Type of activities attended</w:t>
      </w:r>
      <w:r w:rsidRPr="00B71F91">
        <w:t xml:space="preserve">: The MHF activities attended by </w:t>
      </w:r>
      <w:r>
        <w:t>YP</w:t>
      </w:r>
      <w:r w:rsidRPr="00B71F91">
        <w:t xml:space="preserve"> have been grouped into four main groups from the response options in the </w:t>
      </w:r>
      <w:r>
        <w:t xml:space="preserve">YP </w:t>
      </w:r>
      <w:r w:rsidRPr="00B71F91">
        <w:t xml:space="preserve">survey. These are: sport and physical activity; hanging out (with other </w:t>
      </w:r>
      <w:r>
        <w:t>YP</w:t>
      </w:r>
      <w:r w:rsidRPr="00B71F91">
        <w:t xml:space="preserve"> or adults that work in the centre); clubs and workshops (e.g., science clubs, music clubs, book clubs or drop-in sessions e.g., cooking classes, or IT/media activities, e.g., radio, podcasts, etc.); and mentoring and volunteering. Sport and physical activities were the most popular (62</w:t>
      </w:r>
      <w:r>
        <w:t>%</w:t>
      </w:r>
      <w:r w:rsidRPr="00B71F91">
        <w:t>) activity selected</w:t>
      </w:r>
      <w:r>
        <w:rPr>
          <w:rStyle w:val="FootnoteReference"/>
          <w:rFonts w:cs="Arial"/>
          <w:sz w:val="22"/>
        </w:rPr>
        <w:footnoteReference w:id="13"/>
      </w:r>
      <w:r w:rsidRPr="00B71F91">
        <w:t>. This includes exercising, playing football and other sports, including cue sports such as pool and snooker, and table tennis.</w:t>
      </w:r>
      <w:r>
        <w:t xml:space="preserve"> This aligns with the grantholder survey, which found that sports and informal physical activities were the most common activity provided by grantholders.</w:t>
      </w:r>
      <w:r w:rsidRPr="00B71F91">
        <w:t xml:space="preserve"> Hanging out (16</w:t>
      </w:r>
      <w:r>
        <w:t>%</w:t>
      </w:r>
      <w:r w:rsidRPr="00B71F91">
        <w:t>) and clubs and workshops (15</w:t>
      </w:r>
      <w:r>
        <w:t>%</w:t>
      </w:r>
      <w:r w:rsidRPr="00B71F91">
        <w:t xml:space="preserve">) are the second activity groups that </w:t>
      </w:r>
      <w:r>
        <w:t>YP</w:t>
      </w:r>
      <w:r w:rsidRPr="00B71F91">
        <w:t xml:space="preserve"> attend the most.</w:t>
      </w:r>
    </w:p>
    <w:p w14:paraId="36AAEA5D" w14:textId="0B0C4BBE" w:rsidR="008A6BBE" w:rsidRDefault="000C0EE9" w:rsidP="008A6BBE">
      <w:pPr>
        <w:pStyle w:val="Caption"/>
        <w:keepNext/>
        <w:rPr>
          <w:rFonts w:cs="Arial"/>
        </w:rPr>
      </w:pPr>
      <w:r w:rsidRPr="00B71F91">
        <w:rPr>
          <w:rFonts w:cs="Arial"/>
          <w:noProof/>
        </w:rPr>
        <w:drawing>
          <wp:anchor distT="0" distB="0" distL="114300" distR="114300" simplePos="0" relativeHeight="251658253" behindDoc="0" locked="0" layoutInCell="1" allowOverlap="1" wp14:anchorId="0B06FCAC" wp14:editId="67DF15E8">
            <wp:simplePos x="0" y="0"/>
            <wp:positionH relativeFrom="column">
              <wp:posOffset>3810</wp:posOffset>
            </wp:positionH>
            <wp:positionV relativeFrom="paragraph">
              <wp:posOffset>297815</wp:posOffset>
            </wp:positionV>
            <wp:extent cx="6115050" cy="2512060"/>
            <wp:effectExtent l="0" t="0" r="0" b="2540"/>
            <wp:wrapSquare wrapText="bothSides"/>
            <wp:docPr id="1609516614" name="Chart 1">
              <a:extLst xmlns:a="http://schemas.openxmlformats.org/drawingml/2006/main">
                <a:ext uri="{FF2B5EF4-FFF2-40B4-BE49-F238E27FC236}">
                  <a16:creationId xmlns:a16="http://schemas.microsoft.com/office/drawing/2014/main" id="{C6600940-C7D0-72DB-B0FB-3A7DA3840D5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14:sizeRelH relativeFrom="margin">
              <wp14:pctWidth>0</wp14:pctWidth>
            </wp14:sizeRelH>
            <wp14:sizeRelV relativeFrom="margin">
              <wp14:pctHeight>0</wp14:pctHeight>
            </wp14:sizeRelV>
          </wp:anchor>
        </w:drawing>
      </w:r>
      <w:r w:rsidR="008A6BBE" w:rsidRPr="00B71F91">
        <w:rPr>
          <w:rFonts w:cs="Arial"/>
        </w:rPr>
        <w:t xml:space="preserve">Figure </w:t>
      </w:r>
      <w:r w:rsidR="008A6BBE" w:rsidRPr="00B71F91">
        <w:rPr>
          <w:rFonts w:cs="Arial"/>
        </w:rPr>
        <w:fldChar w:fldCharType="begin"/>
      </w:r>
      <w:r w:rsidR="008A6BBE" w:rsidRPr="00B71F91">
        <w:rPr>
          <w:rFonts w:cs="Arial"/>
        </w:rPr>
        <w:instrText xml:space="preserve"> SEQ Figure \* ARABIC </w:instrText>
      </w:r>
      <w:r w:rsidR="008A6BBE" w:rsidRPr="00B71F91">
        <w:rPr>
          <w:rFonts w:cs="Arial"/>
        </w:rPr>
        <w:fldChar w:fldCharType="separate"/>
      </w:r>
      <w:r w:rsidR="008A6BBE">
        <w:rPr>
          <w:rFonts w:cs="Arial"/>
          <w:noProof/>
        </w:rPr>
        <w:t>4</w:t>
      </w:r>
      <w:r w:rsidR="008A6BBE" w:rsidRPr="00B71F91">
        <w:rPr>
          <w:rFonts w:cs="Arial"/>
          <w:noProof/>
        </w:rPr>
        <w:fldChar w:fldCharType="end"/>
      </w:r>
      <w:r w:rsidR="008A6BBE" w:rsidRPr="00B71F91">
        <w:rPr>
          <w:rFonts w:cs="Arial"/>
        </w:rPr>
        <w:t>: Graph showing type of activity (n=492)</w:t>
      </w:r>
    </w:p>
    <w:p w14:paraId="07E306AD" w14:textId="092C7EE2" w:rsidR="0038753B" w:rsidRPr="0038753B" w:rsidRDefault="0038753B" w:rsidP="0038753B"/>
    <w:p w14:paraId="1AA1993A" w14:textId="3E708B81" w:rsidR="008A6BBE" w:rsidRPr="00B71F91" w:rsidRDefault="008A6BBE" w:rsidP="0038753B">
      <w:pPr>
        <w:pStyle w:val="Body"/>
      </w:pPr>
      <w:r w:rsidRPr="00B71F91">
        <w:rPr>
          <w:b/>
          <w:bCs/>
        </w:rPr>
        <w:lastRenderedPageBreak/>
        <w:t>Wellbeing:</w:t>
      </w:r>
      <w:r w:rsidRPr="00B71F91">
        <w:t xml:space="preserve"> The measure used to assess wellbeing was the </w:t>
      </w:r>
      <w:r w:rsidRPr="00B71F91">
        <w:rPr>
          <w:rFonts w:eastAsia="Calibri"/>
        </w:rPr>
        <w:t>Understanding Society Youth Questionnair</w:t>
      </w:r>
      <w:r w:rsidRPr="00B71F91">
        <w:rPr>
          <w:rFonts w:eastAsia="Calibri"/>
          <w:u w:val="single"/>
        </w:rPr>
        <w:t>e</w:t>
      </w:r>
      <w:r>
        <w:rPr>
          <w:rStyle w:val="FootnoteReference"/>
          <w:rFonts w:cs="Arial"/>
        </w:rPr>
        <w:footnoteReference w:id="14"/>
      </w:r>
      <w:r w:rsidRPr="00B71F91">
        <w:t>. Y</w:t>
      </w:r>
      <w:r>
        <w:t>P</w:t>
      </w:r>
      <w:r w:rsidRPr="00B71F91">
        <w:t xml:space="preserve"> were asked about how they </w:t>
      </w:r>
      <w:r w:rsidRPr="00B71F91">
        <w:rPr>
          <w:rFonts w:eastAsia="Calibri"/>
        </w:rPr>
        <w:t>feel about their school or work, appearance, family and friends. For each of these dimensions, they gave an answer reflecting how they felt on that</w:t>
      </w:r>
      <w:r w:rsidRPr="00B71F91">
        <w:rPr>
          <w:rFonts w:eastAsia="Calibri"/>
          <w:b/>
          <w:bCs/>
        </w:rPr>
        <w:t xml:space="preserve"> </w:t>
      </w:r>
      <w:r w:rsidRPr="00B71F91">
        <w:rPr>
          <w:rFonts w:eastAsia="Calibri"/>
        </w:rPr>
        <w:t xml:space="preserve">day. Responses have been aggregated and grouped in </w:t>
      </w:r>
      <w:r w:rsidRPr="00B71F91">
        <w:t>a five-point scale from very high wellbeing to very low wellbeing. The majority (87</w:t>
      </w:r>
      <w:r>
        <w:t>%</w:t>
      </w:r>
      <w:r w:rsidRPr="00B71F91">
        <w:t xml:space="preserve">) of </w:t>
      </w:r>
      <w:r>
        <w:t>YP</w:t>
      </w:r>
      <w:r w:rsidRPr="00B71F91">
        <w:t xml:space="preserve"> reported their feelings towards the four wellbeing dimensions being very high (31</w:t>
      </w:r>
      <w:r>
        <w:t>%</w:t>
      </w:r>
      <w:r w:rsidRPr="00B71F91">
        <w:t>), high (22</w:t>
      </w:r>
      <w:r>
        <w:t>%</w:t>
      </w:r>
      <w:r w:rsidRPr="00B71F91">
        <w:t>) or moderate (34</w:t>
      </w:r>
      <w:r>
        <w:t>%</w:t>
      </w:r>
      <w:r w:rsidRPr="00B71F91">
        <w:t>). Less than 15</w:t>
      </w:r>
      <w:r>
        <w:t>%</w:t>
      </w:r>
      <w:r w:rsidRPr="00B71F91">
        <w:t xml:space="preserve"> of respondents felt low (11</w:t>
      </w:r>
      <w:r>
        <w:t>%</w:t>
      </w:r>
      <w:r w:rsidRPr="00B71F91">
        <w:t>) or very low (</w:t>
      </w:r>
      <w:r>
        <w:t>2%</w:t>
      </w:r>
      <w:r w:rsidRPr="00B71F91">
        <w:t>).</w:t>
      </w:r>
    </w:p>
    <w:p w14:paraId="44800EC0" w14:textId="77777777" w:rsidR="008A6BBE" w:rsidRPr="00B71F91" w:rsidRDefault="008A6BBE" w:rsidP="0038753B">
      <w:pPr>
        <w:pStyle w:val="Body"/>
      </w:pPr>
      <w:r w:rsidRPr="00B71F91">
        <w:rPr>
          <w:b/>
        </w:rPr>
        <w:t>Confidence:</w:t>
      </w:r>
      <w:r w:rsidRPr="00B71F91">
        <w:t xml:space="preserve"> The survey asked </w:t>
      </w:r>
      <w:r>
        <w:t>YP</w:t>
      </w:r>
      <w:r w:rsidRPr="00B71F91">
        <w:t xml:space="preserve"> how much they agreed or disagreed with statements about their confidence in making new friends, trying new activities, talking to adults, and saying no to their friends since participating in the MHF activities. Responses have been aggregated and grouped in a five-point scale from very high confidence to very low confidence. The majority (94</w:t>
      </w:r>
      <w:r>
        <w:t>%</w:t>
      </w:r>
      <w:r w:rsidRPr="00B71F91">
        <w:t xml:space="preserve">) of </w:t>
      </w:r>
      <w:r>
        <w:t>YP</w:t>
      </w:r>
      <w:r w:rsidRPr="00B71F91">
        <w:t xml:space="preserve"> reported their confidence being very high (40</w:t>
      </w:r>
      <w:r>
        <w:t>%</w:t>
      </w:r>
      <w:r w:rsidRPr="00B71F91">
        <w:t>), high (45</w:t>
      </w:r>
      <w:r>
        <w:t>%</w:t>
      </w:r>
      <w:r w:rsidRPr="00B71F91">
        <w:t>) or moderate (10</w:t>
      </w:r>
      <w:r>
        <w:t>%</w:t>
      </w:r>
      <w:r w:rsidRPr="00B71F91">
        <w:t xml:space="preserve">). Less than </w:t>
      </w:r>
      <w:r>
        <w:t>6%</w:t>
      </w:r>
      <w:r w:rsidRPr="00B71F91">
        <w:t xml:space="preserve"> of respondents reported low (less than </w:t>
      </w:r>
      <w:r>
        <w:t>5%</w:t>
      </w:r>
      <w:r w:rsidRPr="00B71F91">
        <w:t>) or very low (</w:t>
      </w:r>
      <w:r>
        <w:t>1%</w:t>
      </w:r>
      <w:r w:rsidRPr="00B71F91">
        <w:t>) confidence level.</w:t>
      </w:r>
    </w:p>
    <w:p w14:paraId="7FC2BCEE" w14:textId="77777777" w:rsidR="008A6BBE" w:rsidRPr="00B71F91" w:rsidRDefault="008A6BBE" w:rsidP="0038753B">
      <w:pPr>
        <w:pStyle w:val="Body"/>
      </w:pPr>
      <w:r w:rsidRPr="00B71F91">
        <w:rPr>
          <w:b/>
        </w:rPr>
        <w:t>Life skills</w:t>
      </w:r>
      <w:r w:rsidRPr="00B71F91">
        <w:t xml:space="preserve">: The measures used to assess </w:t>
      </w:r>
      <w:r>
        <w:t>YP</w:t>
      </w:r>
      <w:r w:rsidRPr="00B71F91">
        <w:t>’s life skills have been taken from the Young People's Survey (YPS)</w:t>
      </w:r>
      <w:r>
        <w:rPr>
          <w:rStyle w:val="FootnoteReference"/>
          <w:rFonts w:cs="Arial"/>
          <w:sz w:val="22"/>
        </w:rPr>
        <w:footnoteReference w:id="15"/>
      </w:r>
      <w:r w:rsidRPr="00B71F91">
        <w:t xml:space="preserve">. This is a self-report survey used to assess </w:t>
      </w:r>
      <w:r>
        <w:t>YP</w:t>
      </w:r>
      <w:r w:rsidRPr="00B71F91">
        <w:t xml:space="preserve">’s functional mental and behavioural skills in six domains of socio-emotional skill functioning (i.e., emotion management, empathy, initiative, problem solving, responsibility, and teamwork). </w:t>
      </w:r>
    </w:p>
    <w:p w14:paraId="6CD6E6DA" w14:textId="77777777" w:rsidR="008A6BBE" w:rsidRPr="00B71F91" w:rsidRDefault="008A6BBE" w:rsidP="0038753B">
      <w:pPr>
        <w:pStyle w:val="Body"/>
        <w:rPr>
          <w:rFonts w:eastAsia="Calibri"/>
          <w:color w:val="63666A"/>
        </w:rPr>
      </w:pPr>
      <w:r w:rsidRPr="00B71F91">
        <w:t>Functional skills are defined as the best an individual can do with no additional support (for example, being able to manage emotions without help from a youth worker in a provision setting)</w:t>
      </w:r>
      <w:r>
        <w:t>. They</w:t>
      </w:r>
      <w:r w:rsidRPr="00B71F91">
        <w:t xml:space="preserve"> are good indicators of how </w:t>
      </w:r>
      <w:r>
        <w:t>YP</w:t>
      </w:r>
      <w:r w:rsidRPr="00B71F91">
        <w:t xml:space="preserve"> are likely to perform in most life settings. Functional skills are relatively enduring skills </w:t>
      </w:r>
      <w:r>
        <w:t>which people learn and apply in different settings (for instance, they may learn them in school or at their youth club and apply them in their home or at work).</w:t>
      </w:r>
      <w:r w:rsidRPr="00B71F91">
        <w:t xml:space="preserve"> </w:t>
      </w:r>
      <w:r>
        <w:t>These skills</w:t>
      </w:r>
      <w:r w:rsidRPr="00B71F91">
        <w:t xml:space="preserve"> are not static, but change generally requires effort, practice, and patience. When the </w:t>
      </w:r>
      <w:r>
        <w:t>YP</w:t>
      </w:r>
      <w:r w:rsidRPr="00B71F91">
        <w:t xml:space="preserve"> were asked to </w:t>
      </w:r>
      <w:r w:rsidRPr="00B71F91">
        <w:rPr>
          <w:rFonts w:eastAsia="Calibri"/>
        </w:rPr>
        <w:t>think about what usually happens in their life and describe how they see themselves in general, the following findings shown in the graph below emerged.</w:t>
      </w:r>
    </w:p>
    <w:p w14:paraId="0B6324B9" w14:textId="77777777" w:rsidR="008A6BBE" w:rsidRPr="00B71F91" w:rsidRDefault="008A6BBE" w:rsidP="008A6BBE">
      <w:pPr>
        <w:pStyle w:val="Caption"/>
        <w:keepNext/>
        <w:rPr>
          <w:rFonts w:cs="Arial"/>
        </w:rPr>
      </w:pPr>
      <w:r w:rsidRPr="00B71F91">
        <w:rPr>
          <w:rFonts w:cs="Arial"/>
        </w:rPr>
        <w:lastRenderedPageBreak/>
        <w:t xml:space="preserve">Figure </w:t>
      </w:r>
      <w:r w:rsidRPr="00B71F91">
        <w:rPr>
          <w:rFonts w:cs="Arial"/>
        </w:rPr>
        <w:fldChar w:fldCharType="begin"/>
      </w:r>
      <w:r w:rsidRPr="00B71F91">
        <w:rPr>
          <w:rFonts w:cs="Arial"/>
        </w:rPr>
        <w:instrText xml:space="preserve"> SEQ Figure \* ARABIC </w:instrText>
      </w:r>
      <w:r w:rsidRPr="00B71F91">
        <w:rPr>
          <w:rFonts w:cs="Arial"/>
        </w:rPr>
        <w:fldChar w:fldCharType="separate"/>
      </w:r>
      <w:r>
        <w:rPr>
          <w:rFonts w:cs="Arial"/>
          <w:noProof/>
        </w:rPr>
        <w:t>5</w:t>
      </w:r>
      <w:r w:rsidRPr="00B71F91">
        <w:rPr>
          <w:rFonts w:cs="Arial"/>
          <w:noProof/>
        </w:rPr>
        <w:fldChar w:fldCharType="end"/>
      </w:r>
      <w:r w:rsidRPr="00B71F91">
        <w:rPr>
          <w:rFonts w:cs="Arial"/>
        </w:rPr>
        <w:t>: Graph showing Y</w:t>
      </w:r>
      <w:r>
        <w:rPr>
          <w:rFonts w:cs="Arial"/>
        </w:rPr>
        <w:t>P</w:t>
      </w:r>
      <w:r w:rsidRPr="00B71F91">
        <w:rPr>
          <w:rFonts w:cs="Arial"/>
        </w:rPr>
        <w:t xml:space="preserve"> life skills</w:t>
      </w:r>
    </w:p>
    <w:p w14:paraId="7584737E" w14:textId="77777777" w:rsidR="008A6BBE" w:rsidRPr="00B71F91" w:rsidRDefault="008A6BBE" w:rsidP="008A6BBE">
      <w:pPr>
        <w:spacing w:after="120"/>
        <w:rPr>
          <w:rFonts w:cs="Arial"/>
        </w:rPr>
      </w:pPr>
      <w:r w:rsidRPr="00B71F91">
        <w:rPr>
          <w:rFonts w:cs="Arial"/>
          <w:noProof/>
        </w:rPr>
        <w:drawing>
          <wp:inline distT="0" distB="0" distL="0" distR="0" wp14:anchorId="04A36948" wp14:editId="19ABFAE9">
            <wp:extent cx="6133465" cy="3646170"/>
            <wp:effectExtent l="0" t="0" r="635" b="0"/>
            <wp:docPr id="218804405" name="Chart 1">
              <a:extLst xmlns:a="http://schemas.openxmlformats.org/drawingml/2006/main">
                <a:ext uri="{FF2B5EF4-FFF2-40B4-BE49-F238E27FC236}">
                  <a16:creationId xmlns:a16="http://schemas.microsoft.com/office/drawing/2014/main" id="{A26DC36E-55FC-61C8-61C2-8630A7A257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754FA201" w14:textId="77777777" w:rsidR="008A6BBE" w:rsidRDefault="008A6BBE" w:rsidP="004E7E52">
      <w:pPr>
        <w:pStyle w:val="Body"/>
      </w:pPr>
      <w:r>
        <w:t>YP’s survey responses indicate that</w:t>
      </w:r>
      <w:r w:rsidRPr="00B71F91">
        <w:t xml:space="preserve"> most </w:t>
      </w:r>
      <w:r>
        <w:t>YP</w:t>
      </w:r>
      <w:r w:rsidRPr="00B71F91">
        <w:t xml:space="preserve"> attending the MHF activities have moderate to high socio-emotional skills</w:t>
      </w:r>
      <w:r>
        <w:rPr>
          <w:rStyle w:val="FootnoteReference"/>
          <w:rFonts w:cs="Arial"/>
          <w:sz w:val="22"/>
        </w:rPr>
        <w:footnoteReference w:id="16"/>
      </w:r>
      <w:r w:rsidRPr="00B71F91">
        <w:t xml:space="preserve">. It is important to note that the </w:t>
      </w:r>
      <w:r>
        <w:t xml:space="preserve">YP </w:t>
      </w:r>
      <w:r w:rsidRPr="00B71F91">
        <w:t>survey results provide a snapshot in time and</w:t>
      </w:r>
      <w:r>
        <w:t>,</w:t>
      </w:r>
      <w:r w:rsidRPr="00B71F91">
        <w:t xml:space="preserve"> therefore</w:t>
      </w:r>
      <w:r>
        <w:t>,</w:t>
      </w:r>
      <w:r w:rsidRPr="00B71F91">
        <w:t xml:space="preserve"> do not indicate an improvement or a change over time, whether this may be due to the MHF activities or not. However, the high levels of empathy and emotional management, in particular, may indicate that the structured and supportive environment provided by the MHF </w:t>
      </w:r>
      <w:r>
        <w:t>enables</w:t>
      </w:r>
      <w:r w:rsidRPr="00B71F91">
        <w:t xml:space="preserve"> these critical life skills. The moderate to high levels of problem-solving and teamwork skills may also reflect the positive impact of the MHF's engagement activities. This </w:t>
      </w:r>
      <w:r>
        <w:t>is supported by interview findings, with YP who took part in sporting activities suggesting that there were changes</w:t>
      </w:r>
      <w:r w:rsidRPr="00B71F91">
        <w:t xml:space="preserve"> to their behaviour and skills as a result of discipline and coaching </w:t>
      </w:r>
      <w:r>
        <w:t xml:space="preserve">they received </w:t>
      </w:r>
      <w:r w:rsidRPr="00B71F91">
        <w:t xml:space="preserve">during sports. For all areas discussed so far (wellbeing, confidence, life skills), the lowest level of skills or most negative statements were reported by the smallest proportion of </w:t>
      </w:r>
      <w:r>
        <w:t>YP</w:t>
      </w:r>
      <w:r w:rsidRPr="00B71F91">
        <w:t xml:space="preserve">. </w:t>
      </w:r>
    </w:p>
    <w:p w14:paraId="2C2ED7CA" w14:textId="77777777" w:rsidR="004E7E52" w:rsidRPr="00B71F91" w:rsidRDefault="004E7E52" w:rsidP="004E7E52">
      <w:pPr>
        <w:pStyle w:val="Body"/>
      </w:pPr>
      <w:r w:rsidRPr="00B71F91">
        <w:rPr>
          <w:b/>
        </w:rPr>
        <w:t xml:space="preserve">Relationship with </w:t>
      </w:r>
      <w:sdt>
        <w:sdtPr>
          <w:tag w:val="goog_rdk_70"/>
          <w:id w:val="-1712099484"/>
        </w:sdtPr>
        <w:sdtEndPr/>
        <w:sdtContent/>
      </w:sdt>
      <w:sdt>
        <w:sdtPr>
          <w:tag w:val="goog_rdk_71"/>
          <w:id w:val="-1737774252"/>
        </w:sdtPr>
        <w:sdtEndPr/>
        <w:sdtContent/>
      </w:sdt>
      <w:sdt>
        <w:sdtPr>
          <w:tag w:val="goog_rdk_72"/>
          <w:id w:val="177393388"/>
        </w:sdtPr>
        <w:sdtEndPr/>
        <w:sdtContent/>
      </w:sdt>
      <w:r w:rsidRPr="00B71F91">
        <w:rPr>
          <w:b/>
        </w:rPr>
        <w:t>grantholder staff and volunteers:</w:t>
      </w:r>
      <w:r w:rsidRPr="00B71F91">
        <w:t xml:space="preserve"> Y</w:t>
      </w:r>
      <w:r>
        <w:t>P</w:t>
      </w:r>
      <w:r w:rsidRPr="00B71F91">
        <w:t xml:space="preserve"> were asked in the survey to agree or disagree with statements about the relationship with staff at the organisation where they participate in youth activities. These included statements on trust, staff doing what they say they will do, staff listening to the young person and staff being available when needed. </w:t>
      </w:r>
    </w:p>
    <w:p w14:paraId="1C191B0E" w14:textId="77777777" w:rsidR="004E7E52" w:rsidRPr="00B71F91" w:rsidRDefault="004E7E52" w:rsidP="004E7E52">
      <w:pPr>
        <w:pStyle w:val="Body"/>
      </w:pPr>
      <w:r w:rsidRPr="00B71F91">
        <w:t>Responses have been aggregated and grouped in a four-point scale of very good, good, poor, and very poor relationships with staff. The majority (59</w:t>
      </w:r>
      <w:r>
        <w:t>%</w:t>
      </w:r>
      <w:r w:rsidRPr="00B71F91">
        <w:t xml:space="preserve">) of </w:t>
      </w:r>
      <w:r>
        <w:t>YP</w:t>
      </w:r>
      <w:r w:rsidRPr="00B71F91">
        <w:t xml:space="preserve"> reported having a ‘very good’ relationship with staff and a third (34</w:t>
      </w:r>
      <w:r>
        <w:t>%</w:t>
      </w:r>
      <w:r w:rsidRPr="00B71F91">
        <w:t xml:space="preserve">) feel that they have a ‘good’ relationship. Less than </w:t>
      </w:r>
      <w:r>
        <w:t>2%</w:t>
      </w:r>
      <w:r w:rsidRPr="00B71F91">
        <w:t xml:space="preserve"> reported having a ‘poor’ relationship with staff and less than </w:t>
      </w:r>
      <w:r>
        <w:t>6%</w:t>
      </w:r>
      <w:r w:rsidRPr="00B71F91">
        <w:t xml:space="preserve"> reported having a ‘very poor’ relationship. Almost half (48</w:t>
      </w:r>
      <w:r>
        <w:t>%</w:t>
      </w:r>
      <w:r w:rsidRPr="00B71F91">
        <w:t>) also felt very comfortable reporting problems to staff and over a third (35</w:t>
      </w:r>
      <w:r>
        <w:t>%</w:t>
      </w:r>
      <w:r w:rsidRPr="00B71F91">
        <w:t xml:space="preserve">) felt comfortable. Only </w:t>
      </w:r>
      <w:r>
        <w:t>1%</w:t>
      </w:r>
      <w:r w:rsidRPr="00B71F91">
        <w:t xml:space="preserve"> feel uncomfortable and less than </w:t>
      </w:r>
      <w:r>
        <w:t>5%</w:t>
      </w:r>
      <w:r w:rsidRPr="00B71F91">
        <w:t xml:space="preserve"> feel very uncomfortable.</w:t>
      </w:r>
    </w:p>
    <w:p w14:paraId="0A2FA42F" w14:textId="77777777" w:rsidR="004E7E52" w:rsidRPr="001E52C9" w:rsidRDefault="004E7E52" w:rsidP="004E7E52">
      <w:pPr>
        <w:pStyle w:val="Body"/>
      </w:pPr>
      <w:r w:rsidRPr="00B71F91">
        <w:t>Y</w:t>
      </w:r>
      <w:r>
        <w:t>P</w:t>
      </w:r>
      <w:r w:rsidRPr="00B71F91">
        <w:t xml:space="preserve"> below the age of 15 were asked about their experience of making friends with older children at the youth sessions in site visit interviews. Many described these experiences as positive, suggesting older children were helpful and provided guidance both in relation to the activities they engaged in as well as other topics. For example, older peers helped improve the technique of </w:t>
      </w:r>
      <w:r w:rsidRPr="00B71F91">
        <w:lastRenderedPageBreak/>
        <w:t xml:space="preserve">younger children in sports activities or helped them learn musical instruments. Other </w:t>
      </w:r>
      <w:r>
        <w:t>YP</w:t>
      </w:r>
      <w:r w:rsidRPr="00B71F91">
        <w:t xml:space="preserve"> mentioned valuing the life advice from older peers, for example</w:t>
      </w:r>
      <w:r>
        <w:t>,</w:t>
      </w:r>
      <w:r w:rsidRPr="00B71F91">
        <w:t xml:space="preserve"> guidance around which A-level subjects to pursue. Many </w:t>
      </w:r>
      <w:r>
        <w:t>YP</w:t>
      </w:r>
      <w:r w:rsidRPr="00B71F91">
        <w:t xml:space="preserve"> interviewed suggested feeling comfortable in the knowledge that they could speak to older peers for support if they needed to.</w:t>
      </w:r>
    </w:p>
    <w:p w14:paraId="60BA461C" w14:textId="7F3B0AB9" w:rsidR="004E7E52" w:rsidRPr="00B71F91" w:rsidRDefault="004E7E52" w:rsidP="004E7E52">
      <w:pPr>
        <w:pStyle w:val="Quotesforreport"/>
      </w:pPr>
      <w:r w:rsidRPr="00B71F91">
        <w:t>“I would describe them as respectful, kind, and nice people. They support you when you’re dribbling [basketball] and on the court. Outside of the court we talk to each other about everything.” – Young person, Bristol</w:t>
      </w:r>
      <w:r w:rsidR="001409CF">
        <w:t>.</w:t>
      </w:r>
    </w:p>
    <w:p w14:paraId="6520925C" w14:textId="77777777" w:rsidR="004E7E52" w:rsidRPr="00B71F91" w:rsidRDefault="004E7E52" w:rsidP="004E7E52">
      <w:pPr>
        <w:pStyle w:val="Body"/>
      </w:pPr>
      <w:bookmarkStart w:id="36" w:name="_Hlk212633506"/>
      <w:r w:rsidRPr="00B71F91">
        <w:t>When asked if they feel safe while participating in the MHF activities at their youth organisation, most (58</w:t>
      </w:r>
      <w:r>
        <w:t>%</w:t>
      </w:r>
      <w:r w:rsidRPr="00B71F91">
        <w:t xml:space="preserve">) </w:t>
      </w:r>
      <w:r>
        <w:t>YP</w:t>
      </w:r>
      <w:r w:rsidRPr="00B71F91">
        <w:t xml:space="preserve"> reported feeling ‘very safe’ and 32</w:t>
      </w:r>
      <w:r>
        <w:t>%</w:t>
      </w:r>
      <w:r w:rsidRPr="00B71F91">
        <w:t xml:space="preserve"> feel ‘safe’, less than </w:t>
      </w:r>
      <w:r>
        <w:t>1%</w:t>
      </w:r>
      <w:r w:rsidRPr="00B71F91">
        <w:t xml:space="preserve"> of </w:t>
      </w:r>
      <w:r>
        <w:t>YP</w:t>
      </w:r>
      <w:r w:rsidRPr="00B71F91">
        <w:t xml:space="preserve"> felt ‘unsafe’ and less than </w:t>
      </w:r>
      <w:r>
        <w:t>5%</w:t>
      </w:r>
      <w:r w:rsidRPr="00B71F91">
        <w:t xml:space="preserve"> felt ‘very unsafe’, in line with the previous years’ </w:t>
      </w:r>
      <w:r>
        <w:t xml:space="preserve">YP </w:t>
      </w:r>
      <w:r w:rsidRPr="00B71F91">
        <w:t>survey findings. 26 respondents who indicated feeling ‘unsafe’ or ‘very unsafe’ were also asked a follow up question about their feeling of safety in other places. Over two thirds also reported feeling ‘very unsafe’ at school (69</w:t>
      </w:r>
      <w:r>
        <w:t>%</w:t>
      </w:r>
      <w:r w:rsidRPr="00B71F91">
        <w:t>), home (73</w:t>
      </w:r>
      <w:r>
        <w:t>%</w:t>
      </w:r>
      <w:r w:rsidRPr="00B71F91">
        <w:t>) and while hanging out in the street (68</w:t>
      </w:r>
      <w:r>
        <w:t>%</w:t>
      </w:r>
      <w:r w:rsidRPr="00B71F91">
        <w:t>).</w:t>
      </w:r>
      <w:r>
        <w:t xml:space="preserve"> This suggests that most YP who felt unsafe during MHF activities also had a wider feeling of insecurity in places across their community.</w:t>
      </w:r>
    </w:p>
    <w:bookmarkEnd w:id="36"/>
    <w:p w14:paraId="2D9BCCBB" w14:textId="77777777" w:rsidR="004E7E52" w:rsidRPr="00B71F91" w:rsidRDefault="004E7E52" w:rsidP="004E7E52">
      <w:pPr>
        <w:pStyle w:val="Body"/>
      </w:pPr>
      <w:r w:rsidRPr="00B71F91">
        <w:t xml:space="preserve">Almost all </w:t>
      </w:r>
      <w:r>
        <w:t>YP</w:t>
      </w:r>
      <w:r w:rsidRPr="00B71F91">
        <w:t xml:space="preserve"> interviewed felt safe or very safe in the spaces where activities were run. Some </w:t>
      </w:r>
      <w:r>
        <w:t>YP</w:t>
      </w:r>
      <w:r w:rsidRPr="00B71F91">
        <w:t xml:space="preserve"> framed safety in terms of feeling safe from judgement from others and felt they could be themselves in the MHF</w:t>
      </w:r>
      <w:r>
        <w:t>-</w:t>
      </w:r>
      <w:r w:rsidRPr="00B71F91">
        <w:t xml:space="preserve">funded spaces. This was framed by some </w:t>
      </w:r>
      <w:r>
        <w:t>YP</w:t>
      </w:r>
      <w:r w:rsidRPr="00B71F91">
        <w:t xml:space="preserve"> as in contrast to a school environment where they cited negative relationships with teachers and authority figures. One young person noted how being in a safe space gave them confidence to express themselves, for example</w:t>
      </w:r>
      <w:r>
        <w:t>,</w:t>
      </w:r>
      <w:r w:rsidRPr="00B71F91">
        <w:t xml:space="preserve"> by changing their appearance (e.g., dying their hair).</w:t>
      </w:r>
    </w:p>
    <w:p w14:paraId="4D09FEB2" w14:textId="171753C5" w:rsidR="004E7E52" w:rsidRPr="00B71F91" w:rsidRDefault="004E7E52" w:rsidP="004E7E52">
      <w:pPr>
        <w:pStyle w:val="Quotesforreport"/>
      </w:pPr>
      <w:r w:rsidRPr="00B71F91">
        <w:t>“The staff make it a safe space for all the young people. You’re not going to be judged, and if another young person is judging you then the staff will sort it out.” – Young person, Wigan</w:t>
      </w:r>
      <w:r w:rsidR="001409CF">
        <w:t>.</w:t>
      </w:r>
      <w:r w:rsidRPr="00B71F91">
        <w:t xml:space="preserve"> </w:t>
      </w:r>
    </w:p>
    <w:p w14:paraId="137CC790" w14:textId="77777777" w:rsidR="004E7E52" w:rsidRPr="00B71F91" w:rsidRDefault="004E7E52" w:rsidP="004E7E52">
      <w:pPr>
        <w:pStyle w:val="Body"/>
      </w:pPr>
      <w:r w:rsidRPr="00B71F91">
        <w:t xml:space="preserve">Others noted that staff did not leave young children unsupervised and were attentive and proactive on field trips. A few </w:t>
      </w:r>
      <w:r>
        <w:t>YP</w:t>
      </w:r>
      <w:r w:rsidRPr="00B71F91">
        <w:t xml:space="preserve"> mentioned incidents of bad behaviour from other children attending the sites, however</w:t>
      </w:r>
      <w:r>
        <w:t>,</w:t>
      </w:r>
      <w:r w:rsidRPr="00B71F91">
        <w:t xml:space="preserve"> they commended the staff for being good at diffusing situations and being able to manage conflict well. </w:t>
      </w:r>
    </w:p>
    <w:p w14:paraId="35008B12" w14:textId="77777777" w:rsidR="004E7E52" w:rsidRPr="00B71F91" w:rsidRDefault="004E7E52" w:rsidP="004E7E52">
      <w:pPr>
        <w:pStyle w:val="Body"/>
      </w:pPr>
      <w:r w:rsidRPr="00B71F91">
        <w:t xml:space="preserve">Several </w:t>
      </w:r>
      <w:r>
        <w:t>YP</w:t>
      </w:r>
      <w:r w:rsidRPr="00B71F91">
        <w:t xml:space="preserve"> described home environments as isolating or stressful, making youth services a safe alternative space. For some, the youth centre became a refuge from boredom, family tension, or unsafe neighbourhoods, which may heighten awareness of risks at home when they return. Some </w:t>
      </w:r>
      <w:r>
        <w:t>YP</w:t>
      </w:r>
      <w:r w:rsidRPr="00B71F91">
        <w:t xml:space="preserve"> mentioned living in “rough” or “dodgy” areas, suggesting that higher attendance may </w:t>
      </w:r>
      <w:r>
        <w:t>be a result of</w:t>
      </w:r>
      <w:r w:rsidRPr="00B71F91">
        <w:t xml:space="preserve"> exposure to unsafe conditions</w:t>
      </w:r>
      <w:r>
        <w:t>, as YP feel more safe at youth services than at home or school</w:t>
      </w:r>
      <w:r w:rsidRPr="00B71F91">
        <w:t xml:space="preserve">. Some </w:t>
      </w:r>
      <w:r>
        <w:t>YP</w:t>
      </w:r>
      <w:r w:rsidRPr="00B71F91">
        <w:t xml:space="preserve"> mentioned how specific incidents, such as stabbings in their local area, have made them feel unsafe outside of the MHF</w:t>
      </w:r>
      <w:r>
        <w:t>-</w:t>
      </w:r>
      <w:r w:rsidRPr="00B71F91">
        <w:t>funded activities.</w:t>
      </w:r>
    </w:p>
    <w:p w14:paraId="70E40E5F" w14:textId="77777777" w:rsidR="004E7E52" w:rsidRPr="00B71F91" w:rsidRDefault="004E7E52" w:rsidP="004E7E52">
      <w:pPr>
        <w:pStyle w:val="Body"/>
      </w:pPr>
      <w:r w:rsidRPr="00B71F91">
        <w:rPr>
          <w:b/>
        </w:rPr>
        <w:t>ASB:</w:t>
      </w:r>
      <w:r w:rsidRPr="00B71F91">
        <w:t xml:space="preserve"> The </w:t>
      </w:r>
      <w:r>
        <w:t>YP</w:t>
      </w:r>
      <w:r w:rsidRPr="00B71F91">
        <w:t xml:space="preserve"> were also asked about the frequency of their engagement in ASB in the last year. </w:t>
      </w:r>
      <w:r w:rsidRPr="00B71F91">
        <w:rPr>
          <w:rFonts w:eastAsia="Calibri"/>
        </w:rPr>
        <w:t>Responses have been aggregated to</w:t>
      </w:r>
      <w:r w:rsidRPr="00B71F91">
        <w:t xml:space="preserve"> show the average level of ASB across the sample. A majority of </w:t>
      </w:r>
      <w:r>
        <w:t>YP</w:t>
      </w:r>
      <w:r w:rsidRPr="00B71F91">
        <w:t xml:space="preserve"> rarely (77</w:t>
      </w:r>
      <w:r>
        <w:t>%</w:t>
      </w:r>
      <w:r w:rsidRPr="00B71F91">
        <w:t>) or occasionally (17</w:t>
      </w:r>
      <w:r>
        <w:t>%</w:t>
      </w:r>
      <w:r w:rsidRPr="00B71F91">
        <w:t xml:space="preserve">) took part in ASB. However, around </w:t>
      </w:r>
      <w:r>
        <w:t>5%</w:t>
      </w:r>
      <w:r w:rsidRPr="00B71F91">
        <w:t xml:space="preserve"> of </w:t>
      </w:r>
      <w:r>
        <w:t>YP</w:t>
      </w:r>
      <w:r w:rsidRPr="00B71F91">
        <w:t xml:space="preserve"> commit ASB frequently, while only </w:t>
      </w:r>
      <w:r>
        <w:t>1%</w:t>
      </w:r>
      <w:r w:rsidRPr="00B71F91">
        <w:t xml:space="preserve"> do so very frequently. This aligns with findings from site visit interviews with </w:t>
      </w:r>
      <w:r>
        <w:t>YP</w:t>
      </w:r>
      <w:r w:rsidRPr="00B71F91">
        <w:t xml:space="preserve"> who mostly suggested they had not engaged in ASB. </w:t>
      </w:r>
    </w:p>
    <w:p w14:paraId="780854BC" w14:textId="77777777" w:rsidR="004E7E52" w:rsidRPr="00B71F91" w:rsidRDefault="004E7E52" w:rsidP="004E7E52">
      <w:pPr>
        <w:pStyle w:val="Body"/>
      </w:pPr>
      <w:r w:rsidRPr="00B71F91">
        <w:t xml:space="preserve">Interviews with </w:t>
      </w:r>
      <w:r>
        <w:t>YP</w:t>
      </w:r>
      <w:r w:rsidRPr="00B71F91">
        <w:t xml:space="preserve"> attending activities at the MHF sites gave insight into the context and motivation for involvement in ASB. Y</w:t>
      </w:r>
      <w:r>
        <w:t>P</w:t>
      </w:r>
      <w:r w:rsidRPr="00B71F91">
        <w:t xml:space="preserve"> highlighted the normalisation of ASB through social media and peer reinforcement as key factors perpetuating ASB. A number of interviewees witnessed their peers engage in ASB or negative behaviours. These interviewees felt that </w:t>
      </w:r>
      <w:r>
        <w:t>YP</w:t>
      </w:r>
      <w:r w:rsidRPr="00B71F91">
        <w:t xml:space="preserve"> have a need to receive validation from their friends which sometimes results in them engaging in ASB.</w:t>
      </w:r>
    </w:p>
    <w:p w14:paraId="72A7A4CF" w14:textId="77777777" w:rsidR="004E7E52" w:rsidRPr="00B71F91" w:rsidRDefault="004E7E52" w:rsidP="004E7E52">
      <w:pPr>
        <w:pStyle w:val="Body"/>
      </w:pPr>
      <w:r w:rsidRPr="00B71F91">
        <w:t xml:space="preserve">Another perception from interviewees is that boredom is a motivating factor for </w:t>
      </w:r>
      <w:r>
        <w:t>YP</w:t>
      </w:r>
      <w:r w:rsidRPr="00B71F91">
        <w:t xml:space="preserve"> to engage in ASB. Y</w:t>
      </w:r>
      <w:r>
        <w:t>P</w:t>
      </w:r>
      <w:r w:rsidRPr="00B71F91">
        <w:t xml:space="preserve"> highlighted a lack of activities, goals, and guidance as common elements associated with other </w:t>
      </w:r>
      <w:r>
        <w:t>YP</w:t>
      </w:r>
      <w:r w:rsidRPr="00B71F91">
        <w:t xml:space="preserve"> who engage in ASB. A lack of positive role models and problems with families were also mentioned as contributing factors. Many grantholders reported that their staff and volunteers act as role models for </w:t>
      </w:r>
      <w:r>
        <w:t>YP</w:t>
      </w:r>
      <w:r w:rsidRPr="00B71F91">
        <w:t xml:space="preserve">, demonstrating positive attitudes and behaviours that </w:t>
      </w:r>
      <w:r>
        <w:t>YP</w:t>
      </w:r>
      <w:r w:rsidRPr="00B71F91">
        <w:t xml:space="preserve"> mirror. This was particularly true for volunteers who were considered relatable, such as those from the local area who have experienced similar circumstances and challenges.</w:t>
      </w:r>
    </w:p>
    <w:p w14:paraId="246A846C" w14:textId="77777777" w:rsidR="004E7E52" w:rsidRPr="00B71F91" w:rsidRDefault="004E7E52" w:rsidP="004E7E52">
      <w:pPr>
        <w:pStyle w:val="Body"/>
      </w:pPr>
      <w:r w:rsidRPr="00B71F91">
        <w:lastRenderedPageBreak/>
        <w:t xml:space="preserve">Some </w:t>
      </w:r>
      <w:r>
        <w:t>YP</w:t>
      </w:r>
      <w:r w:rsidRPr="00B71F91">
        <w:t xml:space="preserve"> suggested that less harmful behaviours can be perceived as ASB, for example, smoking in a group is perceived as ASB as opposed to smoking individually. This raises the nuance of community perceptions of </w:t>
      </w:r>
      <w:r>
        <w:t>YP</w:t>
      </w:r>
      <w:r w:rsidRPr="00B71F91">
        <w:t xml:space="preserve"> and how that might influence which activities are seen as ASB. </w:t>
      </w:r>
    </w:p>
    <w:p w14:paraId="2566FA61" w14:textId="77777777" w:rsidR="004E7E52" w:rsidRPr="00B71F91" w:rsidRDefault="004E7E52" w:rsidP="004E7E52">
      <w:pPr>
        <w:pStyle w:val="Body"/>
      </w:pPr>
      <w:r w:rsidRPr="00B71F91">
        <w:t xml:space="preserve">Stakeholders also reflected that in addition to boredom and lack of role models, there is an economic driver which influences lack of access to opportunities. </w:t>
      </w:r>
      <w:r>
        <w:t>YP</w:t>
      </w:r>
      <w:r w:rsidRPr="00B71F91">
        <w:t xml:space="preserve"> cannot afford to take part in activities and</w:t>
      </w:r>
      <w:r>
        <w:t>,</w:t>
      </w:r>
      <w:r w:rsidRPr="00B71F91">
        <w:t xml:space="preserve"> therefore</w:t>
      </w:r>
      <w:r>
        <w:t>,</w:t>
      </w:r>
      <w:r w:rsidRPr="00B71F91">
        <w:t xml:space="preserve"> spend time in groups in public spaces which can result in negative perceptions from community members.</w:t>
      </w:r>
    </w:p>
    <w:p w14:paraId="7AA0183A" w14:textId="4F998B72" w:rsidR="004E7E52" w:rsidRPr="004E7E52" w:rsidRDefault="004E7E52" w:rsidP="004E7E52">
      <w:pPr>
        <w:pStyle w:val="Quotesforreport"/>
      </w:pPr>
      <w:r>
        <w:t>“</w:t>
      </w:r>
      <w:r w:rsidRPr="00B71F91">
        <w:t>I think there’s a cost</w:t>
      </w:r>
      <w:r w:rsidRPr="00B71F91">
        <w:rPr>
          <w:rFonts w:ascii="Cambria Math" w:hAnsi="Cambria Math" w:cs="Cambria Math"/>
        </w:rPr>
        <w:t>‑</w:t>
      </w:r>
      <w:r w:rsidRPr="00B71F91">
        <w:t>of</w:t>
      </w:r>
      <w:r w:rsidRPr="00B71F91">
        <w:rPr>
          <w:rFonts w:ascii="Cambria Math" w:hAnsi="Cambria Math" w:cs="Cambria Math"/>
        </w:rPr>
        <w:t>‑</w:t>
      </w:r>
      <w:r w:rsidRPr="00B71F91">
        <w:t>living issue. There’s less free provision for holiday clubs… so people perceive they can’t afford paid activities. Therefore, [</w:t>
      </w:r>
      <w:r>
        <w:t>YP</w:t>
      </w:r>
      <w:r w:rsidRPr="00B71F91">
        <w:t xml:space="preserve">] do that informal hanging around, which is </w:t>
      </w:r>
      <w:r w:rsidRPr="004E7E52">
        <w:t>then perceived negatively.” – District council stakeholder interview, April 2025.</w:t>
      </w:r>
    </w:p>
    <w:p w14:paraId="6ACE63BA" w14:textId="77777777" w:rsidR="004E7E52" w:rsidRPr="004E7E52" w:rsidRDefault="004E7E52" w:rsidP="004E7E52">
      <w:pPr>
        <w:pStyle w:val="Quotesforreport"/>
      </w:pPr>
      <w:r w:rsidRPr="004E7E52">
        <w:t>“I’ve seen a lot of kids come here who had behavioural issues and got angry, I’ve seen how they calmed down and how their protective wall come[s] down. They were violent before they came here. I’ve seen everyone that’s come here change in a positive way.” – Young person, Leicester</w:t>
      </w:r>
    </w:p>
    <w:p w14:paraId="53BC78A2" w14:textId="77777777" w:rsidR="006105FC" w:rsidRPr="00B71F91" w:rsidRDefault="006105FC" w:rsidP="006105FC">
      <w:pPr>
        <w:pStyle w:val="Heading3"/>
      </w:pPr>
      <w:bookmarkStart w:id="37" w:name="_Ref230857758"/>
      <w:r w:rsidRPr="00B71F91">
        <w:t>Dose response analysis</w:t>
      </w:r>
      <w:bookmarkEnd w:id="37"/>
    </w:p>
    <w:p w14:paraId="006CB912" w14:textId="77777777" w:rsidR="006105FC" w:rsidRPr="00B71F91" w:rsidRDefault="006105FC" w:rsidP="006105FC">
      <w:pPr>
        <w:pStyle w:val="Body"/>
        <w:rPr>
          <w:szCs w:val="24"/>
        </w:rPr>
      </w:pPr>
      <w:r w:rsidRPr="00B71F91">
        <w:t xml:space="preserve">In line with the previous interim report, </w:t>
      </w:r>
      <w:r>
        <w:t>the</w:t>
      </w:r>
      <w:r w:rsidRPr="00B71F91">
        <w:t xml:space="preserve"> study employed </w:t>
      </w:r>
      <w:r>
        <w:t xml:space="preserve">a </w:t>
      </w:r>
      <w:r w:rsidRPr="00B71F91">
        <w:t xml:space="preserve">dose-response analysis, aiming to detail the </w:t>
      </w:r>
      <w:r w:rsidRPr="00B71F91">
        <w:rPr>
          <w:bCs/>
        </w:rPr>
        <w:t xml:space="preserve">relationship between a dose (an activity funded by the MHF, or multiple activities) and the response (outcomes for </w:t>
      </w:r>
      <w:r>
        <w:rPr>
          <w:bCs/>
        </w:rPr>
        <w:t>YP</w:t>
      </w:r>
      <w:r w:rsidRPr="00B71F91">
        <w:rPr>
          <w:bCs/>
        </w:rPr>
        <w:t>)</w:t>
      </w:r>
      <w:r w:rsidRPr="00B71F91">
        <w:rPr>
          <w:bCs/>
          <w:szCs w:val="24"/>
        </w:rPr>
        <w:t>. We recognise that the dose-response analysis does not address issues such as selection effects. However, this approach allowed us to assess the potential impact of these effects by comparing the outcomes for those with different levels of engagement, characteristics, and geography. To examine this relationship, we formulated a set of Key Evaluation Questions (KEQs)</w:t>
      </w:r>
      <w:r w:rsidRPr="00B71F91">
        <w:rPr>
          <w:szCs w:val="24"/>
        </w:rPr>
        <w:t xml:space="preserve"> that the </w:t>
      </w:r>
      <w:r>
        <w:rPr>
          <w:szCs w:val="24"/>
        </w:rPr>
        <w:t>YP</w:t>
      </w:r>
      <w:r w:rsidRPr="00B71F91">
        <w:rPr>
          <w:szCs w:val="24"/>
        </w:rPr>
        <w:t xml:space="preserve"> survey was designed to address (refer to Tables 8 to 12 below for a detailed explanation of the variables used and </w:t>
      </w:r>
      <w:r w:rsidRPr="00B71F91">
        <w:t>the full analysis</w:t>
      </w:r>
      <w:r w:rsidRPr="00B71F91">
        <w:rPr>
          <w:szCs w:val="24"/>
        </w:rPr>
        <w:t>).</w:t>
      </w:r>
    </w:p>
    <w:p w14:paraId="66048F53" w14:textId="77777777" w:rsidR="006105FC" w:rsidRPr="00B71F91" w:rsidRDefault="006105FC" w:rsidP="006105FC">
      <w:pPr>
        <w:pStyle w:val="Body"/>
        <w:rPr>
          <w:szCs w:val="22"/>
        </w:rPr>
      </w:pPr>
      <w:r w:rsidRPr="00B71F91">
        <w:rPr>
          <w:szCs w:val="24"/>
        </w:rPr>
        <w:t xml:space="preserve">The analysis presented below provides an assessment of the KEQs using the dose-response approach. The approach used to assess trends is </w:t>
      </w:r>
      <w:r w:rsidRPr="00B71F91">
        <w:rPr>
          <w:szCs w:val="22"/>
        </w:rPr>
        <w:t xml:space="preserve">outlined in </w:t>
      </w:r>
      <w:r w:rsidRPr="00B71F91">
        <w:rPr>
          <w:szCs w:val="22"/>
        </w:rPr>
        <w:fldChar w:fldCharType="begin"/>
      </w:r>
      <w:r w:rsidRPr="00B71F91">
        <w:rPr>
          <w:szCs w:val="22"/>
        </w:rPr>
        <w:instrText xml:space="preserve"> REF _Ref209535400 \h  \* MERGEFORMAT </w:instrText>
      </w:r>
      <w:r w:rsidRPr="00B71F91">
        <w:rPr>
          <w:szCs w:val="22"/>
        </w:rPr>
      </w:r>
      <w:r w:rsidRPr="00B71F91">
        <w:rPr>
          <w:szCs w:val="22"/>
        </w:rPr>
        <w:fldChar w:fldCharType="separate"/>
      </w:r>
      <w:r w:rsidRPr="009E23D9">
        <w:rPr>
          <w:szCs w:val="22"/>
        </w:rPr>
        <w:t xml:space="preserve">Table </w:t>
      </w:r>
      <w:r w:rsidRPr="009E23D9">
        <w:rPr>
          <w:noProof/>
          <w:szCs w:val="22"/>
        </w:rPr>
        <w:t>7</w:t>
      </w:r>
      <w:r w:rsidRPr="00B71F91">
        <w:rPr>
          <w:szCs w:val="22"/>
        </w:rPr>
        <w:fldChar w:fldCharType="end"/>
      </w:r>
      <w:r w:rsidRPr="00B71F91">
        <w:rPr>
          <w:szCs w:val="22"/>
        </w:rPr>
        <w:t xml:space="preserve">. </w:t>
      </w:r>
    </w:p>
    <w:p w14:paraId="57FB4E4D" w14:textId="77777777" w:rsidR="006105FC" w:rsidRPr="00B71F91" w:rsidRDefault="006105FC" w:rsidP="006105FC">
      <w:pPr>
        <w:pStyle w:val="Caption"/>
      </w:pPr>
      <w:bookmarkStart w:id="38" w:name="_Ref209535400"/>
      <w:r w:rsidRPr="00B71F91">
        <w:t xml:space="preserve">Table </w:t>
      </w:r>
      <w:fldSimple w:instr=" SEQ Table \* ARABIC ">
        <w:r>
          <w:rPr>
            <w:noProof/>
          </w:rPr>
          <w:t>7</w:t>
        </w:r>
      </w:fldSimple>
      <w:bookmarkEnd w:id="38"/>
      <w:r w:rsidRPr="00B71F91">
        <w:t>: Approach to assessing trends and categorisation of evidence</w:t>
      </w:r>
    </w:p>
    <w:tbl>
      <w:tblPr>
        <w:tblStyle w:val="GridTable4-Accent1"/>
        <w:tblW w:w="0" w:type="auto"/>
        <w:tblLook w:val="04A0" w:firstRow="1" w:lastRow="0" w:firstColumn="1" w:lastColumn="0" w:noHBand="0" w:noVBand="1"/>
      </w:tblPr>
      <w:tblGrid>
        <w:gridCol w:w="3728"/>
        <w:gridCol w:w="2793"/>
        <w:gridCol w:w="3107"/>
      </w:tblGrid>
      <w:tr w:rsidR="006105FC" w14:paraId="6C799153" w14:textId="77777777" w:rsidTr="00C0241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0" w:type="dxa"/>
          </w:tcPr>
          <w:p w14:paraId="5EF7BB89" w14:textId="77777777" w:rsidR="006105FC" w:rsidRPr="00B71F91" w:rsidRDefault="006105FC" w:rsidP="006105FC">
            <w:pPr>
              <w:pStyle w:val="Body"/>
            </w:pPr>
            <w:r w:rsidRPr="00B71F91">
              <w:t>Answer to Key Evaluation Questions</w:t>
            </w:r>
          </w:p>
        </w:tc>
        <w:tc>
          <w:tcPr>
            <w:tcW w:w="3060" w:type="dxa"/>
          </w:tcPr>
          <w:p w14:paraId="60E24F42" w14:textId="77777777" w:rsidR="006105FC" w:rsidRPr="00B71F91" w:rsidRDefault="006105FC" w:rsidP="006105FC">
            <w:pPr>
              <w:pStyle w:val="Body"/>
              <w:cnfStyle w:val="100000000000" w:firstRow="1" w:lastRow="0" w:firstColumn="0" w:lastColumn="0" w:oddVBand="0" w:evenVBand="0" w:oddHBand="0" w:evenHBand="0" w:firstRowFirstColumn="0" w:firstRowLastColumn="0" w:lastRowFirstColumn="0" w:lastRowLastColumn="0"/>
            </w:pPr>
            <w:r w:rsidRPr="00B71F91">
              <w:t>Threshold of variation</w:t>
            </w:r>
            <w:r>
              <w:rPr>
                <w:rStyle w:val="FootnoteReference"/>
                <w:rFonts w:cs="Arial"/>
                <w:sz w:val="22"/>
              </w:rPr>
              <w:footnoteReference w:id="17"/>
            </w:r>
          </w:p>
        </w:tc>
        <w:tc>
          <w:tcPr>
            <w:tcW w:w="3347" w:type="dxa"/>
          </w:tcPr>
          <w:p w14:paraId="650784AB" w14:textId="77777777" w:rsidR="006105FC" w:rsidRPr="00B71F91" w:rsidRDefault="006105FC" w:rsidP="006105FC">
            <w:pPr>
              <w:pStyle w:val="Body"/>
              <w:cnfStyle w:val="100000000000" w:firstRow="1" w:lastRow="0" w:firstColumn="0" w:lastColumn="0" w:oddVBand="0" w:evenVBand="0" w:oddHBand="0" w:evenHBand="0" w:firstRowFirstColumn="0" w:firstRowLastColumn="0" w:lastRowFirstColumn="0" w:lastRowLastColumn="0"/>
            </w:pPr>
            <w:r w:rsidRPr="00B71F91">
              <w:t xml:space="preserve">Categorisation of evidence </w:t>
            </w:r>
          </w:p>
        </w:tc>
      </w:tr>
      <w:tr w:rsidR="006105FC" w14:paraId="698EF87B" w14:textId="77777777" w:rsidTr="00C0241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40" w:type="dxa"/>
          </w:tcPr>
          <w:p w14:paraId="0EC90B00" w14:textId="77777777" w:rsidR="006105FC" w:rsidRPr="006105FC" w:rsidRDefault="006105FC" w:rsidP="006105FC">
            <w:pPr>
              <w:pStyle w:val="Body"/>
              <w:rPr>
                <w:b w:val="0"/>
                <w:bCs w:val="0"/>
              </w:rPr>
            </w:pPr>
            <w:r w:rsidRPr="006105FC">
              <w:rPr>
                <w:b w:val="0"/>
                <w:bCs w:val="0"/>
              </w:rPr>
              <w:t>No evidence/no variation</w:t>
            </w:r>
          </w:p>
        </w:tc>
        <w:tc>
          <w:tcPr>
            <w:tcW w:w="3060" w:type="dxa"/>
          </w:tcPr>
          <w:p w14:paraId="51B7BD90"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pPr>
            <w:r w:rsidRPr="00B71F91">
              <w:t>&lt;1.5%</w:t>
            </w:r>
          </w:p>
        </w:tc>
        <w:tc>
          <w:tcPr>
            <w:tcW w:w="3347" w:type="dxa"/>
          </w:tcPr>
          <w:p w14:paraId="10F030DB"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pPr>
          </w:p>
        </w:tc>
      </w:tr>
      <w:tr w:rsidR="006105FC" w14:paraId="0127AD06" w14:textId="77777777" w:rsidTr="00C0241C">
        <w:trPr>
          <w:trHeight w:val="319"/>
        </w:trPr>
        <w:tc>
          <w:tcPr>
            <w:cnfStyle w:val="001000000000" w:firstRow="0" w:lastRow="0" w:firstColumn="1" w:lastColumn="0" w:oddVBand="0" w:evenVBand="0" w:oddHBand="0" w:evenHBand="0" w:firstRowFirstColumn="0" w:firstRowLastColumn="0" w:lastRowFirstColumn="0" w:lastRowLastColumn="0"/>
            <w:tcW w:w="4140" w:type="dxa"/>
          </w:tcPr>
          <w:p w14:paraId="2CDF65FE" w14:textId="77777777" w:rsidR="006105FC" w:rsidRPr="006105FC" w:rsidRDefault="006105FC" w:rsidP="006105FC">
            <w:pPr>
              <w:pStyle w:val="Body"/>
              <w:rPr>
                <w:b w:val="0"/>
                <w:bCs w:val="0"/>
              </w:rPr>
            </w:pPr>
            <w:r w:rsidRPr="006105FC">
              <w:rPr>
                <w:b w:val="0"/>
                <w:bCs w:val="0"/>
              </w:rPr>
              <w:t>Partially</w:t>
            </w:r>
          </w:p>
        </w:tc>
        <w:tc>
          <w:tcPr>
            <w:tcW w:w="3060" w:type="dxa"/>
          </w:tcPr>
          <w:p w14:paraId="11589CEA"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pPr>
            <w:r w:rsidRPr="00B71F91">
              <w:t>1.5-5%</w:t>
            </w:r>
          </w:p>
        </w:tc>
        <w:tc>
          <w:tcPr>
            <w:tcW w:w="3347" w:type="dxa"/>
          </w:tcPr>
          <w:p w14:paraId="0F88761B"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pPr>
            <w:r w:rsidRPr="00B71F91">
              <w:t xml:space="preserve">Weak evidence </w:t>
            </w:r>
          </w:p>
        </w:tc>
      </w:tr>
      <w:tr w:rsidR="006105FC" w14:paraId="193C8E00" w14:textId="77777777" w:rsidTr="00C0241C">
        <w:trPr>
          <w:cnfStyle w:val="000000100000" w:firstRow="0" w:lastRow="0" w:firstColumn="0" w:lastColumn="0" w:oddVBand="0" w:evenVBand="0" w:oddHBand="1" w:evenHBand="0" w:firstRowFirstColumn="0" w:firstRowLastColumn="0" w:lastRowFirstColumn="0" w:lastRowLastColumn="0"/>
          <w:trHeight w:val="254"/>
        </w:trPr>
        <w:tc>
          <w:tcPr>
            <w:cnfStyle w:val="001000000000" w:firstRow="0" w:lastRow="0" w:firstColumn="1" w:lastColumn="0" w:oddVBand="0" w:evenVBand="0" w:oddHBand="0" w:evenHBand="0" w:firstRowFirstColumn="0" w:firstRowLastColumn="0" w:lastRowFirstColumn="0" w:lastRowLastColumn="0"/>
            <w:tcW w:w="4140" w:type="dxa"/>
          </w:tcPr>
          <w:p w14:paraId="6A257008" w14:textId="77777777" w:rsidR="006105FC" w:rsidRPr="006105FC" w:rsidRDefault="006105FC" w:rsidP="006105FC">
            <w:pPr>
              <w:pStyle w:val="Body"/>
              <w:rPr>
                <w:b w:val="0"/>
                <w:bCs w:val="0"/>
              </w:rPr>
            </w:pPr>
            <w:r w:rsidRPr="006105FC">
              <w:rPr>
                <w:b w:val="0"/>
                <w:bCs w:val="0"/>
              </w:rPr>
              <w:t>Partially</w:t>
            </w:r>
          </w:p>
        </w:tc>
        <w:tc>
          <w:tcPr>
            <w:tcW w:w="3060" w:type="dxa"/>
          </w:tcPr>
          <w:p w14:paraId="3947CD3B"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pPr>
            <w:r w:rsidRPr="00B71F91">
              <w:t>5-10%</w:t>
            </w:r>
          </w:p>
        </w:tc>
        <w:tc>
          <w:tcPr>
            <w:tcW w:w="3347" w:type="dxa"/>
          </w:tcPr>
          <w:p w14:paraId="12992C13"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pPr>
            <w:r w:rsidRPr="00B71F91">
              <w:t>Emerging evidence</w:t>
            </w:r>
          </w:p>
        </w:tc>
      </w:tr>
      <w:tr w:rsidR="006105FC" w14:paraId="5B5DC590" w14:textId="77777777" w:rsidTr="00C0241C">
        <w:trPr>
          <w:trHeight w:val="284"/>
        </w:trPr>
        <w:tc>
          <w:tcPr>
            <w:cnfStyle w:val="001000000000" w:firstRow="0" w:lastRow="0" w:firstColumn="1" w:lastColumn="0" w:oddVBand="0" w:evenVBand="0" w:oddHBand="0" w:evenHBand="0" w:firstRowFirstColumn="0" w:firstRowLastColumn="0" w:lastRowFirstColumn="0" w:lastRowLastColumn="0"/>
            <w:tcW w:w="4140" w:type="dxa"/>
          </w:tcPr>
          <w:p w14:paraId="43205936" w14:textId="77777777" w:rsidR="006105FC" w:rsidRPr="006105FC" w:rsidRDefault="006105FC" w:rsidP="006105FC">
            <w:pPr>
              <w:pStyle w:val="Body"/>
              <w:rPr>
                <w:b w:val="0"/>
                <w:bCs w:val="0"/>
              </w:rPr>
            </w:pPr>
            <w:r w:rsidRPr="006105FC">
              <w:rPr>
                <w:b w:val="0"/>
                <w:bCs w:val="0"/>
              </w:rPr>
              <w:t>Yes/No</w:t>
            </w:r>
          </w:p>
        </w:tc>
        <w:tc>
          <w:tcPr>
            <w:tcW w:w="3060" w:type="dxa"/>
          </w:tcPr>
          <w:p w14:paraId="4B0B43D5"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pPr>
            <w:r w:rsidRPr="00B71F91">
              <w:t xml:space="preserve">10-20% </w:t>
            </w:r>
          </w:p>
        </w:tc>
        <w:tc>
          <w:tcPr>
            <w:tcW w:w="3347" w:type="dxa"/>
          </w:tcPr>
          <w:p w14:paraId="0A362CB5"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pPr>
            <w:r w:rsidRPr="00B71F91">
              <w:t xml:space="preserve">Moderate evidence </w:t>
            </w:r>
          </w:p>
        </w:tc>
      </w:tr>
      <w:tr w:rsidR="006105FC" w14:paraId="2C1EB444" w14:textId="77777777" w:rsidTr="00C0241C">
        <w:trPr>
          <w:cnfStyle w:val="000000100000" w:firstRow="0" w:lastRow="0" w:firstColumn="0" w:lastColumn="0" w:oddVBand="0" w:evenVBand="0" w:oddHBand="1" w:evenHBand="0" w:firstRowFirstColumn="0" w:firstRowLastColumn="0" w:lastRowFirstColumn="0" w:lastRowLastColumn="0"/>
          <w:trHeight w:val="274"/>
        </w:trPr>
        <w:tc>
          <w:tcPr>
            <w:cnfStyle w:val="001000000000" w:firstRow="0" w:lastRow="0" w:firstColumn="1" w:lastColumn="0" w:oddVBand="0" w:evenVBand="0" w:oddHBand="0" w:evenHBand="0" w:firstRowFirstColumn="0" w:firstRowLastColumn="0" w:lastRowFirstColumn="0" w:lastRowLastColumn="0"/>
            <w:tcW w:w="4140" w:type="dxa"/>
          </w:tcPr>
          <w:p w14:paraId="37710CCA" w14:textId="77777777" w:rsidR="006105FC" w:rsidRPr="006105FC" w:rsidRDefault="006105FC" w:rsidP="006105FC">
            <w:pPr>
              <w:pStyle w:val="Body"/>
              <w:rPr>
                <w:b w:val="0"/>
                <w:bCs w:val="0"/>
              </w:rPr>
            </w:pPr>
            <w:r w:rsidRPr="006105FC">
              <w:rPr>
                <w:b w:val="0"/>
                <w:bCs w:val="0"/>
              </w:rPr>
              <w:t>Yes/No</w:t>
            </w:r>
          </w:p>
        </w:tc>
        <w:tc>
          <w:tcPr>
            <w:tcW w:w="3060" w:type="dxa"/>
          </w:tcPr>
          <w:p w14:paraId="0704754E"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pPr>
            <w:r w:rsidRPr="00B71F91">
              <w:t>&gt;20%</w:t>
            </w:r>
          </w:p>
        </w:tc>
        <w:tc>
          <w:tcPr>
            <w:tcW w:w="3347" w:type="dxa"/>
          </w:tcPr>
          <w:p w14:paraId="5114F598"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pPr>
            <w:r w:rsidRPr="00B71F91">
              <w:t>Strong evidence</w:t>
            </w:r>
          </w:p>
        </w:tc>
      </w:tr>
    </w:tbl>
    <w:p w14:paraId="30F66BB2" w14:textId="77777777" w:rsidR="006105FC" w:rsidRPr="001E52C9" w:rsidRDefault="006105FC" w:rsidP="006105FC">
      <w:pPr>
        <w:pStyle w:val="Body"/>
        <w:rPr>
          <w:rFonts w:eastAsia="Calibri"/>
          <w:color w:val="63666A"/>
          <w:szCs w:val="22"/>
        </w:rPr>
      </w:pPr>
      <w:r w:rsidRPr="001E52C9">
        <w:rPr>
          <w:rFonts w:eastAsia="Calibri"/>
          <w:szCs w:val="24"/>
        </w:rPr>
        <w:t xml:space="preserve">The analysis highlighted trends suggesting a link between participation in the MHF activities and outcomes for </w:t>
      </w:r>
      <w:r>
        <w:rPr>
          <w:rFonts w:eastAsia="Calibri"/>
          <w:szCs w:val="24"/>
        </w:rPr>
        <w:t>YP</w:t>
      </w:r>
      <w:r w:rsidRPr="001E52C9">
        <w:rPr>
          <w:rFonts w:eastAsia="Calibri"/>
          <w:szCs w:val="24"/>
        </w:rPr>
        <w:t xml:space="preserve">. In particular, a number of links were found between participation in MHF activities and respondents’ wellbeing, relationships with GH staff and instances of ASB. </w:t>
      </w:r>
      <w:r w:rsidRPr="001E52C9">
        <w:rPr>
          <w:rFonts w:eastAsia="Calibri"/>
          <w:szCs w:val="22"/>
        </w:rPr>
        <w:t xml:space="preserve">The following sub-sections present an overview table listing the relevant KEQs, the </w:t>
      </w:r>
      <w:r>
        <w:rPr>
          <w:rFonts w:eastAsia="Calibri"/>
          <w:szCs w:val="22"/>
        </w:rPr>
        <w:t xml:space="preserve">YP </w:t>
      </w:r>
      <w:r w:rsidRPr="001E52C9">
        <w:rPr>
          <w:rFonts w:eastAsia="Calibri"/>
          <w:szCs w:val="22"/>
        </w:rPr>
        <w:t xml:space="preserve">survey questions used for the dose response analysis and related evidence, followed by a more detailed discussion of the findings alongside explanatory evidence from YP and grantholder interviews </w:t>
      </w:r>
      <w:r w:rsidRPr="001E52C9">
        <w:rPr>
          <w:rFonts w:eastAsia="Calibri"/>
          <w:szCs w:val="22"/>
        </w:rPr>
        <w:lastRenderedPageBreak/>
        <w:t>where possible.</w:t>
      </w:r>
      <w:r w:rsidRPr="001E52C9">
        <w:rPr>
          <w:rFonts w:eastAsia="Calibri"/>
          <w:color w:val="63666A"/>
          <w:szCs w:val="22"/>
        </w:rPr>
        <w:t xml:space="preserve"> </w:t>
      </w:r>
      <w:r w:rsidRPr="001E52C9">
        <w:rPr>
          <w:rFonts w:eastAsia="Calibri"/>
          <w:szCs w:val="24"/>
        </w:rPr>
        <w:t xml:space="preserve">KEQs with no identified </w:t>
      </w:r>
      <w:r w:rsidRPr="001E52C9">
        <w:rPr>
          <w:rFonts w:eastAsia="Calibri"/>
          <w:szCs w:val="22"/>
        </w:rPr>
        <w:t>trends or where findings were uncertain due to small sample sizes or limited variation are not discussed in detail in this section. Even where trends were identified, small sample sizes meant that no variation by individual characteristics was identified. Compared to the previous interim report, this report identifies more trends. This could potentially be due to the increase in the number of survey responses received, increasing the sample sizes available for dose response analysis.</w:t>
      </w:r>
    </w:p>
    <w:p w14:paraId="788E6114" w14:textId="77777777" w:rsidR="006105FC" w:rsidRPr="00B71F91" w:rsidRDefault="006105FC" w:rsidP="006105FC">
      <w:pPr>
        <w:pStyle w:val="Heading4"/>
      </w:pPr>
      <w:r w:rsidRPr="00B71F91">
        <w:t xml:space="preserve">Impact of frequency of attendance </w:t>
      </w:r>
    </w:p>
    <w:p w14:paraId="092F3F2B" w14:textId="77777777" w:rsidR="006105FC" w:rsidRPr="00B71F91" w:rsidRDefault="006105FC" w:rsidP="006105FC">
      <w:pPr>
        <w:pStyle w:val="Body"/>
      </w:pPr>
      <w:r w:rsidRPr="00B71F91">
        <w:fldChar w:fldCharType="begin"/>
      </w:r>
      <w:r w:rsidRPr="00B71F91">
        <w:instrText xml:space="preserve"> REF _Ref210228644 \h </w:instrText>
      </w:r>
      <w:r>
        <w:instrText xml:space="preserve"> \* MERGEFORMAT </w:instrText>
      </w:r>
      <w:r w:rsidRPr="00B71F91">
        <w:fldChar w:fldCharType="separate"/>
      </w:r>
      <w:r w:rsidRPr="00B71F91">
        <w:t xml:space="preserve">Table </w:t>
      </w:r>
      <w:r>
        <w:rPr>
          <w:noProof/>
        </w:rPr>
        <w:t>8</w:t>
      </w:r>
      <w:r w:rsidRPr="00B71F91">
        <w:fldChar w:fldCharType="end"/>
      </w:r>
      <w:r w:rsidRPr="00B71F91">
        <w:t xml:space="preserve"> outlines the dose-response findings for the KEQs related to frequency of attendance. Overall, findings varied: some evidence suggests that more frequent attendance positively affects confidence and life skills, while other results indicate a negative impact on wellbeing, ASB, and relationships with grantholder staff and volunteers. These findings are broadly in line with the previous interim report, although there were more trends identified.</w:t>
      </w:r>
    </w:p>
    <w:p w14:paraId="749714AF" w14:textId="77777777" w:rsidR="006105FC" w:rsidRPr="00B71F91" w:rsidRDefault="006105FC" w:rsidP="006105FC">
      <w:pPr>
        <w:pStyle w:val="Caption"/>
      </w:pPr>
      <w:bookmarkStart w:id="39" w:name="_Ref210228644"/>
      <w:r w:rsidRPr="00B71F91">
        <w:t xml:space="preserve">Table </w:t>
      </w:r>
      <w:fldSimple w:instr=" SEQ Table \* ARABIC ">
        <w:r>
          <w:rPr>
            <w:noProof/>
          </w:rPr>
          <w:t>8</w:t>
        </w:r>
      </w:fldSimple>
      <w:bookmarkEnd w:id="39"/>
      <w:r w:rsidRPr="00B71F91">
        <w:t>: KEQs and strength of evidence assessment – frequency of attendance</w:t>
      </w:r>
    </w:p>
    <w:tbl>
      <w:tblPr>
        <w:tblStyle w:val="ListTable3-Accent1"/>
        <w:tblW w:w="9715" w:type="dxa"/>
        <w:tblLook w:val="04A0" w:firstRow="1" w:lastRow="0" w:firstColumn="1" w:lastColumn="0" w:noHBand="0" w:noVBand="1"/>
      </w:tblPr>
      <w:tblGrid>
        <w:gridCol w:w="2694"/>
        <w:gridCol w:w="2701"/>
        <w:gridCol w:w="4320"/>
      </w:tblGrid>
      <w:tr w:rsidR="006105FC" w14:paraId="319E23E2" w14:textId="77777777" w:rsidTr="006105F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694" w:type="dxa"/>
          </w:tcPr>
          <w:p w14:paraId="63016306" w14:textId="77777777" w:rsidR="006105FC" w:rsidRPr="00B71F91" w:rsidRDefault="006105FC" w:rsidP="006105FC">
            <w:pPr>
              <w:pStyle w:val="Body"/>
              <w:rPr>
                <w:rFonts w:eastAsia="Calibri"/>
                <w:color w:val="FFFFFF"/>
              </w:rPr>
            </w:pPr>
            <w:r w:rsidRPr="00B71F91">
              <w:rPr>
                <w:rFonts w:eastAsia="Calibri"/>
                <w:color w:val="FFFFFF"/>
              </w:rPr>
              <w:t>Key Evaluation Question</w:t>
            </w:r>
          </w:p>
        </w:tc>
        <w:tc>
          <w:tcPr>
            <w:tcW w:w="2701" w:type="dxa"/>
          </w:tcPr>
          <w:p w14:paraId="4740DB49" w14:textId="77777777" w:rsidR="006105FC" w:rsidRPr="00B71F91" w:rsidRDefault="006105FC" w:rsidP="006105FC">
            <w:pPr>
              <w:pStyle w:val="Body"/>
              <w:cnfStyle w:val="100000000000" w:firstRow="1" w:lastRow="0" w:firstColumn="0" w:lastColumn="0" w:oddVBand="0" w:evenVBand="0" w:oddHBand="0" w:evenHBand="0" w:firstRowFirstColumn="0" w:firstRowLastColumn="0" w:lastRowFirstColumn="0" w:lastRowLastColumn="0"/>
              <w:rPr>
                <w:rFonts w:eastAsia="Calibri"/>
                <w:color w:val="FFFFFF"/>
                <w:lang w:val="fr-FR"/>
              </w:rPr>
            </w:pPr>
            <w:r w:rsidRPr="00B71F91">
              <w:rPr>
                <w:rFonts w:eastAsia="Calibri"/>
                <w:color w:val="FFFFFF"/>
                <w:lang w:val="fr-FR"/>
              </w:rPr>
              <w:t>Dose-Response combination survey Qs</w:t>
            </w:r>
          </w:p>
        </w:tc>
        <w:tc>
          <w:tcPr>
            <w:tcW w:w="4320" w:type="dxa"/>
          </w:tcPr>
          <w:p w14:paraId="1E294DE6" w14:textId="77777777" w:rsidR="006105FC" w:rsidRPr="00B71F91" w:rsidRDefault="006105FC" w:rsidP="006105FC">
            <w:pPr>
              <w:pStyle w:val="Body"/>
              <w:cnfStyle w:val="100000000000" w:firstRow="1" w:lastRow="0" w:firstColumn="0" w:lastColumn="0" w:oddVBand="0" w:evenVBand="0" w:oddHBand="0" w:evenHBand="0" w:firstRowFirstColumn="0" w:firstRowLastColumn="0" w:lastRowFirstColumn="0" w:lastRowLastColumn="0"/>
              <w:rPr>
                <w:rFonts w:eastAsia="Calibri"/>
                <w:color w:val="FFFFFF"/>
              </w:rPr>
            </w:pPr>
            <w:r w:rsidRPr="00B71F91">
              <w:rPr>
                <w:rFonts w:eastAsia="Calibri"/>
                <w:color w:val="FFFFFF"/>
              </w:rPr>
              <w:t>Dose-Response evidence</w:t>
            </w:r>
          </w:p>
        </w:tc>
      </w:tr>
      <w:tr w:rsidR="006105FC" w14:paraId="6EE84037" w14:textId="77777777" w:rsidTr="006105F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shd w:val="clear" w:color="auto" w:fill="E71D73" w:themeFill="accent1"/>
          </w:tcPr>
          <w:p w14:paraId="1AD358D7" w14:textId="77777777" w:rsidR="006105FC" w:rsidRPr="00B71F91" w:rsidRDefault="006105FC" w:rsidP="006105FC">
            <w:pPr>
              <w:pStyle w:val="Body"/>
              <w:rPr>
                <w:rFonts w:eastAsia="Calibri"/>
                <w:color w:val="FFFFFF"/>
              </w:rPr>
            </w:pPr>
            <w:r w:rsidRPr="00B71F91">
              <w:rPr>
                <w:rFonts w:eastAsia="Arial"/>
                <w:color w:val="FFFFFF"/>
              </w:rPr>
              <w:t>Do those who attend more frequently report higher levels of wellbeing?</w:t>
            </w:r>
          </w:p>
        </w:tc>
        <w:tc>
          <w:tcPr>
            <w:tcW w:w="2701" w:type="dxa"/>
          </w:tcPr>
          <w:p w14:paraId="3903EB60"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Calibri"/>
                <w:color w:val="333333"/>
              </w:rPr>
            </w:pPr>
            <w:r w:rsidRPr="00B71F91">
              <w:rPr>
                <w:rFonts w:eastAsia="Calibri"/>
                <w:b/>
                <w:color w:val="333333"/>
              </w:rPr>
              <w:t>Dose:</w:t>
            </w:r>
            <w:r w:rsidRPr="00B71F91">
              <w:rPr>
                <w:rFonts w:eastAsia="Calibri"/>
                <w:color w:val="333333"/>
              </w:rPr>
              <w:t xml:space="preserve"> Activities attended - times a week (Q5), hours per week (Q6).</w:t>
            </w:r>
          </w:p>
          <w:p w14:paraId="66698F59"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Calibri"/>
                <w:color w:val="333333"/>
              </w:rPr>
            </w:pPr>
            <w:r w:rsidRPr="00B71F91">
              <w:rPr>
                <w:rFonts w:eastAsia="Calibri"/>
                <w:b/>
                <w:color w:val="333333"/>
              </w:rPr>
              <w:t>Response:</w:t>
            </w:r>
            <w:r w:rsidRPr="00B71F91">
              <w:rPr>
                <w:rFonts w:eastAsia="Calibri"/>
                <w:color w:val="333333"/>
              </w:rPr>
              <w:t xml:space="preserve"> Outcome in wellbeing (Q9).</w:t>
            </w:r>
          </w:p>
        </w:tc>
        <w:tc>
          <w:tcPr>
            <w:tcW w:w="4320" w:type="dxa"/>
          </w:tcPr>
          <w:p w14:paraId="7AAD427D"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color w:val="333333"/>
              </w:rPr>
            </w:pPr>
            <w:r w:rsidRPr="00B71F91">
              <w:rPr>
                <w:rFonts w:eastAsia="Arial"/>
                <w:b/>
                <w:color w:val="333333"/>
              </w:rPr>
              <w:t>No</w:t>
            </w:r>
            <w:r w:rsidRPr="00B71F91">
              <w:rPr>
                <w:rFonts w:eastAsia="Arial"/>
                <w:color w:val="333333"/>
              </w:rPr>
              <w:t xml:space="preserve">. There is </w:t>
            </w:r>
            <w:r w:rsidRPr="00B71F91">
              <w:rPr>
                <w:rFonts w:eastAsia="Arial"/>
                <w:b/>
                <w:color w:val="333333"/>
              </w:rPr>
              <w:t>moderate</w:t>
            </w:r>
            <w:r w:rsidRPr="00B71F91">
              <w:rPr>
                <w:rFonts w:eastAsia="Arial"/>
                <w:color w:val="333333"/>
              </w:rPr>
              <w:t xml:space="preserve"> evidence indicating a negative relationship between attending more frequently (both times a week and hours per week) and feeling good about school or work (Q9a).</w:t>
            </w:r>
          </w:p>
          <w:p w14:paraId="63DCAA99"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color w:val="333333"/>
              </w:rPr>
            </w:pPr>
            <w:r w:rsidRPr="00B71F91">
              <w:rPr>
                <w:rFonts w:eastAsia="Arial"/>
                <w:b/>
                <w:color w:val="333333"/>
              </w:rPr>
              <w:t>No</w:t>
            </w:r>
            <w:r w:rsidRPr="00B71F91">
              <w:rPr>
                <w:rFonts w:eastAsia="Arial"/>
                <w:color w:val="333333"/>
              </w:rPr>
              <w:t xml:space="preserve">. There is </w:t>
            </w:r>
            <w:r w:rsidRPr="00B71F91">
              <w:rPr>
                <w:rFonts w:eastAsia="Arial"/>
                <w:b/>
                <w:color w:val="333333"/>
              </w:rPr>
              <w:t>moderate</w:t>
            </w:r>
            <w:r w:rsidRPr="00B71F91">
              <w:rPr>
                <w:rFonts w:eastAsia="Arial"/>
                <w:color w:val="333333"/>
              </w:rPr>
              <w:t xml:space="preserve"> evidence indicating a negative relationship between attending more frequently (hours per week) and feeling good about family (Q9c).</w:t>
            </w:r>
          </w:p>
          <w:p w14:paraId="23898CB8"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Calibri"/>
                <w:color w:val="333333"/>
              </w:rPr>
            </w:pPr>
            <w:r w:rsidRPr="00B71F91">
              <w:rPr>
                <w:rFonts w:eastAsia="Arial"/>
                <w:b/>
                <w:color w:val="333333"/>
              </w:rPr>
              <w:t>Partially</w:t>
            </w:r>
            <w:r w:rsidRPr="00B71F91">
              <w:rPr>
                <w:rFonts w:eastAsia="Arial"/>
                <w:color w:val="333333"/>
              </w:rPr>
              <w:t xml:space="preserve">. There is </w:t>
            </w:r>
            <w:r w:rsidRPr="00B71F91">
              <w:rPr>
                <w:rFonts w:eastAsia="Arial"/>
                <w:b/>
                <w:color w:val="333333"/>
              </w:rPr>
              <w:t>weak</w:t>
            </w:r>
            <w:r w:rsidRPr="00B71F91">
              <w:rPr>
                <w:rFonts w:eastAsia="Arial"/>
                <w:color w:val="333333"/>
              </w:rPr>
              <w:t xml:space="preserve"> evidence indicating a negative relationship between attending more frequently (times a week) and feeling good about friends (Q9d).</w:t>
            </w:r>
          </w:p>
        </w:tc>
      </w:tr>
      <w:tr w:rsidR="006105FC" w14:paraId="03E28ACC" w14:textId="77777777" w:rsidTr="006105FC">
        <w:tc>
          <w:tcPr>
            <w:cnfStyle w:val="001000000000" w:firstRow="0" w:lastRow="0" w:firstColumn="1" w:lastColumn="0" w:oddVBand="0" w:evenVBand="0" w:oddHBand="0" w:evenHBand="0" w:firstRowFirstColumn="0" w:firstRowLastColumn="0" w:lastRowFirstColumn="0" w:lastRowLastColumn="0"/>
            <w:tcW w:w="2694" w:type="dxa"/>
            <w:shd w:val="clear" w:color="auto" w:fill="E71D73" w:themeFill="accent1"/>
          </w:tcPr>
          <w:p w14:paraId="5EF461DC" w14:textId="77777777" w:rsidR="006105FC" w:rsidRPr="00B71F91" w:rsidRDefault="006105FC" w:rsidP="006105FC">
            <w:pPr>
              <w:pStyle w:val="Body"/>
              <w:rPr>
                <w:rFonts w:eastAsia="Calibri"/>
                <w:color w:val="FFFFFF"/>
              </w:rPr>
            </w:pPr>
            <w:r w:rsidRPr="00B71F91">
              <w:rPr>
                <w:rFonts w:eastAsia="Calibri"/>
                <w:color w:val="FFFFFF"/>
              </w:rPr>
              <w:t>Do those who attend more frequently report higher levels of confidence?</w:t>
            </w:r>
          </w:p>
        </w:tc>
        <w:tc>
          <w:tcPr>
            <w:tcW w:w="2701" w:type="dxa"/>
          </w:tcPr>
          <w:p w14:paraId="605B13B4"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Calibri"/>
                <w:b/>
                <w:color w:val="333333"/>
              </w:rPr>
            </w:pPr>
            <w:r w:rsidRPr="00B71F91">
              <w:rPr>
                <w:rFonts w:eastAsia="Calibri"/>
                <w:b/>
                <w:color w:val="333333"/>
              </w:rPr>
              <w:t xml:space="preserve">Dose: </w:t>
            </w:r>
            <w:r w:rsidRPr="00B71F91">
              <w:rPr>
                <w:rFonts w:eastAsia="Calibri"/>
                <w:color w:val="333333"/>
              </w:rPr>
              <w:t>Activities attended - times a week (Q5), hours per week (Q6).</w:t>
            </w:r>
          </w:p>
          <w:p w14:paraId="210FD7FA"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Calibri"/>
                <w:b/>
                <w:color w:val="333333"/>
              </w:rPr>
            </w:pPr>
            <w:r w:rsidRPr="00B71F91">
              <w:rPr>
                <w:rFonts w:eastAsia="Calibri"/>
                <w:b/>
                <w:color w:val="333333"/>
              </w:rPr>
              <w:t xml:space="preserve">Response: </w:t>
            </w:r>
            <w:r w:rsidRPr="00B71F91">
              <w:rPr>
                <w:rFonts w:eastAsia="Calibri"/>
                <w:color w:val="333333"/>
              </w:rPr>
              <w:t>Outcome in confidence (Q10).</w:t>
            </w:r>
          </w:p>
        </w:tc>
        <w:tc>
          <w:tcPr>
            <w:tcW w:w="4320" w:type="dxa"/>
          </w:tcPr>
          <w:p w14:paraId="77DD67C3"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color w:val="333333"/>
              </w:rPr>
            </w:pPr>
            <w:r w:rsidRPr="00B71F91">
              <w:rPr>
                <w:rFonts w:eastAsia="Arial"/>
                <w:b/>
                <w:color w:val="333333"/>
              </w:rPr>
              <w:t>Yes</w:t>
            </w:r>
            <w:r w:rsidRPr="00B71F91">
              <w:rPr>
                <w:rFonts w:eastAsia="Arial"/>
                <w:color w:val="333333"/>
              </w:rPr>
              <w:t xml:space="preserve">. There is </w:t>
            </w:r>
            <w:r w:rsidRPr="00B71F91">
              <w:rPr>
                <w:rFonts w:eastAsia="Arial"/>
                <w:b/>
                <w:color w:val="333333"/>
              </w:rPr>
              <w:t>moderate</w:t>
            </w:r>
            <w:r w:rsidRPr="00B71F91">
              <w:rPr>
                <w:rFonts w:eastAsia="Arial"/>
                <w:color w:val="333333"/>
              </w:rPr>
              <w:t xml:space="preserve"> evidence indicating a positive relationship between attending more frequently (times a week) and feeling confident talking about problems to </w:t>
            </w:r>
            <w:r>
              <w:rPr>
                <w:rFonts w:eastAsia="Arial"/>
                <w:color w:val="333333"/>
              </w:rPr>
              <w:t>YP</w:t>
            </w:r>
            <w:r w:rsidRPr="00B71F91">
              <w:rPr>
                <w:rFonts w:eastAsia="Arial"/>
                <w:color w:val="333333"/>
              </w:rPr>
              <w:t xml:space="preserve"> older than them (Q10d).</w:t>
            </w:r>
          </w:p>
        </w:tc>
      </w:tr>
      <w:tr w:rsidR="006105FC" w14:paraId="3A708F15" w14:textId="77777777" w:rsidTr="006105F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shd w:val="clear" w:color="auto" w:fill="E71D73" w:themeFill="accent1"/>
          </w:tcPr>
          <w:p w14:paraId="24F35767" w14:textId="77777777" w:rsidR="006105FC" w:rsidRPr="00B71F91" w:rsidRDefault="006105FC" w:rsidP="006105FC">
            <w:pPr>
              <w:pStyle w:val="Body"/>
              <w:rPr>
                <w:rFonts w:eastAsia="Calibri"/>
                <w:color w:val="FFFFFF"/>
              </w:rPr>
            </w:pPr>
            <w:r w:rsidRPr="00B71F91">
              <w:rPr>
                <w:rFonts w:eastAsia="Calibri"/>
                <w:color w:val="FFFFFF"/>
              </w:rPr>
              <w:t xml:space="preserve">Do those who attend more frequently develop a trusted relationship with </w:t>
            </w:r>
            <w:bookmarkStart w:id="40" w:name="_Hlk210309590"/>
            <w:r w:rsidRPr="00B71F91">
              <w:rPr>
                <w:rFonts w:eastAsia="Calibri"/>
                <w:color w:val="FFFFFF"/>
              </w:rPr>
              <w:t xml:space="preserve">grantholder </w:t>
            </w:r>
            <w:bookmarkEnd w:id="40"/>
            <w:r w:rsidRPr="00B71F91">
              <w:rPr>
                <w:rFonts w:eastAsia="Calibri"/>
                <w:color w:val="FFFFFF"/>
              </w:rPr>
              <w:t xml:space="preserve">staff/volunteers, or feel safer at MHF activities, home, school, and in the streets? </w:t>
            </w:r>
          </w:p>
        </w:tc>
        <w:tc>
          <w:tcPr>
            <w:tcW w:w="2701" w:type="dxa"/>
          </w:tcPr>
          <w:p w14:paraId="266CD31A"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color w:val="333333"/>
              </w:rPr>
            </w:pPr>
            <w:r w:rsidRPr="00B71F91">
              <w:rPr>
                <w:rFonts w:eastAsia="Arial"/>
                <w:b/>
                <w:color w:val="333333"/>
              </w:rPr>
              <w:t xml:space="preserve">Dose: </w:t>
            </w:r>
            <w:r w:rsidRPr="00B71F91">
              <w:rPr>
                <w:rFonts w:eastAsia="Arial"/>
                <w:color w:val="333333"/>
              </w:rPr>
              <w:t>Frequency of activities attended - times a week (Q5), hours per week (Q6).</w:t>
            </w:r>
            <w:r w:rsidRPr="00B71F91">
              <w:rPr>
                <w:rFonts w:eastAsia="Arial"/>
                <w:b/>
                <w:color w:val="333333"/>
              </w:rPr>
              <w:t xml:space="preserve"> </w:t>
            </w:r>
          </w:p>
          <w:p w14:paraId="37EB4744"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color w:val="333333"/>
              </w:rPr>
            </w:pPr>
            <w:r w:rsidRPr="00B71F91">
              <w:rPr>
                <w:rFonts w:eastAsia="Arial"/>
                <w:b/>
                <w:color w:val="333333"/>
              </w:rPr>
              <w:t xml:space="preserve">Response: </w:t>
            </w:r>
            <w:r w:rsidRPr="00B71F91">
              <w:rPr>
                <w:rFonts w:eastAsia="Arial"/>
                <w:color w:val="333333"/>
              </w:rPr>
              <w:t>Developed trusted relationship with staff (Q11 and Q12).</w:t>
            </w:r>
          </w:p>
        </w:tc>
        <w:tc>
          <w:tcPr>
            <w:tcW w:w="4320" w:type="dxa"/>
          </w:tcPr>
          <w:p w14:paraId="5819C5BB"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color w:val="333333"/>
              </w:rPr>
            </w:pPr>
            <w:r w:rsidRPr="00B71F91">
              <w:rPr>
                <w:rFonts w:eastAsia="Arial"/>
                <w:b/>
                <w:color w:val="333333"/>
              </w:rPr>
              <w:t>Partially</w:t>
            </w:r>
            <w:r w:rsidRPr="00B71F91">
              <w:rPr>
                <w:rFonts w:eastAsia="Arial"/>
                <w:color w:val="333333"/>
              </w:rPr>
              <w:t xml:space="preserve">. There is </w:t>
            </w:r>
            <w:r w:rsidRPr="00B71F91">
              <w:rPr>
                <w:rFonts w:eastAsia="Arial"/>
                <w:b/>
                <w:color w:val="333333"/>
              </w:rPr>
              <w:t>emerging</w:t>
            </w:r>
            <w:r w:rsidRPr="00B71F91">
              <w:rPr>
                <w:rFonts w:eastAsia="Arial"/>
                <w:color w:val="333333"/>
              </w:rPr>
              <w:t xml:space="preserve"> evidence indicating a positive relationship between attending more frequently (times a week and hours per week) and feeling listened to (Q11c).</w:t>
            </w:r>
          </w:p>
          <w:p w14:paraId="6FC38274"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color w:val="333333"/>
              </w:rPr>
            </w:pPr>
            <w:r w:rsidRPr="00B71F91">
              <w:rPr>
                <w:rFonts w:eastAsia="Arial"/>
                <w:b/>
                <w:color w:val="333333"/>
              </w:rPr>
              <w:t>No</w:t>
            </w:r>
            <w:r w:rsidRPr="00B71F91">
              <w:rPr>
                <w:rFonts w:eastAsia="Arial"/>
                <w:color w:val="333333"/>
              </w:rPr>
              <w:t xml:space="preserve">, there is </w:t>
            </w:r>
            <w:r w:rsidRPr="00B71F91">
              <w:rPr>
                <w:rFonts w:eastAsia="Arial"/>
                <w:b/>
                <w:color w:val="333333"/>
              </w:rPr>
              <w:t>moderate</w:t>
            </w:r>
            <w:r w:rsidRPr="00B71F91">
              <w:rPr>
                <w:rFonts w:eastAsia="Arial"/>
                <w:color w:val="333333"/>
              </w:rPr>
              <w:t xml:space="preserve"> evidence indicating a negative relationship between attending more frequently (both times a week and hours per week) and feeling safe while at home (Q12b). However, this finding is based on a very small sample size (lower than 30) and should be interpreted with caution.</w:t>
            </w:r>
          </w:p>
        </w:tc>
      </w:tr>
      <w:tr w:rsidR="006105FC" w14:paraId="44CD9EA4" w14:textId="77777777" w:rsidTr="006105FC">
        <w:tc>
          <w:tcPr>
            <w:cnfStyle w:val="001000000000" w:firstRow="0" w:lastRow="0" w:firstColumn="1" w:lastColumn="0" w:oddVBand="0" w:evenVBand="0" w:oddHBand="0" w:evenHBand="0" w:firstRowFirstColumn="0" w:firstRowLastColumn="0" w:lastRowFirstColumn="0" w:lastRowLastColumn="0"/>
            <w:tcW w:w="2694" w:type="dxa"/>
            <w:shd w:val="clear" w:color="auto" w:fill="E71D73" w:themeFill="accent1"/>
          </w:tcPr>
          <w:p w14:paraId="0B2DE4AF" w14:textId="77777777" w:rsidR="006105FC" w:rsidRPr="00B71F91" w:rsidRDefault="006105FC" w:rsidP="006105FC">
            <w:pPr>
              <w:pStyle w:val="Body"/>
              <w:rPr>
                <w:rFonts w:eastAsia="Calibri"/>
                <w:color w:val="FFFFFF"/>
              </w:rPr>
            </w:pPr>
            <w:r w:rsidRPr="00B71F91">
              <w:rPr>
                <w:rFonts w:eastAsia="Calibri"/>
                <w:color w:val="FFFFFF"/>
              </w:rPr>
              <w:t>Do those who attend more frequently report better life skills?</w:t>
            </w:r>
          </w:p>
        </w:tc>
        <w:tc>
          <w:tcPr>
            <w:tcW w:w="2701" w:type="dxa"/>
          </w:tcPr>
          <w:p w14:paraId="7AAACF0F"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b/>
                <w:color w:val="333333"/>
              </w:rPr>
            </w:pPr>
            <w:r w:rsidRPr="00B71F91">
              <w:rPr>
                <w:rFonts w:eastAsia="Arial"/>
                <w:b/>
                <w:color w:val="333333"/>
              </w:rPr>
              <w:t xml:space="preserve">Dose: </w:t>
            </w:r>
            <w:r w:rsidRPr="00B71F91">
              <w:rPr>
                <w:rFonts w:eastAsia="Arial"/>
                <w:color w:val="333333"/>
              </w:rPr>
              <w:t xml:space="preserve">Frequency of activities attended - times </w:t>
            </w:r>
            <w:r w:rsidRPr="00B71F91">
              <w:rPr>
                <w:rFonts w:eastAsia="Arial"/>
                <w:color w:val="333333"/>
              </w:rPr>
              <w:lastRenderedPageBreak/>
              <w:t>a week (Q5), hours per week (Q6).</w:t>
            </w:r>
            <w:r w:rsidRPr="00B71F91">
              <w:rPr>
                <w:rFonts w:eastAsia="Arial"/>
                <w:b/>
                <w:color w:val="333333"/>
              </w:rPr>
              <w:t xml:space="preserve"> </w:t>
            </w:r>
          </w:p>
          <w:p w14:paraId="05D66937"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b/>
                <w:color w:val="333333"/>
              </w:rPr>
            </w:pPr>
            <w:r w:rsidRPr="00B71F91">
              <w:rPr>
                <w:rFonts w:eastAsia="Arial"/>
                <w:b/>
                <w:color w:val="333333"/>
              </w:rPr>
              <w:t xml:space="preserve">Response: </w:t>
            </w:r>
            <w:r w:rsidRPr="00B71F91">
              <w:rPr>
                <w:rFonts w:eastAsia="Arial"/>
                <w:color w:val="333333"/>
              </w:rPr>
              <w:t>Life skills (Q13).</w:t>
            </w:r>
          </w:p>
        </w:tc>
        <w:tc>
          <w:tcPr>
            <w:tcW w:w="4320" w:type="dxa"/>
          </w:tcPr>
          <w:p w14:paraId="0D8F12B7" w14:textId="77777777" w:rsidR="006105FC" w:rsidRPr="00B71F91"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color w:val="333333"/>
              </w:rPr>
            </w:pPr>
            <w:r w:rsidRPr="00B71F91">
              <w:rPr>
                <w:rFonts w:eastAsia="Arial"/>
                <w:b/>
                <w:color w:val="333333"/>
              </w:rPr>
              <w:lastRenderedPageBreak/>
              <w:t>Partially</w:t>
            </w:r>
            <w:r w:rsidRPr="00B71F91">
              <w:rPr>
                <w:rFonts w:eastAsia="Arial"/>
                <w:color w:val="333333"/>
              </w:rPr>
              <w:t xml:space="preserve">. There is </w:t>
            </w:r>
            <w:r w:rsidRPr="00B71F91">
              <w:rPr>
                <w:rFonts w:eastAsia="Arial"/>
                <w:b/>
                <w:color w:val="333333"/>
              </w:rPr>
              <w:t xml:space="preserve">emerging </w:t>
            </w:r>
            <w:r w:rsidRPr="00B71F91">
              <w:rPr>
                <w:rFonts w:eastAsia="Arial"/>
                <w:color w:val="333333"/>
              </w:rPr>
              <w:t xml:space="preserve">evidence indicating a positive relationship between attending more frequently (times a week) </w:t>
            </w:r>
            <w:r w:rsidRPr="00B71F91">
              <w:rPr>
                <w:rFonts w:eastAsia="Arial"/>
                <w:color w:val="333333"/>
              </w:rPr>
              <w:lastRenderedPageBreak/>
              <w:t>and seeking help from others when needed (13e).</w:t>
            </w:r>
          </w:p>
        </w:tc>
      </w:tr>
      <w:tr w:rsidR="006105FC" w14:paraId="6D0B59D9" w14:textId="77777777" w:rsidTr="006105F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shd w:val="clear" w:color="auto" w:fill="E71D73" w:themeFill="accent1"/>
          </w:tcPr>
          <w:p w14:paraId="1F4BE135" w14:textId="77777777" w:rsidR="006105FC" w:rsidRPr="00B71F91" w:rsidRDefault="006105FC" w:rsidP="006105FC">
            <w:pPr>
              <w:pStyle w:val="Body"/>
              <w:rPr>
                <w:rFonts w:eastAsia="Calibri"/>
                <w:color w:val="FFFFFF"/>
              </w:rPr>
            </w:pPr>
            <w:r w:rsidRPr="00B71F91">
              <w:rPr>
                <w:rFonts w:eastAsia="Calibri"/>
                <w:color w:val="FFFFFF"/>
              </w:rPr>
              <w:lastRenderedPageBreak/>
              <w:t>Do those who attend more frequently report lower levels of ASB?</w:t>
            </w:r>
          </w:p>
        </w:tc>
        <w:tc>
          <w:tcPr>
            <w:tcW w:w="2701" w:type="dxa"/>
          </w:tcPr>
          <w:p w14:paraId="3D0B69BF"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color w:val="333333"/>
              </w:rPr>
            </w:pPr>
            <w:r w:rsidRPr="00B71F91">
              <w:rPr>
                <w:rFonts w:eastAsia="Arial"/>
                <w:b/>
                <w:color w:val="333333"/>
              </w:rPr>
              <w:t xml:space="preserve">Dose: </w:t>
            </w:r>
            <w:r w:rsidRPr="00B71F91">
              <w:rPr>
                <w:rFonts w:eastAsia="Arial"/>
                <w:color w:val="333333"/>
              </w:rPr>
              <w:t>Activities attended - times a week (Q5), hours per week (Q6).</w:t>
            </w:r>
          </w:p>
          <w:p w14:paraId="79E4A6C4"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color w:val="333333"/>
              </w:rPr>
            </w:pPr>
            <w:r w:rsidRPr="00B71F91">
              <w:rPr>
                <w:rFonts w:eastAsia="Arial"/>
                <w:b/>
                <w:color w:val="333333"/>
              </w:rPr>
              <w:t xml:space="preserve">Response: </w:t>
            </w:r>
            <w:r w:rsidRPr="00B71F91">
              <w:rPr>
                <w:rFonts w:eastAsia="Arial"/>
                <w:color w:val="333333"/>
              </w:rPr>
              <w:t>Levels of anti-social behaviours (Q14).</w:t>
            </w:r>
          </w:p>
        </w:tc>
        <w:tc>
          <w:tcPr>
            <w:tcW w:w="4320" w:type="dxa"/>
          </w:tcPr>
          <w:p w14:paraId="53DE9A00"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color w:val="333333"/>
              </w:rPr>
            </w:pPr>
            <w:r w:rsidRPr="00B71F91">
              <w:rPr>
                <w:rFonts w:eastAsia="Arial"/>
                <w:b/>
                <w:color w:val="333333"/>
              </w:rPr>
              <w:t>No</w:t>
            </w:r>
            <w:r w:rsidRPr="00B71F91">
              <w:rPr>
                <w:rFonts w:eastAsia="Arial"/>
                <w:color w:val="333333"/>
              </w:rPr>
              <w:t xml:space="preserve">. There is evidence indicating that those who attend more frequently (hours per week) report higher levels of ASB activity, particularly in annoying or swearing at strangers (Q14a, </w:t>
            </w:r>
            <w:r w:rsidRPr="00B71F91">
              <w:rPr>
                <w:rFonts w:eastAsia="Arial"/>
                <w:b/>
                <w:color w:val="333333"/>
              </w:rPr>
              <w:t>moderate</w:t>
            </w:r>
            <w:r w:rsidRPr="00B71F91">
              <w:rPr>
                <w:rFonts w:eastAsia="Arial"/>
                <w:color w:val="333333"/>
              </w:rPr>
              <w:t xml:space="preserve"> evidence) and dropping litter in the street (Q14h, </w:t>
            </w:r>
            <w:r w:rsidRPr="00B71F91">
              <w:rPr>
                <w:rFonts w:eastAsia="Arial"/>
                <w:b/>
                <w:color w:val="333333"/>
              </w:rPr>
              <w:t>strong</w:t>
            </w:r>
            <w:r w:rsidRPr="00B71F91">
              <w:rPr>
                <w:rFonts w:eastAsia="Arial"/>
                <w:color w:val="333333"/>
              </w:rPr>
              <w:t xml:space="preserve"> evidence).</w:t>
            </w:r>
          </w:p>
          <w:p w14:paraId="1DC6C1F3" w14:textId="77777777" w:rsidR="006105FC" w:rsidRPr="00B71F91"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color w:val="333333"/>
              </w:rPr>
            </w:pPr>
            <w:r w:rsidRPr="00B71F91">
              <w:rPr>
                <w:rFonts w:eastAsia="Arial"/>
                <w:b/>
                <w:color w:val="333333"/>
              </w:rPr>
              <w:t>Partially</w:t>
            </w:r>
            <w:r w:rsidRPr="00B71F91">
              <w:rPr>
                <w:rFonts w:eastAsia="Arial"/>
                <w:color w:val="333333"/>
              </w:rPr>
              <w:t xml:space="preserve">. There is </w:t>
            </w:r>
            <w:r w:rsidRPr="00B71F91">
              <w:rPr>
                <w:rFonts w:eastAsia="Arial"/>
                <w:b/>
                <w:color w:val="333333"/>
              </w:rPr>
              <w:t>emerging</w:t>
            </w:r>
            <w:r w:rsidRPr="00B71F91">
              <w:rPr>
                <w:rFonts w:eastAsia="Arial"/>
                <w:color w:val="333333"/>
              </w:rPr>
              <w:t xml:space="preserve"> evidence indicating that those who attend more frequently (hours per week) are more likely to hang out with friends outside shops or on the streets at night (Q14d).</w:t>
            </w:r>
          </w:p>
        </w:tc>
      </w:tr>
    </w:tbl>
    <w:p w14:paraId="6782BA1D" w14:textId="77777777" w:rsidR="006105FC" w:rsidRPr="00B71F91" w:rsidRDefault="006105FC" w:rsidP="006105FC">
      <w:pPr>
        <w:pStyle w:val="Body"/>
      </w:pPr>
      <w:r w:rsidRPr="00B71F91">
        <w:t xml:space="preserve">The following sections present the dose-response findings in more detail, alongside relevant qualitative findings from </w:t>
      </w:r>
      <w:r>
        <w:t>YP</w:t>
      </w:r>
      <w:r w:rsidRPr="00B71F91">
        <w:t xml:space="preserve"> and grantholder interviews.</w:t>
      </w:r>
    </w:p>
    <w:p w14:paraId="1D2AD41D" w14:textId="77777777" w:rsidR="006105FC" w:rsidRPr="001E52C9" w:rsidRDefault="006105FC" w:rsidP="006105FC">
      <w:pPr>
        <w:pStyle w:val="Body"/>
        <w:shd w:val="clear" w:color="auto" w:fill="D9D9D9" w:themeFill="background1" w:themeFillShade="D9"/>
        <w:rPr>
          <w:rFonts w:eastAsia="Calibri"/>
          <w:b/>
          <w:szCs w:val="24"/>
        </w:rPr>
      </w:pPr>
      <w:r w:rsidRPr="001E52C9">
        <w:rPr>
          <w:rFonts w:eastAsia="Calibri"/>
          <w:b/>
          <w:szCs w:val="24"/>
        </w:rPr>
        <w:t>Do those who attend more frequently report higher levels of wellbeing?</w:t>
      </w:r>
    </w:p>
    <w:p w14:paraId="0F180D64" w14:textId="77777777" w:rsidR="006105FC" w:rsidRPr="00B71F91" w:rsidRDefault="006105FC">
      <w:pPr>
        <w:pStyle w:val="Body"/>
        <w:numPr>
          <w:ilvl w:val="0"/>
          <w:numId w:val="20"/>
        </w:numPr>
      </w:pPr>
      <w:r w:rsidRPr="001E52C9">
        <w:rPr>
          <w:rFonts w:eastAsia="Calibri"/>
          <w:b/>
          <w:szCs w:val="22"/>
        </w:rPr>
        <w:t>NO:</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moderate evidence</w:t>
      </w:r>
      <w:r w:rsidRPr="001E52C9">
        <w:rPr>
          <w:rFonts w:eastAsia="Calibri"/>
          <w:szCs w:val="22"/>
        </w:rPr>
        <w:t xml:space="preserve"> </w:t>
      </w:r>
      <w:r w:rsidRPr="00B71F91">
        <w:t xml:space="preserve">that those who attend more frequently report fewer positive feelings about school or work, and their family. There is also </w:t>
      </w:r>
      <w:r w:rsidRPr="001E52C9">
        <w:rPr>
          <w:rFonts w:eastAsia="Calibri"/>
          <w:b/>
          <w:szCs w:val="22"/>
        </w:rPr>
        <w:t>weak evidence</w:t>
      </w:r>
      <w:r w:rsidRPr="00B71F91">
        <w:t xml:space="preserve"> that those who attend more frequently report fewer positive feelings about their friends.</w:t>
      </w:r>
    </w:p>
    <w:p w14:paraId="28C6794A" w14:textId="77777777" w:rsidR="006105FC" w:rsidRPr="00B71F91" w:rsidRDefault="006105FC" w:rsidP="006105FC">
      <w:pPr>
        <w:pStyle w:val="Body"/>
      </w:pPr>
      <w:r w:rsidRPr="00B71F91">
        <w:t xml:space="preserve">In keeping with findings from 2024, </w:t>
      </w:r>
      <w:r>
        <w:t>YP</w:t>
      </w:r>
      <w:r w:rsidRPr="00B71F91">
        <w:t xml:space="preserve"> interviewed indicated a preference for the MHF activities over school. Others cited feeling more comfortable with staff at their youth facility as staff were seen to be more approachable and attentive to their feelings compared to parents and teachers. Staff sharing the young persons’ interests was another reason cited for having higher trust.</w:t>
      </w:r>
    </w:p>
    <w:p w14:paraId="6127DC0E" w14:textId="549D86B1" w:rsidR="006105FC" w:rsidRPr="00B71F91" w:rsidRDefault="006105FC" w:rsidP="006105FC">
      <w:pPr>
        <w:pStyle w:val="Quotesforreport"/>
      </w:pPr>
      <w:r w:rsidRPr="00B71F91">
        <w:t>“It would be a lot easier to speak to someone here [Staff] while you’re doing an activity, it would be easier than sitting down with your parents. I don’t like school, and I don’t like talking to teachers. If I wanted to speak to someone I would probably come here first (as the first port of call) and then maybe raise it with teachers afterwards.” – Young person, Wigan</w:t>
      </w:r>
      <w:r w:rsidR="001B40A9">
        <w:t>.</w:t>
      </w:r>
    </w:p>
    <w:p w14:paraId="5131EC90" w14:textId="77777777" w:rsidR="006105FC" w:rsidRPr="001E52C9" w:rsidRDefault="006105FC" w:rsidP="006105FC">
      <w:pPr>
        <w:pStyle w:val="Body"/>
        <w:shd w:val="clear" w:color="auto" w:fill="D9D9D9" w:themeFill="background1" w:themeFillShade="D9"/>
        <w:rPr>
          <w:rFonts w:eastAsia="Calibri"/>
          <w:b/>
          <w:szCs w:val="24"/>
        </w:rPr>
      </w:pPr>
      <w:r w:rsidRPr="001E52C9">
        <w:rPr>
          <w:rFonts w:eastAsia="Calibri"/>
          <w:b/>
          <w:szCs w:val="24"/>
        </w:rPr>
        <w:t>Do those who attend more frequently report higher levels of confidence?</w:t>
      </w:r>
    </w:p>
    <w:p w14:paraId="034D243C" w14:textId="77777777" w:rsidR="006105FC" w:rsidRPr="00B71F91" w:rsidRDefault="006105FC">
      <w:pPr>
        <w:pStyle w:val="Body"/>
        <w:numPr>
          <w:ilvl w:val="0"/>
          <w:numId w:val="20"/>
        </w:numPr>
      </w:pPr>
      <w:r w:rsidRPr="001E52C9">
        <w:rPr>
          <w:rFonts w:eastAsia="Calibri"/>
          <w:b/>
          <w:szCs w:val="22"/>
        </w:rPr>
        <w:t>YES:</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moderate evidence</w:t>
      </w:r>
      <w:r w:rsidRPr="00B71F91">
        <w:t xml:space="preserve"> indicating that those who attend more frequently report higher confidence to talk about their problems to older </w:t>
      </w:r>
      <w:r>
        <w:t>YP</w:t>
      </w:r>
      <w:r w:rsidRPr="00B71F91">
        <w:t>.</w:t>
      </w:r>
    </w:p>
    <w:p w14:paraId="4173D60F" w14:textId="77777777" w:rsidR="006105FC" w:rsidRPr="00B71F91" w:rsidRDefault="006105FC" w:rsidP="006105FC">
      <w:pPr>
        <w:pStyle w:val="Body"/>
      </w:pPr>
      <w:r w:rsidRPr="00B71F91">
        <w:t xml:space="preserve">This finding is in line with evidence from </w:t>
      </w:r>
      <w:r>
        <w:t>YP</w:t>
      </w:r>
      <w:r w:rsidRPr="00B71F91">
        <w:t xml:space="preserve"> interviews where respondents reported having positive experiences with older peers at their youth activities. Older peers helped them with activities but also provided guidance and support for education-related topics, such as helping them decide what A-level subjects to take or how to prepare for exams. Many </w:t>
      </w:r>
      <w:r>
        <w:t>YP</w:t>
      </w:r>
      <w:r w:rsidRPr="00B71F91">
        <w:t xml:space="preserve"> mentioned feeling comfortable speaking to older people who attend or help out at the MHF</w:t>
      </w:r>
      <w:r>
        <w:t>-</w:t>
      </w:r>
      <w:r w:rsidRPr="00B71F91">
        <w:t>funded activities outside of the centres. Y</w:t>
      </w:r>
      <w:r>
        <w:t>P</w:t>
      </w:r>
      <w:r w:rsidRPr="00B71F91">
        <w:t xml:space="preserve"> also widely reported increased confidence in speaking to others in general</w:t>
      </w:r>
      <w:r>
        <w:t>,</w:t>
      </w:r>
      <w:r w:rsidRPr="00B71F91">
        <w:t xml:space="preserve"> which could explain the link between this and speaking to older peers.</w:t>
      </w:r>
    </w:p>
    <w:p w14:paraId="13E7C323" w14:textId="77777777" w:rsidR="006105FC" w:rsidRPr="001E52C9" w:rsidRDefault="006105FC" w:rsidP="006105FC">
      <w:pPr>
        <w:pStyle w:val="Body"/>
        <w:shd w:val="clear" w:color="auto" w:fill="D9D9D9" w:themeFill="background1" w:themeFillShade="D9"/>
        <w:rPr>
          <w:rFonts w:eastAsia="Calibri"/>
          <w:b/>
          <w:szCs w:val="24"/>
        </w:rPr>
      </w:pPr>
      <w:r w:rsidRPr="001E52C9">
        <w:rPr>
          <w:rFonts w:eastAsia="Calibri"/>
          <w:b/>
          <w:szCs w:val="24"/>
        </w:rPr>
        <w:t>Do those who attend more frequently develop a trusted relationship with grantholder staff/volunteers?</w:t>
      </w:r>
    </w:p>
    <w:p w14:paraId="3D35DD59" w14:textId="77777777" w:rsidR="006105FC" w:rsidRPr="00B71F91" w:rsidRDefault="006105FC">
      <w:pPr>
        <w:pStyle w:val="Body"/>
        <w:numPr>
          <w:ilvl w:val="0"/>
          <w:numId w:val="20"/>
        </w:numPr>
      </w:pPr>
      <w:r w:rsidRPr="001E52C9">
        <w:rPr>
          <w:rFonts w:eastAsia="Calibri"/>
          <w:b/>
          <w:szCs w:val="22"/>
        </w:rPr>
        <w:t>PARTIALLY:</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emerging evidence</w:t>
      </w:r>
      <w:r w:rsidRPr="00B71F91">
        <w:t xml:space="preserve"> indicating that those who attend more frequently feel listened to by staff.</w:t>
      </w:r>
    </w:p>
    <w:p w14:paraId="56796BAF" w14:textId="77777777" w:rsidR="006105FC" w:rsidRPr="00B71F91" w:rsidRDefault="006105FC" w:rsidP="006105FC">
      <w:pPr>
        <w:pStyle w:val="Body"/>
      </w:pPr>
      <w:r w:rsidRPr="00B71F91">
        <w:t>Y</w:t>
      </w:r>
      <w:r>
        <w:t>P</w:t>
      </w:r>
      <w:r w:rsidRPr="00B71F91">
        <w:t xml:space="preserve"> interviewed suggested they felt listened to by staff. Staff were cited as attentive to </w:t>
      </w:r>
      <w:r>
        <w:t>YP</w:t>
      </w:r>
      <w:r w:rsidRPr="00B71F91">
        <w:t>’</w:t>
      </w:r>
      <w:r>
        <w:t>s</w:t>
      </w:r>
      <w:r w:rsidRPr="00B71F91">
        <w:t xml:space="preserve"> needs and, for many </w:t>
      </w:r>
      <w:r>
        <w:t>YP</w:t>
      </w:r>
      <w:r w:rsidRPr="00B71F91">
        <w:t xml:space="preserve">, also acted on feedback. This included introducing new activities based on </w:t>
      </w:r>
      <w:r>
        <w:t>YP</w:t>
      </w:r>
      <w:r w:rsidRPr="00B71F91">
        <w:t>’s requests/interests</w:t>
      </w:r>
      <w:r>
        <w:t>,</w:t>
      </w:r>
      <w:r w:rsidRPr="00B71F91">
        <w:t xml:space="preserve"> as well as getting new music or sports equipment. Y</w:t>
      </w:r>
      <w:r>
        <w:t>P</w:t>
      </w:r>
      <w:r w:rsidRPr="00B71F91">
        <w:t xml:space="preserve"> interviewed described the MHF activities as a helpful way to facilitate conversations with staff. This was framed in </w:t>
      </w:r>
      <w:r w:rsidRPr="00B71F91">
        <w:lastRenderedPageBreak/>
        <w:t>juxtaposition to home or school where they had difficulty speaking to parents or teachers about their problems directly. Another aspect raised was staff’s effective conflict resolution and emotional management practices. Y</w:t>
      </w:r>
      <w:r>
        <w:t>P</w:t>
      </w:r>
      <w:r w:rsidRPr="00B71F91">
        <w:t xml:space="preserve"> felt they were listened to by staff at the MHF activities in contrast to school where negative behaviour is often punished.</w:t>
      </w:r>
    </w:p>
    <w:p w14:paraId="0B24F5F0" w14:textId="77777777" w:rsidR="006105FC" w:rsidRPr="00B71F91" w:rsidRDefault="006105FC">
      <w:pPr>
        <w:pStyle w:val="Body"/>
        <w:numPr>
          <w:ilvl w:val="0"/>
          <w:numId w:val="20"/>
        </w:numPr>
      </w:pPr>
      <w:r w:rsidRPr="001E52C9">
        <w:rPr>
          <w:rFonts w:eastAsia="Calibri"/>
          <w:b/>
          <w:szCs w:val="22"/>
        </w:rPr>
        <w:t>NO:</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moderate evidence</w:t>
      </w:r>
      <w:r w:rsidRPr="001E52C9">
        <w:rPr>
          <w:rFonts w:eastAsia="Calibri"/>
          <w:szCs w:val="22"/>
        </w:rPr>
        <w:t xml:space="preserve"> </w:t>
      </w:r>
      <w:r w:rsidRPr="00B71F91">
        <w:t>that those who attend more frequently feel unsafe at home.</w:t>
      </w:r>
      <w:r>
        <w:rPr>
          <w:rStyle w:val="FootnoteReference"/>
          <w:rFonts w:cs="Arial"/>
          <w:sz w:val="22"/>
        </w:rPr>
        <w:footnoteReference w:id="18"/>
      </w:r>
    </w:p>
    <w:p w14:paraId="23FBB81A" w14:textId="77777777" w:rsidR="006105FC" w:rsidRDefault="006105FC" w:rsidP="006105FC">
      <w:pPr>
        <w:pStyle w:val="Body"/>
      </w:pPr>
      <w:r w:rsidRPr="00B71F91">
        <w:t>Survey respondents who reported feeling unsafe at the MHF</w:t>
      </w:r>
      <w:r>
        <w:t>-</w:t>
      </w:r>
      <w:r w:rsidRPr="00B71F91">
        <w:t xml:space="preserve">funded sites were routed to a question asking about their feelings of safety at home. </w:t>
      </w:r>
      <w:r>
        <w:t>While a minority of YP survey respondents indicated they feel unsafe at the MHF-funded activities and were asked about their feelings of safety elsewhere, t</w:t>
      </w:r>
      <w:r w:rsidRPr="00B71F91">
        <w:t>here were no interview respondents that suggested feeling unsafe at the MHF</w:t>
      </w:r>
      <w:r>
        <w:t>-</w:t>
      </w:r>
      <w:r w:rsidRPr="00B71F91">
        <w:t>funded sites</w:t>
      </w:r>
      <w:r>
        <w:t>.</w:t>
      </w:r>
      <w:r w:rsidRPr="00B71F91">
        <w:t xml:space="preserve"> </w:t>
      </w:r>
      <w:r>
        <w:t>T</w:t>
      </w:r>
      <w:r w:rsidRPr="00B71F91">
        <w:t>herefore</w:t>
      </w:r>
      <w:r>
        <w:t>,</w:t>
      </w:r>
      <w:r w:rsidRPr="00B71F91">
        <w:t xml:space="preserve"> there is no further </w:t>
      </w:r>
      <w:r>
        <w:t xml:space="preserve">qualitative </w:t>
      </w:r>
      <w:r w:rsidRPr="00B71F91">
        <w:t xml:space="preserve">evidence to explain this finding. Interview data does include a few examples of </w:t>
      </w:r>
      <w:r>
        <w:t>YP</w:t>
      </w:r>
      <w:r w:rsidRPr="00B71F91">
        <w:t xml:space="preserve"> who feel safe at the MHF</w:t>
      </w:r>
      <w:r>
        <w:t>-</w:t>
      </w:r>
      <w:r w:rsidRPr="00B71F91">
        <w:t xml:space="preserve">funded sites feeling unsafe at home or at school. </w:t>
      </w:r>
    </w:p>
    <w:p w14:paraId="0AD294F7" w14:textId="77777777" w:rsidR="006105FC" w:rsidRPr="001E52C9" w:rsidRDefault="006105FC" w:rsidP="006105FC">
      <w:pPr>
        <w:pStyle w:val="Body"/>
        <w:shd w:val="clear" w:color="auto" w:fill="D9D9D9" w:themeFill="background1" w:themeFillShade="D9"/>
        <w:rPr>
          <w:rFonts w:eastAsia="Calibri"/>
          <w:b/>
          <w:szCs w:val="24"/>
        </w:rPr>
      </w:pPr>
      <w:r w:rsidRPr="001E52C9">
        <w:rPr>
          <w:rFonts w:eastAsia="Calibri"/>
          <w:b/>
          <w:szCs w:val="24"/>
        </w:rPr>
        <w:t>Do those who attend more frequently report better life skills?</w:t>
      </w:r>
    </w:p>
    <w:p w14:paraId="4BA98133" w14:textId="77777777" w:rsidR="006105FC" w:rsidRPr="00B71F91" w:rsidRDefault="006105FC">
      <w:pPr>
        <w:pStyle w:val="Body"/>
        <w:numPr>
          <w:ilvl w:val="0"/>
          <w:numId w:val="20"/>
        </w:numPr>
      </w:pPr>
      <w:r w:rsidRPr="001E52C9">
        <w:rPr>
          <w:rFonts w:eastAsia="Calibri"/>
          <w:b/>
          <w:szCs w:val="22"/>
        </w:rPr>
        <w:t>PARTIALLY:</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emerging evidence</w:t>
      </w:r>
      <w:r w:rsidRPr="00B71F91">
        <w:t xml:space="preserve"> indicating that those who attend more frequently seek help from others.</w:t>
      </w:r>
    </w:p>
    <w:p w14:paraId="40CE6794" w14:textId="77777777" w:rsidR="006105FC" w:rsidRPr="00B71F91" w:rsidRDefault="006105FC" w:rsidP="006105FC">
      <w:pPr>
        <w:pStyle w:val="Body"/>
        <w:rPr>
          <w:szCs w:val="22"/>
        </w:rPr>
      </w:pPr>
      <w:r w:rsidRPr="00B71F91">
        <w:rPr>
          <w:szCs w:val="22"/>
        </w:rPr>
        <w:t xml:space="preserve">Interviews with </w:t>
      </w:r>
      <w:r>
        <w:rPr>
          <w:szCs w:val="22"/>
        </w:rPr>
        <w:t>YP</w:t>
      </w:r>
      <w:r w:rsidRPr="001E52C9">
        <w:rPr>
          <w:szCs w:val="22"/>
        </w:rPr>
        <w:t xml:space="preserve"> suggested participating in MHF activities enabled them to communicate more effectively with older people at the activity sites and outside.</w:t>
      </w:r>
      <w:r w:rsidRPr="00B71F91">
        <w:rPr>
          <w:szCs w:val="22"/>
        </w:rPr>
        <w:t xml:space="preserve"> There were also many examples of </w:t>
      </w:r>
      <w:r>
        <w:rPr>
          <w:szCs w:val="22"/>
        </w:rPr>
        <w:t>YP</w:t>
      </w:r>
      <w:r w:rsidRPr="00B71F91">
        <w:rPr>
          <w:szCs w:val="22"/>
        </w:rPr>
        <w:t xml:space="preserve"> asking older peers for support with their technique in sports, music, and dance activities. The MHF activities that involved coaches were highlighted by </w:t>
      </w:r>
      <w:r>
        <w:rPr>
          <w:szCs w:val="22"/>
        </w:rPr>
        <w:t>YP</w:t>
      </w:r>
      <w:r w:rsidRPr="00B71F91">
        <w:rPr>
          <w:szCs w:val="22"/>
        </w:rPr>
        <w:t xml:space="preserve"> as contributing to their confidence to ask for help and motivation to improve their skills. </w:t>
      </w:r>
    </w:p>
    <w:p w14:paraId="496881BD" w14:textId="77777777" w:rsidR="006105FC" w:rsidRPr="001E52C9" w:rsidRDefault="006105FC" w:rsidP="006105FC">
      <w:pPr>
        <w:pStyle w:val="Body"/>
        <w:shd w:val="clear" w:color="auto" w:fill="D9D9D9" w:themeFill="background1" w:themeFillShade="D9"/>
        <w:rPr>
          <w:rFonts w:eastAsia="Calibri"/>
          <w:b/>
          <w:szCs w:val="24"/>
        </w:rPr>
      </w:pPr>
      <w:r w:rsidRPr="001E52C9">
        <w:rPr>
          <w:rFonts w:eastAsia="Calibri"/>
          <w:b/>
          <w:szCs w:val="24"/>
        </w:rPr>
        <w:t>Do those who attend more frequently report lower levels of ASB?</w:t>
      </w:r>
    </w:p>
    <w:p w14:paraId="49461BDB" w14:textId="77777777" w:rsidR="006105FC" w:rsidRPr="00B71F91" w:rsidRDefault="006105FC">
      <w:pPr>
        <w:pStyle w:val="Body"/>
        <w:numPr>
          <w:ilvl w:val="0"/>
          <w:numId w:val="20"/>
        </w:numPr>
      </w:pPr>
      <w:r w:rsidRPr="001E52C9">
        <w:rPr>
          <w:rFonts w:eastAsia="Calibri"/>
          <w:b/>
          <w:szCs w:val="22"/>
        </w:rPr>
        <w:t>NO:</w:t>
      </w:r>
      <w:r w:rsidRPr="001E52C9">
        <w:rPr>
          <w:rFonts w:eastAsia="Calibri"/>
          <w:szCs w:val="22"/>
        </w:rPr>
        <w:t xml:space="preserve"> </w:t>
      </w:r>
      <w:r w:rsidRPr="00B71F91">
        <w:t>The dose-response analysis provided evidence indicating that those who attend more frequently report higher levels of ASB activity, particularly in annoying or swearing at strangers (</w:t>
      </w:r>
      <w:r w:rsidRPr="00CE39E0">
        <w:rPr>
          <w:rFonts w:eastAsia="Calibri"/>
          <w:b/>
          <w:bCs/>
          <w:szCs w:val="22"/>
        </w:rPr>
        <w:t>moderate</w:t>
      </w:r>
      <w:r w:rsidRPr="00CE39E0">
        <w:rPr>
          <w:b/>
          <w:bCs/>
        </w:rPr>
        <w:t xml:space="preserve"> </w:t>
      </w:r>
      <w:r w:rsidRPr="00CE39E0">
        <w:rPr>
          <w:rFonts w:eastAsia="Calibri"/>
          <w:b/>
          <w:bCs/>
          <w:szCs w:val="22"/>
        </w:rPr>
        <w:t>evidence</w:t>
      </w:r>
      <w:r w:rsidRPr="00B71F91">
        <w:t>) and dropping litter in the street (</w:t>
      </w:r>
      <w:r w:rsidRPr="00CE39E0">
        <w:rPr>
          <w:rFonts w:eastAsia="Calibri"/>
          <w:b/>
          <w:bCs/>
          <w:szCs w:val="22"/>
        </w:rPr>
        <w:t>strong evidence</w:t>
      </w:r>
      <w:r w:rsidRPr="00B71F91">
        <w:t>).</w:t>
      </w:r>
    </w:p>
    <w:p w14:paraId="21A7857D" w14:textId="77777777" w:rsidR="006105FC" w:rsidRPr="00B71F91" w:rsidRDefault="006105FC" w:rsidP="006105FC">
      <w:pPr>
        <w:pStyle w:val="Body"/>
        <w:rPr>
          <w:szCs w:val="22"/>
        </w:rPr>
      </w:pPr>
      <w:r w:rsidRPr="50BF7F1C">
        <w:rPr>
          <w:szCs w:val="22"/>
        </w:rPr>
        <w:t xml:space="preserve">This finding emerged from a small sub-set of survey respondents that suggested that they engage in ASB. </w:t>
      </w:r>
      <w:r>
        <w:rPr>
          <w:szCs w:val="22"/>
        </w:rPr>
        <w:t>This does not imply that the intervention is ineffective, as assessing this would require a comparison with peers that have not attended MHF activities and also live in ASB hotspots. T</w:t>
      </w:r>
      <w:r w:rsidRPr="50BF7F1C">
        <w:rPr>
          <w:szCs w:val="22"/>
        </w:rPr>
        <w:t>here was</w:t>
      </w:r>
      <w:r>
        <w:rPr>
          <w:szCs w:val="22"/>
        </w:rPr>
        <w:t xml:space="preserve"> also</w:t>
      </w:r>
      <w:r w:rsidRPr="50BF7F1C">
        <w:rPr>
          <w:szCs w:val="22"/>
        </w:rPr>
        <w:t xml:space="preserve"> no supporting evidence from the interviews to explain the link to greater frequency of attendance. This is due to almost all YP interviewed claiming they did not engage in ASB themselves. Some </w:t>
      </w:r>
      <w:r>
        <w:rPr>
          <w:szCs w:val="22"/>
        </w:rPr>
        <w:t>YP</w:t>
      </w:r>
      <w:r w:rsidRPr="50BF7F1C">
        <w:rPr>
          <w:szCs w:val="22"/>
        </w:rPr>
        <w:t xml:space="preserve"> pointed out that certain negative behaviours can become the ‘norm’ such as playing loud music and are perceived as ‘minor’ or resulting in little or no harm. This could be attributed to the area in which </w:t>
      </w:r>
      <w:r>
        <w:rPr>
          <w:szCs w:val="22"/>
        </w:rPr>
        <w:t>YP</w:t>
      </w:r>
      <w:r w:rsidRPr="50BF7F1C">
        <w:rPr>
          <w:szCs w:val="22"/>
        </w:rPr>
        <w:t xml:space="preserve"> interviewed live being ASB hotspots. Some interviewees suggested other </w:t>
      </w:r>
      <w:r>
        <w:rPr>
          <w:szCs w:val="22"/>
        </w:rPr>
        <w:t>YP</w:t>
      </w:r>
      <w:r w:rsidRPr="50BF7F1C">
        <w:rPr>
          <w:szCs w:val="22"/>
        </w:rPr>
        <w:t xml:space="preserve"> in their area ride bikes on pavements and play loud music. </w:t>
      </w:r>
    </w:p>
    <w:p w14:paraId="32B8D996" w14:textId="77777777" w:rsidR="006105FC" w:rsidRPr="00B71F91" w:rsidRDefault="006105FC">
      <w:pPr>
        <w:pStyle w:val="Body"/>
        <w:numPr>
          <w:ilvl w:val="0"/>
          <w:numId w:val="20"/>
        </w:numPr>
      </w:pPr>
      <w:r w:rsidRPr="001E52C9">
        <w:rPr>
          <w:rFonts w:eastAsia="Calibri"/>
          <w:b/>
          <w:szCs w:val="22"/>
        </w:rPr>
        <w:t>PARTIALLY:</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emerging evidence</w:t>
      </w:r>
      <w:r w:rsidRPr="00B71F91">
        <w:t xml:space="preserve"> indicating that those who attend more frequently are more likely to hang out with friends outside shops or on the streets at night.</w:t>
      </w:r>
    </w:p>
    <w:p w14:paraId="78802CC6" w14:textId="77777777" w:rsidR="006105FC" w:rsidRPr="00B71F91" w:rsidRDefault="006105FC" w:rsidP="006105FC">
      <w:pPr>
        <w:pStyle w:val="Body"/>
        <w:rPr>
          <w:szCs w:val="22"/>
        </w:rPr>
      </w:pPr>
      <w:r w:rsidRPr="00B71F91">
        <w:rPr>
          <w:szCs w:val="22"/>
        </w:rPr>
        <w:t xml:space="preserve">References to ASB at night from interviews note that other </w:t>
      </w:r>
      <w:r>
        <w:rPr>
          <w:szCs w:val="22"/>
        </w:rPr>
        <w:t>YP</w:t>
      </w:r>
      <w:r w:rsidRPr="00B71F91">
        <w:rPr>
          <w:szCs w:val="22"/>
        </w:rPr>
        <w:t xml:space="preserve"> or adults play loud music or get into loud arguments on the streets.</w:t>
      </w:r>
    </w:p>
    <w:p w14:paraId="6842AD9A" w14:textId="77777777" w:rsidR="006105FC" w:rsidRPr="00B71F91" w:rsidRDefault="006105FC" w:rsidP="00EC7DD9">
      <w:pPr>
        <w:pStyle w:val="Heading4"/>
      </w:pPr>
      <w:r w:rsidRPr="00B71F91">
        <w:t>Impact of length of engagement</w:t>
      </w:r>
    </w:p>
    <w:p w14:paraId="610AC895" w14:textId="77777777" w:rsidR="006105FC" w:rsidRPr="00B71F91" w:rsidRDefault="006105FC" w:rsidP="006105FC">
      <w:pPr>
        <w:pStyle w:val="Body"/>
        <w:rPr>
          <w:highlight w:val="yellow"/>
        </w:rPr>
      </w:pPr>
      <w:r w:rsidRPr="00B71F91">
        <w:fldChar w:fldCharType="begin"/>
      </w:r>
      <w:r w:rsidRPr="00B71F91">
        <w:instrText xml:space="preserve"> REF _Ref210228797 \h </w:instrText>
      </w:r>
      <w:r>
        <w:instrText xml:space="preserve"> \* MERGEFORMAT </w:instrText>
      </w:r>
      <w:r w:rsidRPr="00B71F91">
        <w:fldChar w:fldCharType="separate"/>
      </w:r>
      <w:r w:rsidRPr="00B71F91">
        <w:t xml:space="preserve">Table </w:t>
      </w:r>
      <w:r>
        <w:rPr>
          <w:noProof/>
        </w:rPr>
        <w:t>9</w:t>
      </w:r>
      <w:r w:rsidRPr="00B71F91">
        <w:fldChar w:fldCharType="end"/>
      </w:r>
      <w:r w:rsidRPr="00B71F91">
        <w:t xml:space="preserve"> outlines the dose-response findings for the KEQs related to length of engagement</w:t>
      </w:r>
      <w:r>
        <w:rPr>
          <w:rStyle w:val="FootnoteReference"/>
          <w:rFonts w:cs="Arial"/>
        </w:rPr>
        <w:footnoteReference w:id="19"/>
      </w:r>
      <w:r w:rsidRPr="00B71F91">
        <w:t xml:space="preserve">. Uneven relationships were found between length of engagement and wellbeing, confidence, ASB, and relationships with grantholder staff and volunteers. No relationship was found between length </w:t>
      </w:r>
      <w:r w:rsidRPr="00B71F91">
        <w:lastRenderedPageBreak/>
        <w:t>of engagement and life skills. The dose question (Q7) was not included in the previous iteration of the survey; therefore, we cannot make comparisons with the previous interim report.</w:t>
      </w:r>
    </w:p>
    <w:p w14:paraId="75BDDB96" w14:textId="77777777" w:rsidR="006105FC" w:rsidRPr="00B71F91" w:rsidRDefault="006105FC" w:rsidP="00EC7DD9">
      <w:pPr>
        <w:pStyle w:val="Caption"/>
      </w:pPr>
      <w:bookmarkStart w:id="41" w:name="_Ref210228797"/>
      <w:r w:rsidRPr="00B71F91">
        <w:t xml:space="preserve">Table </w:t>
      </w:r>
      <w:fldSimple w:instr=" SEQ Table \* ARABIC ">
        <w:r>
          <w:rPr>
            <w:noProof/>
          </w:rPr>
          <w:t>9</w:t>
        </w:r>
      </w:fldSimple>
      <w:bookmarkEnd w:id="41"/>
      <w:r w:rsidRPr="00B71F91">
        <w:t>: KEQs and strength of evidence assessment – length of engagement</w:t>
      </w:r>
    </w:p>
    <w:tbl>
      <w:tblPr>
        <w:tblStyle w:val="ListTable3-Accent1"/>
        <w:tblW w:w="9725" w:type="dxa"/>
        <w:tblLook w:val="04A0" w:firstRow="1" w:lastRow="0" w:firstColumn="1" w:lastColumn="0" w:noHBand="0" w:noVBand="1"/>
      </w:tblPr>
      <w:tblGrid>
        <w:gridCol w:w="2693"/>
        <w:gridCol w:w="2352"/>
        <w:gridCol w:w="4680"/>
      </w:tblGrid>
      <w:tr w:rsidR="006105FC" w14:paraId="7BCC48BB" w14:textId="77777777" w:rsidTr="00EC7DD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693" w:type="dxa"/>
          </w:tcPr>
          <w:p w14:paraId="0F9DF312" w14:textId="77777777" w:rsidR="006105FC" w:rsidRPr="001E52C9" w:rsidRDefault="006105FC" w:rsidP="006105FC">
            <w:pPr>
              <w:pStyle w:val="Body"/>
              <w:rPr>
                <w:rFonts w:eastAsia="Calibri"/>
                <w:color w:val="FFFFFF"/>
              </w:rPr>
            </w:pPr>
            <w:r w:rsidRPr="001E52C9">
              <w:rPr>
                <w:rFonts w:eastAsia="Calibri"/>
                <w:color w:val="FFFFFF"/>
              </w:rPr>
              <w:t>Key Evaluation Question</w:t>
            </w:r>
          </w:p>
        </w:tc>
        <w:tc>
          <w:tcPr>
            <w:tcW w:w="2352" w:type="dxa"/>
          </w:tcPr>
          <w:p w14:paraId="3982AA78" w14:textId="77777777" w:rsidR="006105FC" w:rsidRPr="001E52C9" w:rsidRDefault="006105FC" w:rsidP="006105FC">
            <w:pPr>
              <w:pStyle w:val="Body"/>
              <w:cnfStyle w:val="100000000000" w:firstRow="1" w:lastRow="0" w:firstColumn="0" w:lastColumn="0" w:oddVBand="0" w:evenVBand="0" w:oddHBand="0" w:evenHBand="0" w:firstRowFirstColumn="0" w:firstRowLastColumn="0" w:lastRowFirstColumn="0" w:lastRowLastColumn="0"/>
              <w:rPr>
                <w:rFonts w:eastAsia="Calibri"/>
                <w:color w:val="FFFFFF"/>
                <w:lang w:val="fr-FR"/>
              </w:rPr>
            </w:pPr>
            <w:r w:rsidRPr="001E52C9">
              <w:rPr>
                <w:rFonts w:eastAsia="Calibri"/>
                <w:color w:val="FFFFFF"/>
                <w:lang w:val="fr-FR"/>
              </w:rPr>
              <w:t>Dose-Response combination survey Qs</w:t>
            </w:r>
          </w:p>
        </w:tc>
        <w:tc>
          <w:tcPr>
            <w:tcW w:w="4680" w:type="dxa"/>
          </w:tcPr>
          <w:p w14:paraId="64D28885" w14:textId="77777777" w:rsidR="006105FC" w:rsidRPr="001E52C9" w:rsidRDefault="006105FC" w:rsidP="006105FC">
            <w:pPr>
              <w:pStyle w:val="Body"/>
              <w:cnfStyle w:val="100000000000" w:firstRow="1" w:lastRow="0" w:firstColumn="0" w:lastColumn="0" w:oddVBand="0" w:evenVBand="0" w:oddHBand="0" w:evenHBand="0" w:firstRowFirstColumn="0" w:firstRowLastColumn="0" w:lastRowFirstColumn="0" w:lastRowLastColumn="0"/>
              <w:rPr>
                <w:rFonts w:eastAsia="Calibri"/>
                <w:color w:val="FFFFFF"/>
              </w:rPr>
            </w:pPr>
            <w:r w:rsidRPr="001E52C9">
              <w:rPr>
                <w:rFonts w:eastAsia="Calibri"/>
                <w:color w:val="FFFFFF"/>
              </w:rPr>
              <w:t>Dose-Response evidence</w:t>
            </w:r>
          </w:p>
        </w:tc>
      </w:tr>
      <w:tr w:rsidR="006105FC" w14:paraId="199043C2" w14:textId="77777777" w:rsidTr="00EC7DD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670F15C8" w14:textId="77777777" w:rsidR="006105FC" w:rsidRPr="001E52C9" w:rsidRDefault="006105FC" w:rsidP="006105FC">
            <w:pPr>
              <w:pStyle w:val="Body"/>
              <w:rPr>
                <w:rFonts w:eastAsia="Calibri"/>
                <w:color w:val="FFFFFF"/>
              </w:rPr>
            </w:pPr>
            <w:r w:rsidRPr="001E52C9">
              <w:rPr>
                <w:rFonts w:eastAsia="Calibri"/>
                <w:color w:val="FFFFFF"/>
              </w:rPr>
              <w:t>Is there a relationship between duration of engagement and wellbeing?</w:t>
            </w:r>
          </w:p>
        </w:tc>
        <w:tc>
          <w:tcPr>
            <w:tcW w:w="2352" w:type="dxa"/>
          </w:tcPr>
          <w:p w14:paraId="48C39091"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Calibri"/>
              </w:rPr>
            </w:pPr>
            <w:r w:rsidRPr="001E52C9">
              <w:rPr>
                <w:rFonts w:eastAsia="Calibri"/>
                <w:b/>
              </w:rPr>
              <w:t>Dose:</w:t>
            </w:r>
            <w:r w:rsidRPr="001E52C9">
              <w:rPr>
                <w:rFonts w:eastAsia="Calibri"/>
              </w:rPr>
              <w:t xml:space="preserve"> Activities attended – duration of engagement (Q7).</w:t>
            </w:r>
          </w:p>
          <w:p w14:paraId="118DEEA2"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Calibri"/>
              </w:rPr>
            </w:pPr>
            <w:r w:rsidRPr="001E52C9">
              <w:rPr>
                <w:rFonts w:eastAsia="Calibri"/>
                <w:b/>
              </w:rPr>
              <w:t>Response:</w:t>
            </w:r>
            <w:r w:rsidRPr="001E52C9">
              <w:rPr>
                <w:rFonts w:eastAsia="Calibri"/>
              </w:rPr>
              <w:t xml:space="preserve"> Outcome in wellbeing (Q9).</w:t>
            </w:r>
          </w:p>
        </w:tc>
        <w:tc>
          <w:tcPr>
            <w:tcW w:w="4680" w:type="dxa"/>
          </w:tcPr>
          <w:p w14:paraId="0D087C2B"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Yes</w:t>
            </w:r>
            <w:r w:rsidRPr="001E52C9">
              <w:rPr>
                <w:rFonts w:eastAsia="Arial"/>
              </w:rPr>
              <w:t xml:space="preserve">, there is </w:t>
            </w:r>
            <w:r w:rsidRPr="001E52C9">
              <w:rPr>
                <w:rFonts w:eastAsia="Arial"/>
                <w:b/>
              </w:rPr>
              <w:t>moderate</w:t>
            </w:r>
            <w:r w:rsidRPr="001E52C9">
              <w:rPr>
                <w:rFonts w:eastAsia="Arial"/>
              </w:rPr>
              <w:t xml:space="preserve"> evidence indicating an uneven relationship between duration of engagement and wellbeing across all four domains: school or work (Q9a), appearance (Q9b), family (Q9c), and friends (Q9d). Wellbeing is highest among </w:t>
            </w:r>
            <w:r>
              <w:rPr>
                <w:rFonts w:eastAsia="Arial"/>
              </w:rPr>
              <w:t>YP</w:t>
            </w:r>
            <w:r w:rsidRPr="001E52C9">
              <w:rPr>
                <w:rFonts w:eastAsia="Arial"/>
              </w:rPr>
              <w:t xml:space="preserve"> who began attending the MHF activities 1–3 months prior to completion of the survey. This is followed by a decline for </w:t>
            </w:r>
            <w:r>
              <w:rPr>
                <w:rFonts w:eastAsia="Arial"/>
              </w:rPr>
              <w:t>YP</w:t>
            </w:r>
            <w:r w:rsidRPr="001E52C9">
              <w:rPr>
                <w:rFonts w:eastAsia="Arial"/>
              </w:rPr>
              <w:t xml:space="preserve"> who were engaged for 4–9 months. However, when attending from 10–12 months onward, wellbeing shows improvement across all four domains.</w:t>
            </w:r>
          </w:p>
        </w:tc>
      </w:tr>
      <w:tr w:rsidR="006105FC" w14:paraId="7CDEEDFC" w14:textId="77777777" w:rsidTr="00EC7DD9">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4E841D8D" w14:textId="77777777" w:rsidR="006105FC" w:rsidRPr="001E52C9" w:rsidRDefault="006105FC" w:rsidP="006105FC">
            <w:pPr>
              <w:pStyle w:val="Body"/>
              <w:rPr>
                <w:rFonts w:eastAsia="Calibri"/>
                <w:color w:val="FFFFFF"/>
              </w:rPr>
            </w:pPr>
            <w:r w:rsidRPr="001E52C9">
              <w:rPr>
                <w:rFonts w:eastAsia="Calibri"/>
                <w:color w:val="FFFFFF"/>
              </w:rPr>
              <w:t>Is there a relationship between duration of engagement and confidence?</w:t>
            </w:r>
          </w:p>
        </w:tc>
        <w:tc>
          <w:tcPr>
            <w:tcW w:w="2352" w:type="dxa"/>
          </w:tcPr>
          <w:p w14:paraId="3D6E8D47" w14:textId="77777777" w:rsidR="006105FC" w:rsidRPr="001E52C9"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Calibri"/>
                <w:b/>
              </w:rPr>
            </w:pPr>
            <w:r w:rsidRPr="001E52C9">
              <w:rPr>
                <w:rFonts w:eastAsia="Arial"/>
                <w:b/>
              </w:rPr>
              <w:t xml:space="preserve">Dose: </w:t>
            </w:r>
            <w:sdt>
              <w:sdtPr>
                <w:rPr>
                  <w:rFonts w:eastAsia="Arial"/>
                </w:rPr>
                <w:tag w:val="goog_rdk_85"/>
                <w:id w:val="-2061621411"/>
              </w:sdtPr>
              <w:sdtEndPr/>
              <w:sdtContent>
                <w:r w:rsidRPr="001E52C9">
                  <w:rPr>
                    <w:rFonts w:eastAsia="Arial"/>
                  </w:rPr>
                  <w:t xml:space="preserve">Activities attended - </w:t>
                </w:r>
              </w:sdtContent>
            </w:sdt>
            <w:r w:rsidRPr="001E52C9">
              <w:rPr>
                <w:rFonts w:eastAsia="Arial"/>
              </w:rPr>
              <w:t>duration of engagement (Q7).</w:t>
            </w:r>
            <w:r w:rsidRPr="001E52C9">
              <w:rPr>
                <w:rFonts w:eastAsia="Arial"/>
              </w:rPr>
              <w:br/>
            </w:r>
            <w:r w:rsidRPr="001E52C9">
              <w:rPr>
                <w:rFonts w:eastAsia="Arial"/>
                <w:b/>
              </w:rPr>
              <w:t>Response</w:t>
            </w:r>
            <w:r w:rsidRPr="001E52C9">
              <w:rPr>
                <w:rFonts w:eastAsia="Arial"/>
              </w:rPr>
              <w:t>: Outcome in confidence (Q10).</w:t>
            </w:r>
          </w:p>
        </w:tc>
        <w:tc>
          <w:tcPr>
            <w:tcW w:w="4680" w:type="dxa"/>
          </w:tcPr>
          <w:p w14:paraId="552EBB94" w14:textId="77777777" w:rsidR="006105FC" w:rsidRPr="001E52C9"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an uneven relationship between duration of engagement and confidence across two domains: making new friends (Q10a) and talking about problems (Q10d). Confidence is highest among youth who began attending the MHF activities 1–3 months prior to completion of the survey. This is followed by a noticeable decline for those engaged for 4–9 months. However, from 10–12 months onward, confidence shows improvement across both domains.</w:t>
            </w:r>
          </w:p>
        </w:tc>
      </w:tr>
      <w:tr w:rsidR="006105FC" w14:paraId="41597DC6" w14:textId="77777777" w:rsidTr="00EC7DD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0F5CD8DB" w14:textId="77777777" w:rsidR="006105FC" w:rsidRPr="001E52C9" w:rsidRDefault="006105FC" w:rsidP="006105FC">
            <w:pPr>
              <w:pStyle w:val="Body"/>
              <w:rPr>
                <w:rFonts w:eastAsia="Calibri"/>
                <w:color w:val="FFFFFF"/>
              </w:rPr>
            </w:pPr>
            <w:r w:rsidRPr="001E52C9">
              <w:rPr>
                <w:rFonts w:eastAsia="Calibri"/>
                <w:color w:val="FFFFFF"/>
              </w:rPr>
              <w:t>Is there a relationship between duration of engagement and development of a trusted relationship with grantholder staff/volunteers, or feeling safer at MHF activities, home, school, and in the streets?</w:t>
            </w:r>
          </w:p>
        </w:tc>
        <w:tc>
          <w:tcPr>
            <w:tcW w:w="2352" w:type="dxa"/>
          </w:tcPr>
          <w:p w14:paraId="77F80A38"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Dose: </w:t>
            </w:r>
            <w:r w:rsidRPr="001E52C9">
              <w:rPr>
                <w:rFonts w:eastAsia="Arial"/>
              </w:rPr>
              <w:t>Duration of engagement (Q7).</w:t>
            </w:r>
          </w:p>
          <w:p w14:paraId="01ACFD2F"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Developed trusted relationship with staff (Q11 and Q12).</w:t>
            </w:r>
          </w:p>
        </w:tc>
        <w:tc>
          <w:tcPr>
            <w:tcW w:w="4680" w:type="dxa"/>
          </w:tcPr>
          <w:p w14:paraId="6479AAD8"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Yes</w:t>
            </w:r>
            <w:r w:rsidRPr="001E52C9">
              <w:rPr>
                <w:rFonts w:eastAsia="Arial"/>
              </w:rPr>
              <w:t xml:space="preserve">. There is </w:t>
            </w:r>
            <w:r w:rsidRPr="001E52C9">
              <w:rPr>
                <w:rFonts w:eastAsia="Arial"/>
                <w:b/>
              </w:rPr>
              <w:t>moderate</w:t>
            </w:r>
            <w:r w:rsidRPr="001E52C9">
              <w:rPr>
                <w:rFonts w:eastAsia="Arial"/>
              </w:rPr>
              <w:t xml:space="preserve"> evidence indicating an uneven relationship between duration of engagement and developing trusted relationships with staff across all six domains: ability to trust staff (Q11a), feeling listened to (Q11b and Q11c), staff availability during times of need (Q11d), feeling safe (Q11e), and feeling comfortable to report problems (Q11f).</w:t>
            </w:r>
          </w:p>
          <w:p w14:paraId="2A9C1835"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rPr>
              <w:t>Trusted relationships are least developed among those who began attending 1–3 months prior to the completion of the survey. From 4 to 12 months of engagement, there is an increase in trust across all domains. However, beyond 12 months, the feeling of developing trusted relationship with staff declines slightly across all domains.</w:t>
            </w:r>
          </w:p>
        </w:tc>
      </w:tr>
      <w:tr w:rsidR="006105FC" w14:paraId="377643BD" w14:textId="77777777" w:rsidTr="00EC7DD9">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213AEA93" w14:textId="77777777" w:rsidR="006105FC" w:rsidRPr="001E52C9" w:rsidRDefault="006105FC" w:rsidP="006105FC">
            <w:pPr>
              <w:pStyle w:val="Body"/>
              <w:rPr>
                <w:rFonts w:eastAsia="Calibri"/>
                <w:color w:val="FFFFFF"/>
              </w:rPr>
            </w:pPr>
            <w:r w:rsidRPr="001E52C9">
              <w:rPr>
                <w:rFonts w:eastAsia="Calibri"/>
                <w:color w:val="FFFFFF"/>
              </w:rPr>
              <w:t xml:space="preserve">Is there a relationship between changes in participation levels over the past six </w:t>
            </w:r>
            <w:r w:rsidRPr="001E52C9">
              <w:rPr>
                <w:rFonts w:eastAsia="Calibri"/>
                <w:color w:val="FFFFFF"/>
              </w:rPr>
              <w:lastRenderedPageBreak/>
              <w:t>months and better life skills?</w:t>
            </w:r>
          </w:p>
        </w:tc>
        <w:tc>
          <w:tcPr>
            <w:tcW w:w="2352" w:type="dxa"/>
          </w:tcPr>
          <w:p w14:paraId="6C45D47A" w14:textId="77777777" w:rsidR="006105FC" w:rsidRPr="001E52C9"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lastRenderedPageBreak/>
              <w:t xml:space="preserve">Dose: </w:t>
            </w:r>
            <w:r w:rsidRPr="001E52C9">
              <w:rPr>
                <w:rFonts w:eastAsia="Arial"/>
              </w:rPr>
              <w:t>Duration of engagement (Q7).</w:t>
            </w:r>
          </w:p>
          <w:p w14:paraId="4DF54CAC" w14:textId="77777777" w:rsidR="006105FC" w:rsidRPr="001E52C9"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Life skills (Q13).</w:t>
            </w:r>
          </w:p>
        </w:tc>
        <w:tc>
          <w:tcPr>
            <w:tcW w:w="4680" w:type="dxa"/>
          </w:tcPr>
          <w:p w14:paraId="568B422B" w14:textId="77777777" w:rsidR="006105FC" w:rsidRPr="001E52C9" w:rsidRDefault="006105FC" w:rsidP="006105FC">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rPr>
              <w:t>No clear evidence/variation</w:t>
            </w:r>
          </w:p>
        </w:tc>
      </w:tr>
      <w:tr w:rsidR="006105FC" w14:paraId="3BE3C845" w14:textId="77777777" w:rsidTr="00EC7DD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4F117483" w14:textId="77777777" w:rsidR="006105FC" w:rsidRPr="001E52C9" w:rsidRDefault="006105FC" w:rsidP="006105FC">
            <w:pPr>
              <w:pStyle w:val="Body"/>
              <w:rPr>
                <w:rFonts w:eastAsia="Calibri"/>
                <w:color w:val="FFFFFF"/>
              </w:rPr>
            </w:pPr>
            <w:r w:rsidRPr="001E52C9">
              <w:rPr>
                <w:rFonts w:eastAsia="Calibri"/>
                <w:color w:val="FFFFFF"/>
              </w:rPr>
              <w:t>Is there a relationship between duration of engagement and levels of ASB?</w:t>
            </w:r>
          </w:p>
        </w:tc>
        <w:tc>
          <w:tcPr>
            <w:tcW w:w="2352" w:type="dxa"/>
          </w:tcPr>
          <w:p w14:paraId="6BAFB109"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Dose: </w:t>
            </w:r>
            <w:r w:rsidRPr="001E52C9">
              <w:rPr>
                <w:rFonts w:eastAsia="Arial"/>
              </w:rPr>
              <w:t>Duration of engagement (Q7).</w:t>
            </w:r>
          </w:p>
          <w:p w14:paraId="4E27923E"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Levels of anti-social behaviours (Q14).</w:t>
            </w:r>
          </w:p>
        </w:tc>
        <w:tc>
          <w:tcPr>
            <w:tcW w:w="4680" w:type="dxa"/>
          </w:tcPr>
          <w:p w14:paraId="5F22249F" w14:textId="77777777" w:rsidR="006105FC" w:rsidRPr="001E52C9" w:rsidRDefault="006105FC" w:rsidP="006105FC">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an uneven relationship between duration of engagement and two types of ASB: getting into fights with other </w:t>
            </w:r>
            <w:r>
              <w:rPr>
                <w:rFonts w:eastAsia="Arial"/>
              </w:rPr>
              <w:t>YP</w:t>
            </w:r>
            <w:r w:rsidRPr="001E52C9">
              <w:rPr>
                <w:rFonts w:eastAsia="Arial"/>
              </w:rPr>
              <w:t xml:space="preserve"> (Q14b) and using drugs (Q14g). The frequency of these types of ASB increases from the first three months to the seventh to ninth month of involvement in MHF activities, but they generally decrease after ten to twelve months of involvement to levels below those seen during the first three months. It should be noted that the frequency of both types of ASB was low across all durations of engagement.</w:t>
            </w:r>
          </w:p>
        </w:tc>
      </w:tr>
    </w:tbl>
    <w:p w14:paraId="2C86D71C" w14:textId="77777777" w:rsidR="006105FC" w:rsidRPr="00B71F91" w:rsidRDefault="006105FC" w:rsidP="006105FC">
      <w:pPr>
        <w:pStyle w:val="Body"/>
      </w:pPr>
      <w:r w:rsidRPr="00B71F91">
        <w:t xml:space="preserve">The sections below explore how the length of engagement (e.g., how many months a young person had attended when completing the survey) intersects with other outcome areas. </w:t>
      </w:r>
    </w:p>
    <w:p w14:paraId="4BF7110E" w14:textId="77777777" w:rsidR="006105FC" w:rsidRPr="001E52C9" w:rsidRDefault="006105FC" w:rsidP="00EC7DD9">
      <w:pPr>
        <w:pStyle w:val="Body"/>
        <w:shd w:val="clear" w:color="auto" w:fill="D9D9D9" w:themeFill="background1" w:themeFillShade="D9"/>
        <w:rPr>
          <w:rFonts w:eastAsia="Calibri"/>
          <w:b/>
          <w:szCs w:val="24"/>
        </w:rPr>
      </w:pPr>
      <w:r w:rsidRPr="001E52C9">
        <w:rPr>
          <w:rFonts w:eastAsia="Calibri"/>
          <w:b/>
          <w:szCs w:val="24"/>
        </w:rPr>
        <w:t>Is</w:t>
      </w:r>
      <w:r w:rsidRPr="00EC7DD9">
        <w:rPr>
          <w:rFonts w:eastAsia="Calibri"/>
          <w:b/>
          <w:szCs w:val="24"/>
        </w:rPr>
        <w:t xml:space="preserve"> </w:t>
      </w:r>
      <w:r w:rsidRPr="001E52C9">
        <w:rPr>
          <w:rFonts w:eastAsia="Calibri"/>
          <w:b/>
          <w:szCs w:val="24"/>
        </w:rPr>
        <w:t>there a relationship between duration of engagement and wellbeing?</w:t>
      </w:r>
    </w:p>
    <w:p w14:paraId="605635A7" w14:textId="77777777" w:rsidR="006105FC" w:rsidRPr="00B71F91" w:rsidRDefault="006105FC">
      <w:pPr>
        <w:pStyle w:val="Body"/>
        <w:numPr>
          <w:ilvl w:val="0"/>
          <w:numId w:val="20"/>
        </w:numPr>
      </w:pPr>
      <w:r w:rsidRPr="001E52C9">
        <w:rPr>
          <w:rFonts w:eastAsia="Calibri"/>
          <w:b/>
          <w:szCs w:val="22"/>
        </w:rPr>
        <w:t>YES:</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 xml:space="preserve">moderate evidence </w:t>
      </w:r>
      <w:r w:rsidRPr="00B71F91">
        <w:t>of a non-linear relationship between duration of engagement with the MHF activities and wellbeing across all four domains. Wellbeing is highest among those who began attending the MHF activities 1–3 months prior to completion of the survey. This is followed by a decline for those who engaged for 4–9 months. However, when attending from 10–12 months onward, wellbeing showed improvement across all four domains.</w:t>
      </w:r>
    </w:p>
    <w:p w14:paraId="66553343" w14:textId="77777777" w:rsidR="006105FC" w:rsidRPr="00B71F91" w:rsidRDefault="006105FC" w:rsidP="006105FC">
      <w:pPr>
        <w:pStyle w:val="Body"/>
      </w:pPr>
      <w:r w:rsidRPr="00B71F91">
        <w:t xml:space="preserve">Qualitative evidence from </w:t>
      </w:r>
      <w:r>
        <w:t>YP</w:t>
      </w:r>
      <w:r w:rsidRPr="00B71F91">
        <w:t xml:space="preserve"> did not include the duration of engagement, however, inferences can be made based on feedback from </w:t>
      </w:r>
      <w:r>
        <w:t>YP</w:t>
      </w:r>
      <w:r w:rsidRPr="00B71F91">
        <w:t xml:space="preserve"> on their experience of first joining or trying new activities at the MHF</w:t>
      </w:r>
      <w:r>
        <w:t>-</w:t>
      </w:r>
      <w:r w:rsidRPr="00B71F91">
        <w:t xml:space="preserve">funded sites. Many </w:t>
      </w:r>
      <w:r>
        <w:t>YP</w:t>
      </w:r>
      <w:r w:rsidRPr="00B71F91">
        <w:t xml:space="preserve"> who had been signposted to the youth spaces by friends or who had friends already attending were excited to join. Feedback from </w:t>
      </w:r>
      <w:r>
        <w:t>YP</w:t>
      </w:r>
      <w:r w:rsidRPr="00B71F91">
        <w:t xml:space="preserve"> on trying new activities indicated initial anxiety, followed by heightened feelings of wellbeing and confidence as they began to master a new skill or sport. Some </w:t>
      </w:r>
      <w:r>
        <w:t>YP</w:t>
      </w:r>
      <w:r w:rsidRPr="00B71F91">
        <w:t xml:space="preserve"> showed frustration with picking up activities they found difficult, such as singing or improving in sports activities, which could potentially explain a drop in wellbeing. However, there may be other reasons not captured by interviews for wellbeing to drop during this time period. Some </w:t>
      </w:r>
      <w:r>
        <w:t>YP</w:t>
      </w:r>
      <w:r w:rsidRPr="00B71F91">
        <w:t xml:space="preserve"> who were less satisfied with the activities at the MHF</w:t>
      </w:r>
      <w:r>
        <w:t>-</w:t>
      </w:r>
      <w:r w:rsidRPr="00B71F91">
        <w:t xml:space="preserve">funded sites suggested the need for new activities or trying to engage in different roles within the same activity, </w:t>
      </w:r>
      <w:r>
        <w:t>for example</w:t>
      </w:r>
      <w:r w:rsidRPr="00B71F91">
        <w:t xml:space="preserve">, wanting to try a different position in the football team. This could also be an indicator of reduced wellbeing over time. Examples of </w:t>
      </w:r>
      <w:r>
        <w:t>YP</w:t>
      </w:r>
      <w:r w:rsidRPr="00B71F91">
        <w:t xml:space="preserve"> making lasting friendships and plans for the future could indicate increased wellbeing from attending sessions over a longer period (10-12 months). </w:t>
      </w:r>
    </w:p>
    <w:p w14:paraId="6D9C8B3F" w14:textId="77777777" w:rsidR="006105FC" w:rsidRPr="001E52C9" w:rsidRDefault="006105FC" w:rsidP="004B67C0">
      <w:pPr>
        <w:pStyle w:val="Body"/>
        <w:shd w:val="clear" w:color="auto" w:fill="D9D9D9" w:themeFill="background1" w:themeFillShade="D9"/>
        <w:rPr>
          <w:rFonts w:eastAsia="Calibri"/>
          <w:b/>
          <w:szCs w:val="24"/>
        </w:rPr>
      </w:pPr>
      <w:r w:rsidRPr="001E52C9">
        <w:rPr>
          <w:rFonts w:eastAsia="Calibri"/>
          <w:b/>
          <w:szCs w:val="24"/>
        </w:rPr>
        <w:t>Is</w:t>
      </w:r>
      <w:r w:rsidRPr="004B67C0">
        <w:rPr>
          <w:rFonts w:eastAsia="Calibri"/>
          <w:b/>
          <w:szCs w:val="24"/>
        </w:rPr>
        <w:t xml:space="preserve"> </w:t>
      </w:r>
      <w:r w:rsidRPr="001E52C9">
        <w:rPr>
          <w:rFonts w:eastAsia="Calibri"/>
          <w:b/>
          <w:szCs w:val="24"/>
        </w:rPr>
        <w:t>there a relationship between duration of engagement and confidence?</w:t>
      </w:r>
    </w:p>
    <w:p w14:paraId="2996DE08" w14:textId="77777777" w:rsidR="006105FC" w:rsidRPr="00B71F91" w:rsidRDefault="006105FC">
      <w:pPr>
        <w:pStyle w:val="Body"/>
        <w:numPr>
          <w:ilvl w:val="0"/>
          <w:numId w:val="20"/>
        </w:numPr>
      </w:pPr>
      <w:r w:rsidRPr="001E52C9">
        <w:rPr>
          <w:rFonts w:eastAsia="Calibri"/>
          <w:b/>
          <w:szCs w:val="22"/>
        </w:rPr>
        <w:t>PARTIALLY:</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 xml:space="preserve">moderate evidence </w:t>
      </w:r>
      <w:r w:rsidRPr="00B71F91">
        <w:t xml:space="preserve">of a non-linear relationship on the length of engagement in the MHF activities and confidence across two domains: making new friends and talking about problems to older </w:t>
      </w:r>
      <w:r>
        <w:t>YP</w:t>
      </w:r>
      <w:r w:rsidRPr="00B71F91">
        <w:t>. Confidence is highest among youth who began attending the MHF activities 1–3 months prior to completion of the survey. This is followed by a noticeable decline for those engaged for 4–9 months. However, from 10–12 months onward, confidence shows improvement across both domains.</w:t>
      </w:r>
    </w:p>
    <w:p w14:paraId="1BD0B359" w14:textId="77777777" w:rsidR="006105FC" w:rsidRPr="00B71F91" w:rsidRDefault="006105FC" w:rsidP="006105FC">
      <w:pPr>
        <w:pStyle w:val="Body"/>
      </w:pPr>
      <w:r w:rsidRPr="00B71F91">
        <w:t xml:space="preserve">This trend may have a similar explanation to those for wellbeing described above. Based on some qualitative data from interviews, </w:t>
      </w:r>
      <w:r>
        <w:t>YP</w:t>
      </w:r>
      <w:r w:rsidRPr="00B71F91">
        <w:t xml:space="preserve"> may gain early confidence from positive feedback and encouragement from staff, with evidence of pre-existing friendships as factors encouraging </w:t>
      </w:r>
      <w:r>
        <w:t>YP</w:t>
      </w:r>
      <w:r w:rsidRPr="00B71F91">
        <w:t xml:space="preserve"> to attend. One potential inference is that confidence may decline over time as </w:t>
      </w:r>
      <w:r>
        <w:t>YP</w:t>
      </w:r>
      <w:r w:rsidRPr="00B71F91">
        <w:t xml:space="preserve"> compare their skill level to older peers but then increase in the long-term as they become more adept or take on mentoring and volunteering roles. As with the finding on wellbeing above, it is not possible to </w:t>
      </w:r>
      <w:r w:rsidRPr="00B71F91">
        <w:lastRenderedPageBreak/>
        <w:t>assess the duration of engagement of interviewees, therefore</w:t>
      </w:r>
      <w:r>
        <w:t>,</w:t>
      </w:r>
      <w:r w:rsidRPr="00B71F91">
        <w:t xml:space="preserve"> inferences are based on feedback at a given point in time. Some </w:t>
      </w:r>
      <w:r>
        <w:t>YP</w:t>
      </w:r>
      <w:r w:rsidRPr="00B71F91">
        <w:t xml:space="preserve"> mentioned older peers helping them with shooting techniques in basketball</w:t>
      </w:r>
      <w:r>
        <w:t>,</w:t>
      </w:r>
      <w:r w:rsidRPr="00B71F91">
        <w:t xml:space="preserve"> while others mentioned support in football training. Older peers were also mentioned by </w:t>
      </w:r>
      <w:r>
        <w:t>YP</w:t>
      </w:r>
      <w:r w:rsidRPr="00B71F91">
        <w:t xml:space="preserve"> learning musical instruments as being helpful and available to assist them. </w:t>
      </w:r>
    </w:p>
    <w:p w14:paraId="307D1A06" w14:textId="77777777" w:rsidR="006105FC" w:rsidRPr="001E52C9" w:rsidRDefault="006105FC" w:rsidP="004B67C0">
      <w:pPr>
        <w:pStyle w:val="Body"/>
        <w:shd w:val="clear" w:color="auto" w:fill="D9D9D9" w:themeFill="background1" w:themeFillShade="D9"/>
        <w:rPr>
          <w:rFonts w:eastAsia="Calibri"/>
          <w:b/>
          <w:szCs w:val="24"/>
        </w:rPr>
      </w:pPr>
      <w:r w:rsidRPr="001E52C9">
        <w:rPr>
          <w:rFonts w:eastAsia="Calibri"/>
          <w:b/>
          <w:szCs w:val="24"/>
        </w:rPr>
        <w:t>Is</w:t>
      </w:r>
      <w:r w:rsidRPr="004B67C0">
        <w:rPr>
          <w:rFonts w:eastAsia="Calibri"/>
          <w:b/>
          <w:szCs w:val="24"/>
        </w:rPr>
        <w:t xml:space="preserve"> </w:t>
      </w:r>
      <w:r w:rsidRPr="001E52C9">
        <w:rPr>
          <w:rFonts w:eastAsia="Calibri"/>
          <w:b/>
          <w:szCs w:val="24"/>
        </w:rPr>
        <w:t>there a relationship between duration of engagement and development of a trusted relationship with grantholder staff/volunteers?</w:t>
      </w:r>
    </w:p>
    <w:p w14:paraId="4A5C36F7" w14:textId="77777777" w:rsidR="006105FC" w:rsidRPr="00B71F91" w:rsidRDefault="006105FC">
      <w:pPr>
        <w:pStyle w:val="Body"/>
        <w:numPr>
          <w:ilvl w:val="0"/>
          <w:numId w:val="20"/>
        </w:numPr>
      </w:pPr>
      <w:r w:rsidRPr="001E52C9">
        <w:rPr>
          <w:rFonts w:eastAsia="Calibri"/>
          <w:b/>
          <w:szCs w:val="22"/>
        </w:rPr>
        <w:t>YES:</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 xml:space="preserve">moderate evidence </w:t>
      </w:r>
      <w:r w:rsidRPr="00B71F91">
        <w:t>of a positive relationship between length of engagement in the MHF activities and the development of trusted relationships with staff across all six domains. Those who started attending 1–3 months before the survey was completed reported the lowest levels of trust. Trust increased in all domains for those engaged for 4 to 12 months. After 12 months of engagement, reported trust with staff decreased across all domains.</w:t>
      </w:r>
    </w:p>
    <w:p w14:paraId="4EB572F4" w14:textId="77777777" w:rsidR="006105FC" w:rsidRPr="00B71F91" w:rsidRDefault="006105FC" w:rsidP="006105FC">
      <w:pPr>
        <w:pStyle w:val="Body"/>
      </w:pPr>
      <w:r w:rsidRPr="7AB94CC5">
        <w:rPr>
          <w:szCs w:val="22"/>
        </w:rPr>
        <w:t xml:space="preserve">Interviews with YP indicated high trust with staff members across all sites. The positive </w:t>
      </w:r>
      <w:r>
        <w:rPr>
          <w:szCs w:val="22"/>
        </w:rPr>
        <w:t xml:space="preserve">association between </w:t>
      </w:r>
      <w:r w:rsidRPr="7AB94CC5">
        <w:rPr>
          <w:szCs w:val="22"/>
        </w:rPr>
        <w:t>duration of engagement with the MHF activities and increased trust in staff could be attributed to staff listening to YP and actioning their feedback around what activities to offer or how they were delivered. Those with high trust cited feeling ‘heard’ or having their opinions ‘valued’ by staff. A potential explanation for the decrease in trust after 12 months is staff turnover at the sites as some interviewees showed disappointment when a staff member they were close to had to move on or leave due to funding constraints. However, there is little direct evidence linking staff turnover to trust from interview data.</w:t>
      </w:r>
    </w:p>
    <w:p w14:paraId="2207D096" w14:textId="77777777" w:rsidR="006105FC" w:rsidRPr="001E52C9" w:rsidRDefault="006105FC" w:rsidP="004B67C0">
      <w:pPr>
        <w:pStyle w:val="Body"/>
        <w:shd w:val="clear" w:color="auto" w:fill="D9D9D9" w:themeFill="background1" w:themeFillShade="D9"/>
        <w:rPr>
          <w:rFonts w:eastAsia="Calibri"/>
          <w:b/>
          <w:szCs w:val="24"/>
        </w:rPr>
      </w:pPr>
      <w:r w:rsidRPr="001E52C9">
        <w:rPr>
          <w:rFonts w:eastAsia="Calibri"/>
          <w:b/>
          <w:szCs w:val="24"/>
        </w:rPr>
        <w:t>Is</w:t>
      </w:r>
      <w:r w:rsidRPr="004B67C0">
        <w:rPr>
          <w:rFonts w:eastAsia="Calibri"/>
          <w:b/>
          <w:szCs w:val="24"/>
        </w:rPr>
        <w:t xml:space="preserve"> </w:t>
      </w:r>
      <w:r w:rsidRPr="001E52C9">
        <w:rPr>
          <w:rFonts w:eastAsia="Calibri"/>
          <w:b/>
          <w:szCs w:val="24"/>
        </w:rPr>
        <w:t>there a relationship between duration of engagement and levels of ASB?</w:t>
      </w:r>
    </w:p>
    <w:p w14:paraId="20D9CB15" w14:textId="77777777" w:rsidR="006105FC" w:rsidRPr="00CE39E0" w:rsidRDefault="006105FC">
      <w:pPr>
        <w:pStyle w:val="Body"/>
        <w:numPr>
          <w:ilvl w:val="0"/>
          <w:numId w:val="20"/>
        </w:numPr>
        <w:rPr>
          <w:sz w:val="24"/>
          <w:szCs w:val="22"/>
        </w:rPr>
      </w:pPr>
      <w:r w:rsidRPr="00CE39E0">
        <w:rPr>
          <w:rFonts w:eastAsia="Calibri"/>
          <w:b/>
          <w:szCs w:val="24"/>
        </w:rPr>
        <w:t>PARTIALLY:</w:t>
      </w:r>
      <w:r w:rsidRPr="00CE39E0">
        <w:rPr>
          <w:rFonts w:eastAsia="Calibri"/>
          <w:szCs w:val="24"/>
        </w:rPr>
        <w:t xml:space="preserve"> </w:t>
      </w:r>
      <w:r w:rsidRPr="00CE39E0">
        <w:rPr>
          <w:szCs w:val="22"/>
        </w:rPr>
        <w:t>The dose-response analysis provided</w:t>
      </w:r>
      <w:r w:rsidRPr="00CE39E0">
        <w:rPr>
          <w:rFonts w:eastAsia="Calibri"/>
          <w:szCs w:val="24"/>
        </w:rPr>
        <w:t xml:space="preserve"> </w:t>
      </w:r>
      <w:r w:rsidRPr="00CE39E0">
        <w:rPr>
          <w:rFonts w:eastAsia="Calibri"/>
          <w:b/>
          <w:szCs w:val="24"/>
        </w:rPr>
        <w:t xml:space="preserve">emerging evidence </w:t>
      </w:r>
      <w:r w:rsidRPr="00CE39E0">
        <w:rPr>
          <w:szCs w:val="22"/>
        </w:rPr>
        <w:t xml:space="preserve">of a non-linear relationship between duration of engagement with the MHF activities across two types of ASB: getting into fights with other </w:t>
      </w:r>
      <w:r>
        <w:rPr>
          <w:szCs w:val="22"/>
        </w:rPr>
        <w:t>YP</w:t>
      </w:r>
      <w:r w:rsidRPr="00CE39E0">
        <w:rPr>
          <w:szCs w:val="22"/>
        </w:rPr>
        <w:t xml:space="preserve"> and using drugs. The frequency of these types of ASB increases during the first three months and from the seventh to ninth month of involvement in MHF activities, but they generally decrease after ten to twelve months of involvement. It should be noted that the frequency of both types of ASB was low across all durations of engagement.</w:t>
      </w:r>
      <w:bookmarkStart w:id="42" w:name="_Hlk212127120"/>
    </w:p>
    <w:bookmarkEnd w:id="42"/>
    <w:p w14:paraId="5E50AE22" w14:textId="77777777" w:rsidR="006105FC" w:rsidRPr="00B71F91" w:rsidRDefault="006105FC" w:rsidP="006105FC">
      <w:pPr>
        <w:pStyle w:val="Body"/>
      </w:pPr>
      <w:r w:rsidRPr="00B71F91">
        <w:t xml:space="preserve">While some </w:t>
      </w:r>
      <w:r>
        <w:t>YP</w:t>
      </w:r>
      <w:r w:rsidRPr="00B71F91">
        <w:t xml:space="preserve"> interviewed observed positive changes in behaviour of peers attending MHF activities whom they knew engaged in ASB, a small number suggested peers hung out in groups after the sessions with other </w:t>
      </w:r>
      <w:r>
        <w:t>YP</w:t>
      </w:r>
      <w:r w:rsidRPr="00B71F91">
        <w:t xml:space="preserve"> who did not attend the MHF activities. They attributed this to boredom and a pre-existing culture or normalisation of activities such as hanging out in a group and smoking or vaping in parks. Longer engagement correlates with interview findings around positive role models influencing </w:t>
      </w:r>
      <w:r>
        <w:t>YP’s</w:t>
      </w:r>
      <w:r w:rsidRPr="00B71F91">
        <w:t xml:space="preserve"> behaviour as observed by </w:t>
      </w:r>
      <w:r>
        <w:t>YP</w:t>
      </w:r>
      <w:r w:rsidRPr="00B71F91">
        <w:t xml:space="preserve"> attending the MHF activities. Many </w:t>
      </w:r>
      <w:r>
        <w:t>YP</w:t>
      </w:r>
      <w:r w:rsidRPr="00B71F91">
        <w:t xml:space="preserve"> mentioned how attending the MHF activities not only made them aware of the risks associated with types of ASB</w:t>
      </w:r>
      <w:r>
        <w:t>,</w:t>
      </w:r>
      <w:r w:rsidRPr="00B71F91">
        <w:t xml:space="preserve"> but helped them develop behaviours that reduced the risk of them engaging in ASB, e.g., having a routine or understanding the importance of maintaining their health. It should be noted that duration of engagement was not captured in the interviews, therefore</w:t>
      </w:r>
      <w:r>
        <w:t>,</w:t>
      </w:r>
      <w:r w:rsidRPr="00B71F91">
        <w:t xml:space="preserve"> the above explanation could also be achieved over a short period of time.</w:t>
      </w:r>
    </w:p>
    <w:p w14:paraId="58352F75" w14:textId="4889415E" w:rsidR="006105FC" w:rsidRPr="00B71F91" w:rsidRDefault="006105FC" w:rsidP="004B67C0">
      <w:pPr>
        <w:pStyle w:val="Quotesforreport"/>
      </w:pPr>
      <w:r w:rsidRPr="00B71F91">
        <w:t>“I used to swear a lot and fight people, but now I don’t swear and fight, I’m trying to stop it at school as well... My last fight was like 6 weeks ago.” – Young person, Newcastle</w:t>
      </w:r>
      <w:r w:rsidR="001B40A9">
        <w:t>.</w:t>
      </w:r>
    </w:p>
    <w:p w14:paraId="31E7C127" w14:textId="77777777" w:rsidR="00C163F6" w:rsidRPr="00B71F91" w:rsidRDefault="00C163F6" w:rsidP="00C163F6">
      <w:pPr>
        <w:pStyle w:val="Heading4"/>
      </w:pPr>
      <w:r w:rsidRPr="00B71F91">
        <w:t xml:space="preserve">Impact of different types of activities </w:t>
      </w:r>
    </w:p>
    <w:p w14:paraId="22E9BED3" w14:textId="77777777" w:rsidR="00C163F6" w:rsidRPr="00B71F91" w:rsidRDefault="00C163F6" w:rsidP="00941DE1">
      <w:pPr>
        <w:pStyle w:val="Body"/>
      </w:pPr>
      <w:r w:rsidRPr="00B71F91">
        <w:t>The Y</w:t>
      </w:r>
      <w:r>
        <w:t>P survey</w:t>
      </w:r>
      <w:r w:rsidRPr="00B71F91">
        <w:t xml:space="preserve"> explored the different types of activities </w:t>
      </w:r>
      <w:r>
        <w:t>YP</w:t>
      </w:r>
      <w:r w:rsidRPr="00B71F91">
        <w:t xml:space="preserve"> engage in at their youth centres. These can be structured, such as basketball or learning music, or unstructured time in which </w:t>
      </w:r>
      <w:r>
        <w:t>YP</w:t>
      </w:r>
      <w:r w:rsidRPr="00B71F91">
        <w:t xml:space="preserve"> can spend time in a safe space with peers and safe adults. </w:t>
      </w:r>
    </w:p>
    <w:p w14:paraId="7C4A6D54" w14:textId="77777777" w:rsidR="00C163F6" w:rsidRPr="00B71F91" w:rsidRDefault="00C163F6" w:rsidP="00941DE1">
      <w:pPr>
        <w:pStyle w:val="Body"/>
      </w:pPr>
      <w:r w:rsidRPr="00B71F91">
        <w:fldChar w:fldCharType="begin"/>
      </w:r>
      <w:r w:rsidRPr="00B71F91">
        <w:instrText xml:space="preserve"> REF _Ref210228812 \h </w:instrText>
      </w:r>
      <w:r>
        <w:instrText xml:space="preserve"> \* MERGEFORMAT </w:instrText>
      </w:r>
      <w:r w:rsidRPr="00B71F91">
        <w:fldChar w:fldCharType="separate"/>
      </w:r>
      <w:r w:rsidRPr="00B71F91">
        <w:t xml:space="preserve">Table </w:t>
      </w:r>
      <w:r>
        <w:rPr>
          <w:noProof/>
        </w:rPr>
        <w:t>10</w:t>
      </w:r>
      <w:r w:rsidRPr="00B71F91">
        <w:fldChar w:fldCharType="end"/>
      </w:r>
      <w:r w:rsidRPr="00B71F91">
        <w:t xml:space="preserve"> outlines the dose-response findings for the KEQs related to types of activities</w:t>
      </w:r>
      <w:r>
        <w:rPr>
          <w:rStyle w:val="FootnoteReference"/>
          <w:rFonts w:cs="Arial"/>
        </w:rPr>
        <w:footnoteReference w:id="20"/>
      </w:r>
      <w:r w:rsidRPr="00B71F91">
        <w:t xml:space="preserve">. Overall, there is some evidence that ‘hanging out’ activities are associated with lower wellbeing and life skills, and higher ASB. In contrast, there is weak evidence suggesting a positive relationship </w:t>
      </w:r>
      <w:r w:rsidRPr="00B71F91">
        <w:lastRenderedPageBreak/>
        <w:t>between sports and physical activities and wellbeing. While findings related to sports and physical activities align with the previous interim report, findings on ‘hanging out’ activities differ. In the previous interim report, only weak evidence suggested a lower need to seek external help amongst those participating in ‘hanging out’ activities.</w:t>
      </w:r>
    </w:p>
    <w:p w14:paraId="4E51370F" w14:textId="77777777" w:rsidR="00C163F6" w:rsidRPr="00B71F91" w:rsidRDefault="00C163F6" w:rsidP="00941DE1">
      <w:pPr>
        <w:pStyle w:val="Caption"/>
      </w:pPr>
      <w:bookmarkStart w:id="43" w:name="_Ref210228812"/>
      <w:r w:rsidRPr="00B71F91">
        <w:t xml:space="preserve">Table </w:t>
      </w:r>
      <w:fldSimple w:instr=" SEQ Table \* ARABIC ">
        <w:r>
          <w:rPr>
            <w:noProof/>
          </w:rPr>
          <w:t>10</w:t>
        </w:r>
      </w:fldSimple>
      <w:bookmarkEnd w:id="43"/>
      <w:r w:rsidRPr="00B71F91">
        <w:t>: KEQs and strength of evidence assessment – types of activities</w:t>
      </w:r>
    </w:p>
    <w:tbl>
      <w:tblPr>
        <w:tblStyle w:val="ListTable3-Accent1"/>
        <w:tblW w:w="9725" w:type="dxa"/>
        <w:tblLook w:val="04A0" w:firstRow="1" w:lastRow="0" w:firstColumn="1" w:lastColumn="0" w:noHBand="0" w:noVBand="1"/>
      </w:tblPr>
      <w:tblGrid>
        <w:gridCol w:w="2693"/>
        <w:gridCol w:w="2352"/>
        <w:gridCol w:w="4680"/>
      </w:tblGrid>
      <w:tr w:rsidR="00C163F6" w14:paraId="5AAE0E48" w14:textId="77777777" w:rsidTr="00941DE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693" w:type="dxa"/>
          </w:tcPr>
          <w:p w14:paraId="1CBA2AEB" w14:textId="77777777" w:rsidR="00C163F6" w:rsidRPr="001E52C9" w:rsidRDefault="00C163F6" w:rsidP="00941DE1">
            <w:pPr>
              <w:pStyle w:val="Body"/>
              <w:rPr>
                <w:rFonts w:eastAsia="Calibri"/>
                <w:color w:val="FFFFFF"/>
              </w:rPr>
            </w:pPr>
            <w:r w:rsidRPr="001E52C9">
              <w:rPr>
                <w:rFonts w:eastAsia="Calibri"/>
                <w:color w:val="FFFFFF"/>
              </w:rPr>
              <w:t>Key Evaluation Question</w:t>
            </w:r>
          </w:p>
        </w:tc>
        <w:tc>
          <w:tcPr>
            <w:tcW w:w="2352" w:type="dxa"/>
          </w:tcPr>
          <w:p w14:paraId="2D0D4580" w14:textId="77777777" w:rsidR="00C163F6" w:rsidRPr="001E52C9" w:rsidRDefault="00C163F6" w:rsidP="00941DE1">
            <w:pPr>
              <w:pStyle w:val="Body"/>
              <w:cnfStyle w:val="100000000000" w:firstRow="1" w:lastRow="0" w:firstColumn="0" w:lastColumn="0" w:oddVBand="0" w:evenVBand="0" w:oddHBand="0" w:evenHBand="0" w:firstRowFirstColumn="0" w:firstRowLastColumn="0" w:lastRowFirstColumn="0" w:lastRowLastColumn="0"/>
              <w:rPr>
                <w:rFonts w:eastAsia="Calibri"/>
                <w:color w:val="FFFFFF"/>
                <w:lang w:val="fr-FR"/>
              </w:rPr>
            </w:pPr>
            <w:r w:rsidRPr="001E52C9">
              <w:rPr>
                <w:rFonts w:eastAsia="Calibri"/>
                <w:color w:val="FFFFFF"/>
                <w:lang w:val="fr-FR"/>
              </w:rPr>
              <w:t>Dose-Response combination survey Qs</w:t>
            </w:r>
          </w:p>
        </w:tc>
        <w:tc>
          <w:tcPr>
            <w:tcW w:w="4680" w:type="dxa"/>
          </w:tcPr>
          <w:p w14:paraId="713007F4" w14:textId="77777777" w:rsidR="00C163F6" w:rsidRPr="001E52C9" w:rsidRDefault="00C163F6" w:rsidP="00941DE1">
            <w:pPr>
              <w:pStyle w:val="Body"/>
              <w:cnfStyle w:val="100000000000" w:firstRow="1" w:lastRow="0" w:firstColumn="0" w:lastColumn="0" w:oddVBand="0" w:evenVBand="0" w:oddHBand="0" w:evenHBand="0" w:firstRowFirstColumn="0" w:firstRowLastColumn="0" w:lastRowFirstColumn="0" w:lastRowLastColumn="0"/>
              <w:rPr>
                <w:rFonts w:eastAsia="Calibri"/>
                <w:color w:val="FFFFFF"/>
              </w:rPr>
            </w:pPr>
            <w:r w:rsidRPr="001E52C9">
              <w:rPr>
                <w:rFonts w:eastAsia="Calibri"/>
                <w:color w:val="FFFFFF"/>
              </w:rPr>
              <w:t>Dose-Response evidence</w:t>
            </w:r>
          </w:p>
        </w:tc>
      </w:tr>
      <w:tr w:rsidR="00C163F6" w14:paraId="1FCBEA33" w14:textId="77777777" w:rsidTr="00941DE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6266B6B2" w14:textId="77777777" w:rsidR="00C163F6" w:rsidRPr="001E52C9" w:rsidRDefault="00C163F6" w:rsidP="00941DE1">
            <w:pPr>
              <w:pStyle w:val="Body"/>
              <w:rPr>
                <w:rFonts w:eastAsia="Calibri"/>
                <w:color w:val="FFFFFF"/>
              </w:rPr>
            </w:pPr>
            <w:r w:rsidRPr="001E52C9">
              <w:rPr>
                <w:rFonts w:eastAsia="Calibri"/>
                <w:color w:val="FFFFFF"/>
              </w:rPr>
              <w:t>Is there evidence that those attending a specific activity report higher levels of wellbeing?</w:t>
            </w:r>
          </w:p>
        </w:tc>
        <w:tc>
          <w:tcPr>
            <w:tcW w:w="2352" w:type="dxa"/>
          </w:tcPr>
          <w:p w14:paraId="197BC300"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Calibri"/>
              </w:rPr>
            </w:pPr>
            <w:r w:rsidRPr="001E52C9">
              <w:rPr>
                <w:rFonts w:eastAsia="Calibri"/>
                <w:b/>
              </w:rPr>
              <w:t>Dose:</w:t>
            </w:r>
            <w:r w:rsidRPr="001E52C9">
              <w:rPr>
                <w:rFonts w:eastAsia="Calibri"/>
              </w:rPr>
              <w:t xml:space="preserve"> Type of MHF activities (Q8).</w:t>
            </w:r>
          </w:p>
          <w:p w14:paraId="3BF4A5E6"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Calibri"/>
              </w:rPr>
            </w:pPr>
            <w:r w:rsidRPr="001E52C9">
              <w:rPr>
                <w:rFonts w:eastAsia="Calibri"/>
                <w:b/>
              </w:rPr>
              <w:t>Response:</w:t>
            </w:r>
            <w:r w:rsidRPr="001E52C9">
              <w:rPr>
                <w:rFonts w:eastAsia="Calibri"/>
              </w:rPr>
              <w:t xml:space="preserve"> Outcome in wellbeing (Q9).</w:t>
            </w:r>
          </w:p>
        </w:tc>
        <w:tc>
          <w:tcPr>
            <w:tcW w:w="4680" w:type="dxa"/>
          </w:tcPr>
          <w:p w14:paraId="338D4CA9"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No</w:t>
            </w:r>
            <w:r w:rsidRPr="001E52C9">
              <w:rPr>
                <w:rFonts w:eastAsia="Arial"/>
              </w:rPr>
              <w:t xml:space="preserve">. There is </w:t>
            </w:r>
            <w:r w:rsidRPr="001E52C9">
              <w:rPr>
                <w:rFonts w:eastAsia="Arial"/>
                <w:b/>
              </w:rPr>
              <w:t>moderate</w:t>
            </w:r>
            <w:r w:rsidRPr="001E52C9">
              <w:rPr>
                <w:rFonts w:eastAsia="Arial"/>
              </w:rPr>
              <w:t xml:space="preserve"> evidence indicating a negative relationship between participation in ‘hanging out’ activities (with other </w:t>
            </w:r>
            <w:r>
              <w:rPr>
                <w:rFonts w:eastAsia="Arial"/>
              </w:rPr>
              <w:t>YP</w:t>
            </w:r>
            <w:r w:rsidRPr="001E52C9">
              <w:rPr>
                <w:rFonts w:eastAsia="Arial"/>
              </w:rPr>
              <w:t xml:space="preserve"> or adults that work in the centre) and feeling good about school or work (Q9a).</w:t>
            </w:r>
          </w:p>
          <w:p w14:paraId="4EC2BCA5"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Calibri"/>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a positive relationship between attending sports and physical activities with positive feelings about appearance (Q9b).</w:t>
            </w:r>
          </w:p>
        </w:tc>
      </w:tr>
      <w:tr w:rsidR="00C163F6" w14:paraId="36E75528" w14:textId="77777777" w:rsidTr="00941DE1">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6CE45B59" w14:textId="77777777" w:rsidR="00C163F6" w:rsidRPr="001E52C9" w:rsidRDefault="00C163F6" w:rsidP="00941DE1">
            <w:pPr>
              <w:pStyle w:val="Body"/>
              <w:rPr>
                <w:rFonts w:eastAsia="Calibri"/>
                <w:color w:val="FFFFFF"/>
              </w:rPr>
            </w:pPr>
            <w:r w:rsidRPr="001E52C9">
              <w:rPr>
                <w:rFonts w:eastAsia="Calibri"/>
                <w:color w:val="FFFFFF"/>
              </w:rPr>
              <w:t>Is there evidence that those attending a specific activity report higher levels of confidence?</w:t>
            </w:r>
          </w:p>
        </w:tc>
        <w:tc>
          <w:tcPr>
            <w:tcW w:w="2352" w:type="dxa"/>
          </w:tcPr>
          <w:p w14:paraId="0F9167B6" w14:textId="77777777" w:rsidR="00C163F6" w:rsidRPr="001E52C9" w:rsidRDefault="00C163F6" w:rsidP="00941DE1">
            <w:pPr>
              <w:pStyle w:val="Body"/>
              <w:cnfStyle w:val="000000000000" w:firstRow="0" w:lastRow="0" w:firstColumn="0" w:lastColumn="0" w:oddVBand="0" w:evenVBand="0" w:oddHBand="0" w:evenHBand="0" w:firstRowFirstColumn="0" w:firstRowLastColumn="0" w:lastRowFirstColumn="0" w:lastRowLastColumn="0"/>
              <w:rPr>
                <w:rFonts w:eastAsia="Calibri"/>
                <w:b/>
              </w:rPr>
            </w:pPr>
            <w:r w:rsidRPr="001E52C9">
              <w:rPr>
                <w:rFonts w:eastAsia="Calibri"/>
                <w:b/>
              </w:rPr>
              <w:t xml:space="preserve">Dose: </w:t>
            </w:r>
            <w:r w:rsidRPr="001E52C9">
              <w:rPr>
                <w:rFonts w:eastAsia="Calibri"/>
              </w:rPr>
              <w:t>Type of MHF activities (Q8).</w:t>
            </w:r>
          </w:p>
          <w:p w14:paraId="584466B1" w14:textId="77777777" w:rsidR="00C163F6" w:rsidRPr="001E52C9" w:rsidRDefault="00C163F6" w:rsidP="00941DE1">
            <w:pPr>
              <w:pStyle w:val="Body"/>
              <w:cnfStyle w:val="000000000000" w:firstRow="0" w:lastRow="0" w:firstColumn="0" w:lastColumn="0" w:oddVBand="0" w:evenVBand="0" w:oddHBand="0" w:evenHBand="0" w:firstRowFirstColumn="0" w:firstRowLastColumn="0" w:lastRowFirstColumn="0" w:lastRowLastColumn="0"/>
              <w:rPr>
                <w:rFonts w:eastAsia="Calibri"/>
                <w:b/>
              </w:rPr>
            </w:pPr>
            <w:r w:rsidRPr="001E52C9">
              <w:rPr>
                <w:rFonts w:eastAsia="Calibri"/>
                <w:b/>
              </w:rPr>
              <w:t>Response:</w:t>
            </w:r>
            <w:r w:rsidRPr="001E52C9">
              <w:rPr>
                <w:rFonts w:eastAsia="Calibri"/>
              </w:rPr>
              <w:t xml:space="preserve"> Outcome in confidence (Q10).</w:t>
            </w:r>
          </w:p>
        </w:tc>
        <w:tc>
          <w:tcPr>
            <w:tcW w:w="4680" w:type="dxa"/>
          </w:tcPr>
          <w:p w14:paraId="53246945" w14:textId="77777777" w:rsidR="00C163F6" w:rsidRPr="001E52C9" w:rsidRDefault="00C163F6" w:rsidP="00941DE1">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rPr>
              <w:t>No clear evidence/variation</w:t>
            </w:r>
          </w:p>
        </w:tc>
      </w:tr>
      <w:tr w:rsidR="00C163F6" w14:paraId="30EF6A5C" w14:textId="77777777" w:rsidTr="00941DE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63BAB83F" w14:textId="77777777" w:rsidR="00C163F6" w:rsidRPr="001E52C9" w:rsidRDefault="00C163F6" w:rsidP="00941DE1">
            <w:pPr>
              <w:pStyle w:val="Body"/>
              <w:rPr>
                <w:rFonts w:eastAsia="Calibri"/>
                <w:color w:val="FFFFFF"/>
              </w:rPr>
            </w:pPr>
            <w:r w:rsidRPr="001E52C9">
              <w:rPr>
                <w:rFonts w:eastAsia="Calibri"/>
                <w:color w:val="FFFFFF"/>
              </w:rPr>
              <w:t>Is there evidence that those attending a specific activity develop a trusted relationship with grantholder staff/volunteers, or feel safer at MHF activities, home, school, and in the streets?</w:t>
            </w:r>
          </w:p>
        </w:tc>
        <w:tc>
          <w:tcPr>
            <w:tcW w:w="2352" w:type="dxa"/>
          </w:tcPr>
          <w:p w14:paraId="0D3B2520"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Dose: </w:t>
            </w:r>
            <w:r w:rsidRPr="001E52C9">
              <w:rPr>
                <w:rFonts w:eastAsia="Arial"/>
              </w:rPr>
              <w:t>Type of MHF activities (Q8).</w:t>
            </w:r>
          </w:p>
          <w:p w14:paraId="310C071B"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Developed trusted relationship with staff (Q11 and Q12).</w:t>
            </w:r>
          </w:p>
        </w:tc>
        <w:tc>
          <w:tcPr>
            <w:tcW w:w="4680" w:type="dxa"/>
          </w:tcPr>
          <w:p w14:paraId="35795F6A"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that those engaged in mentoring and volunteering activities are more likely to develop trusted relationships with staff across all six domains: ability to trust staff (Q11a), feeling listened to (Q11b and Q11c), staff availability during times of need (Q11d), feeling safe (Q11e), and feeling comfortable to report problems (Q11f). </w:t>
            </w:r>
          </w:p>
          <w:p w14:paraId="0C4E3FBA"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rPr>
              <w:t>However, this finding is based on a small sample size (n = 30) when compared to sample sizes for other activities. While it meets the minimum threshold for reliability, it should be interpreted with caution due to limited representation.</w:t>
            </w:r>
          </w:p>
        </w:tc>
      </w:tr>
      <w:tr w:rsidR="00C163F6" w14:paraId="1DDAB29A" w14:textId="77777777" w:rsidTr="00941DE1">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6BD01034" w14:textId="77777777" w:rsidR="00C163F6" w:rsidRPr="001E52C9" w:rsidRDefault="00C163F6" w:rsidP="00941DE1">
            <w:pPr>
              <w:pStyle w:val="Body"/>
              <w:rPr>
                <w:rFonts w:eastAsia="Calibri"/>
                <w:color w:val="FFFFFF"/>
              </w:rPr>
            </w:pPr>
            <w:r w:rsidRPr="001E52C9">
              <w:rPr>
                <w:rFonts w:eastAsia="Calibri"/>
                <w:color w:val="FFFFFF"/>
              </w:rPr>
              <w:t>Is there evidence that those attending a specific activity report better life skills?</w:t>
            </w:r>
          </w:p>
        </w:tc>
        <w:tc>
          <w:tcPr>
            <w:tcW w:w="2352" w:type="dxa"/>
          </w:tcPr>
          <w:p w14:paraId="280A915B" w14:textId="77777777" w:rsidR="00C163F6" w:rsidRPr="001E52C9" w:rsidRDefault="00C163F6" w:rsidP="00941DE1">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t xml:space="preserve">Dose: </w:t>
            </w:r>
            <w:r w:rsidRPr="001E52C9">
              <w:rPr>
                <w:rFonts w:eastAsia="Arial"/>
              </w:rPr>
              <w:t>type of MHF activities (Q8).</w:t>
            </w:r>
          </w:p>
          <w:p w14:paraId="38770A47" w14:textId="77777777" w:rsidR="00C163F6" w:rsidRPr="001E52C9" w:rsidRDefault="00C163F6" w:rsidP="00941DE1">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Life skills (Q13).</w:t>
            </w:r>
          </w:p>
        </w:tc>
        <w:tc>
          <w:tcPr>
            <w:tcW w:w="4680" w:type="dxa"/>
          </w:tcPr>
          <w:p w14:paraId="49D224CD" w14:textId="77777777" w:rsidR="00C163F6" w:rsidRPr="001E52C9" w:rsidRDefault="00C163F6" w:rsidP="00941DE1">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a negative relationship between participation in ‘hanging out’ activities (with other </w:t>
            </w:r>
            <w:r>
              <w:rPr>
                <w:rFonts w:eastAsia="Arial"/>
              </w:rPr>
              <w:t>YP</w:t>
            </w:r>
            <w:r w:rsidRPr="001E52C9">
              <w:rPr>
                <w:rFonts w:eastAsia="Arial"/>
              </w:rPr>
              <w:t xml:space="preserve"> or adults that work in the centre) and all dimensions of life skills. </w:t>
            </w:r>
          </w:p>
        </w:tc>
      </w:tr>
      <w:tr w:rsidR="00C163F6" w14:paraId="4ECD89B9" w14:textId="77777777" w:rsidTr="00941DE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6A028786" w14:textId="77777777" w:rsidR="00C163F6" w:rsidRPr="001E52C9" w:rsidRDefault="00C163F6" w:rsidP="00941DE1">
            <w:pPr>
              <w:pStyle w:val="Body"/>
              <w:rPr>
                <w:rFonts w:eastAsia="Calibri"/>
                <w:color w:val="FFFFFF"/>
              </w:rPr>
            </w:pPr>
            <w:r w:rsidRPr="001E52C9">
              <w:rPr>
                <w:rFonts w:eastAsia="Calibri"/>
                <w:color w:val="FFFFFF"/>
              </w:rPr>
              <w:t>Is there evidence that those attending a specific activity report lower levels of ASB?</w:t>
            </w:r>
          </w:p>
        </w:tc>
        <w:tc>
          <w:tcPr>
            <w:tcW w:w="2352" w:type="dxa"/>
          </w:tcPr>
          <w:p w14:paraId="7E1607C0"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Dose: </w:t>
            </w:r>
            <w:r w:rsidRPr="001E52C9">
              <w:rPr>
                <w:rFonts w:eastAsia="Arial"/>
              </w:rPr>
              <w:t>Type of MHF activities (Q8).</w:t>
            </w:r>
          </w:p>
          <w:p w14:paraId="2E345C6B"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Levels of anti-social behaviours (Q14).</w:t>
            </w:r>
          </w:p>
        </w:tc>
        <w:tc>
          <w:tcPr>
            <w:tcW w:w="4680" w:type="dxa"/>
          </w:tcPr>
          <w:p w14:paraId="29CA3E87" w14:textId="77777777" w:rsidR="00C163F6" w:rsidRPr="001E52C9" w:rsidRDefault="00C163F6" w:rsidP="00941DE1">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a that those participating in hanging out activities report higher levels of three types of ASB: annoying or swearing at strangers (14a), hanging out with friends outside shops or on the streets at night (Q14d) and dropping litter in the street (14h).</w:t>
            </w:r>
          </w:p>
        </w:tc>
      </w:tr>
    </w:tbl>
    <w:p w14:paraId="3E295F64" w14:textId="77777777" w:rsidR="00C163F6" w:rsidRPr="00B71F91" w:rsidRDefault="00C163F6" w:rsidP="00941DE1">
      <w:pPr>
        <w:pStyle w:val="Body"/>
      </w:pPr>
      <w:r w:rsidRPr="00B71F91">
        <w:lastRenderedPageBreak/>
        <w:t>The sections below present the findings from the dose response in more detail alongside the relevant qualitative findings from Y</w:t>
      </w:r>
      <w:r>
        <w:t>P</w:t>
      </w:r>
      <w:r w:rsidRPr="00B71F91">
        <w:t xml:space="preserve"> and Grantholder interviews.</w:t>
      </w:r>
    </w:p>
    <w:p w14:paraId="543D495B" w14:textId="77777777" w:rsidR="00C163F6" w:rsidRPr="001E52C9" w:rsidRDefault="00C163F6" w:rsidP="007533BB">
      <w:pPr>
        <w:pStyle w:val="Body"/>
        <w:shd w:val="clear" w:color="auto" w:fill="D9D9D9" w:themeFill="background1" w:themeFillShade="D9"/>
        <w:rPr>
          <w:rFonts w:eastAsia="Calibri"/>
          <w:b/>
          <w:szCs w:val="24"/>
        </w:rPr>
      </w:pPr>
      <w:r w:rsidRPr="001E52C9">
        <w:rPr>
          <w:rFonts w:eastAsia="Calibri"/>
          <w:b/>
          <w:szCs w:val="24"/>
        </w:rPr>
        <w:t>Is there evidence that those attending a specific activity report higher levels of wellbeing?</w:t>
      </w:r>
    </w:p>
    <w:p w14:paraId="4E341395" w14:textId="77777777" w:rsidR="00C163F6" w:rsidRPr="00B71F91" w:rsidRDefault="00C163F6">
      <w:pPr>
        <w:pStyle w:val="Body"/>
        <w:numPr>
          <w:ilvl w:val="0"/>
          <w:numId w:val="20"/>
        </w:numPr>
      </w:pPr>
      <w:r w:rsidRPr="001E52C9">
        <w:rPr>
          <w:rFonts w:eastAsia="Calibri"/>
          <w:b/>
          <w:szCs w:val="22"/>
        </w:rPr>
        <w:t>NO:</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moderate evidence</w:t>
      </w:r>
      <w:r w:rsidRPr="001E52C9">
        <w:rPr>
          <w:rFonts w:eastAsia="Calibri"/>
          <w:szCs w:val="22"/>
        </w:rPr>
        <w:t xml:space="preserve"> </w:t>
      </w:r>
      <w:r w:rsidRPr="00B71F91">
        <w:t xml:space="preserve">that those participating in ‘hanging out’ activities (with other </w:t>
      </w:r>
      <w:r>
        <w:t>YP</w:t>
      </w:r>
      <w:r w:rsidRPr="00B71F91">
        <w:t xml:space="preserve"> or adults that work in the centre) report fewer positive feelings about school or work. </w:t>
      </w:r>
    </w:p>
    <w:p w14:paraId="3EE007B5" w14:textId="77777777" w:rsidR="00C163F6" w:rsidRPr="00B71F91" w:rsidRDefault="00C163F6" w:rsidP="00941DE1">
      <w:pPr>
        <w:pStyle w:val="Body"/>
      </w:pPr>
      <w:r w:rsidRPr="00B71F91">
        <w:t xml:space="preserve">Interviews with </w:t>
      </w:r>
      <w:r>
        <w:t>YP</w:t>
      </w:r>
      <w:r w:rsidRPr="00B71F91">
        <w:t xml:space="preserve"> indicate that those who hang out with peers at the MHF</w:t>
      </w:r>
      <w:r>
        <w:t>-</w:t>
      </w:r>
      <w:r w:rsidRPr="00B71F91">
        <w:t xml:space="preserve">funded sites tend to feel bored or excluded by school or work. Many </w:t>
      </w:r>
      <w:r>
        <w:t>YP</w:t>
      </w:r>
      <w:r w:rsidRPr="00B71F91">
        <w:t xml:space="preserve"> highlighted how the youth spaces they attend can feel safe, informal, and validating</w:t>
      </w:r>
      <w:r>
        <w:t>,</w:t>
      </w:r>
      <w:r w:rsidRPr="00B71F91">
        <w:t xml:space="preserve"> which contrasts with the (perceived) punitive framework in a formal school setting or at home in some cases. This validation comes not only from staff at the sites listening to </w:t>
      </w:r>
      <w:r>
        <w:t>YP</w:t>
      </w:r>
      <w:r w:rsidRPr="00B71F91">
        <w:t>’s concerns but also from discussions with peers who may be experiencing similar challenges at home or school. Y</w:t>
      </w:r>
      <w:r>
        <w:t>P</w:t>
      </w:r>
      <w:r w:rsidRPr="00B71F91">
        <w:t xml:space="preserve"> appreciated how staff helped them to manage their emotions</w:t>
      </w:r>
      <w:r>
        <w:t>,</w:t>
      </w:r>
      <w:r w:rsidRPr="00B71F91">
        <w:t xml:space="preserve"> with some contrasting this to how their behaviour or issues are dealt with in formal settings. </w:t>
      </w:r>
    </w:p>
    <w:p w14:paraId="339476A8" w14:textId="21C04984" w:rsidR="00C163F6" w:rsidRPr="001E52C9" w:rsidRDefault="00C163F6" w:rsidP="007533BB">
      <w:pPr>
        <w:pStyle w:val="Quotesforreport"/>
        <w:rPr>
          <w:rFonts w:eastAsia="Calibri"/>
          <w:b/>
          <w:color w:val="2F7427"/>
          <w:szCs w:val="22"/>
        </w:rPr>
      </w:pPr>
      <w:r w:rsidRPr="00B71F91">
        <w:t>“You can have a laugh with the staff, whereas you can’t have a laugh with teachers. We have a lot of jokes, and I feel I can’t have that with teachers.” – Young person, Gainsborough</w:t>
      </w:r>
      <w:r w:rsidR="00446B0E">
        <w:t>.</w:t>
      </w:r>
    </w:p>
    <w:p w14:paraId="6198E4F2" w14:textId="77777777" w:rsidR="00C163F6" w:rsidRPr="00B71F91" w:rsidRDefault="00C163F6">
      <w:pPr>
        <w:pStyle w:val="Body"/>
        <w:numPr>
          <w:ilvl w:val="0"/>
          <w:numId w:val="20"/>
        </w:numPr>
      </w:pPr>
      <w:r w:rsidRPr="001E52C9">
        <w:rPr>
          <w:rFonts w:eastAsia="Calibri"/>
          <w:b/>
          <w:szCs w:val="22"/>
        </w:rPr>
        <w:t>PARTIALLY</w:t>
      </w:r>
      <w:r w:rsidRPr="00B71F91">
        <w:t xml:space="preserve">: The dose-response analysis provided </w:t>
      </w:r>
      <w:r w:rsidRPr="001E52C9">
        <w:rPr>
          <w:rFonts w:eastAsia="Calibri"/>
          <w:b/>
          <w:szCs w:val="22"/>
        </w:rPr>
        <w:t xml:space="preserve">emerging evidence </w:t>
      </w:r>
      <w:r w:rsidRPr="00B71F91">
        <w:t>indicating those who attend sports and physical activities report higher positive feelings about the way they look/their appearance.</w:t>
      </w:r>
    </w:p>
    <w:p w14:paraId="4193F08E" w14:textId="77777777" w:rsidR="00C163F6" w:rsidRPr="00B71F91" w:rsidRDefault="00C163F6" w:rsidP="00941DE1">
      <w:pPr>
        <w:pStyle w:val="Body"/>
      </w:pPr>
      <w:r w:rsidRPr="7AB94CC5">
        <w:rPr>
          <w:szCs w:val="22"/>
        </w:rPr>
        <w:t xml:space="preserve">YP who took part in sports activities, the most common MHF activities, </w:t>
      </w:r>
      <w:r>
        <w:rPr>
          <w:szCs w:val="22"/>
        </w:rPr>
        <w:t xml:space="preserve">experienced </w:t>
      </w:r>
      <w:r w:rsidRPr="7AB94CC5">
        <w:rPr>
          <w:szCs w:val="22"/>
        </w:rPr>
        <w:t xml:space="preserve">increased confidence in trying new things and greater motivation as they developed skills and mastery of the sport. This was further enhanced by positive feedback from coaches and peers. Some interviewees that took part in gender segregated activities cited positive feelings of self-image and less pressure to appear a certain way. </w:t>
      </w:r>
    </w:p>
    <w:p w14:paraId="63804CDA" w14:textId="77777777" w:rsidR="00C163F6" w:rsidRPr="001E52C9" w:rsidRDefault="00C163F6" w:rsidP="007533BB">
      <w:pPr>
        <w:pStyle w:val="Body"/>
        <w:shd w:val="clear" w:color="auto" w:fill="D9D9D9" w:themeFill="background1" w:themeFillShade="D9"/>
        <w:rPr>
          <w:rFonts w:eastAsia="Calibri"/>
          <w:b/>
          <w:szCs w:val="24"/>
        </w:rPr>
      </w:pPr>
      <w:r w:rsidRPr="001E52C9">
        <w:rPr>
          <w:rFonts w:eastAsia="Calibri"/>
          <w:b/>
          <w:szCs w:val="24"/>
        </w:rPr>
        <w:t>Is there evidence that those attending a specific activity develop a trusted relationship with grantholder staff/volunteers?</w:t>
      </w:r>
    </w:p>
    <w:p w14:paraId="4C113C28" w14:textId="77777777" w:rsidR="00C163F6" w:rsidRPr="00B71F91" w:rsidRDefault="00C163F6">
      <w:pPr>
        <w:pStyle w:val="Body"/>
        <w:numPr>
          <w:ilvl w:val="0"/>
          <w:numId w:val="20"/>
        </w:numPr>
      </w:pPr>
      <w:r w:rsidRPr="001E52C9">
        <w:rPr>
          <w:rFonts w:eastAsia="Calibri"/>
          <w:b/>
          <w:szCs w:val="22"/>
        </w:rPr>
        <w:t>PARTIALLY:</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emerging evidence</w:t>
      </w:r>
      <w:r w:rsidRPr="00B71F91">
        <w:t xml:space="preserve"> indicating that those who attend mentoring and volunteering activities are more likely to develop trusted relationships with staff across all six domains.</w:t>
      </w:r>
      <w:r>
        <w:rPr>
          <w:rStyle w:val="FootnoteReference"/>
          <w:rFonts w:cs="Arial"/>
          <w:sz w:val="22"/>
        </w:rPr>
        <w:footnoteReference w:id="21"/>
      </w:r>
    </w:p>
    <w:p w14:paraId="4C3DB920" w14:textId="77777777" w:rsidR="00C163F6" w:rsidRPr="00B71F91" w:rsidRDefault="00C163F6" w:rsidP="00941DE1">
      <w:pPr>
        <w:pStyle w:val="Body"/>
      </w:pPr>
      <w:r w:rsidRPr="00B71F91">
        <w:t xml:space="preserve">This is further linked to </w:t>
      </w:r>
      <w:r>
        <w:t>YP</w:t>
      </w:r>
      <w:r w:rsidRPr="00B71F91">
        <w:t xml:space="preserve"> feeling valued by being given autonomy to conduct tasks or activities or when supporting the delivery of activities in MHF</w:t>
      </w:r>
      <w:r>
        <w:t>-</w:t>
      </w:r>
      <w:r w:rsidRPr="00B71F91">
        <w:t xml:space="preserve">funded sites, </w:t>
      </w:r>
      <w:r>
        <w:t>for example</w:t>
      </w:r>
      <w:r w:rsidRPr="00B71F91">
        <w:t>, helping to plan a session or supporting with coaching sports. This suggests a cycle, where engaging in mentoring and volunteering activities helps build trust with staff.</w:t>
      </w:r>
    </w:p>
    <w:p w14:paraId="76F3DE5B" w14:textId="77777777" w:rsidR="00C163F6" w:rsidRPr="001E52C9" w:rsidRDefault="00C163F6" w:rsidP="007533BB">
      <w:pPr>
        <w:pStyle w:val="Body"/>
        <w:shd w:val="clear" w:color="auto" w:fill="D9D9D9" w:themeFill="background1" w:themeFillShade="D9"/>
        <w:rPr>
          <w:rFonts w:eastAsia="Calibri"/>
          <w:b/>
          <w:szCs w:val="24"/>
        </w:rPr>
      </w:pPr>
      <w:r w:rsidRPr="001E52C9">
        <w:rPr>
          <w:rFonts w:eastAsia="Calibri"/>
          <w:b/>
          <w:szCs w:val="24"/>
        </w:rPr>
        <w:t>Is there evidence that those attending a specific activity report better life skills?</w:t>
      </w:r>
    </w:p>
    <w:p w14:paraId="04A6522E" w14:textId="77777777" w:rsidR="00C163F6" w:rsidRPr="00B71F91" w:rsidRDefault="00C163F6">
      <w:pPr>
        <w:pStyle w:val="Body"/>
        <w:numPr>
          <w:ilvl w:val="0"/>
          <w:numId w:val="20"/>
        </w:numPr>
      </w:pPr>
      <w:r w:rsidRPr="001E52C9">
        <w:rPr>
          <w:rFonts w:eastAsia="Calibri"/>
          <w:b/>
          <w:szCs w:val="22"/>
        </w:rPr>
        <w:t>PARTIALLY:</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emerging evidence</w:t>
      </w:r>
      <w:r w:rsidRPr="00B71F91">
        <w:t xml:space="preserve"> indicating that those participating in ‘hanging out’ activities (with other </w:t>
      </w:r>
      <w:r>
        <w:t>YP</w:t>
      </w:r>
      <w:r w:rsidRPr="00B71F91">
        <w:t xml:space="preserve"> or adults that work in the centre) report lower life skills across all six domains. </w:t>
      </w:r>
    </w:p>
    <w:p w14:paraId="7BAB71C5" w14:textId="77777777" w:rsidR="00C163F6" w:rsidRPr="00B71F91" w:rsidRDefault="00C163F6" w:rsidP="00941DE1">
      <w:pPr>
        <w:pStyle w:val="Body"/>
      </w:pPr>
      <w:r w:rsidRPr="00B71F91">
        <w:t xml:space="preserve">This could be explained by the nature of the activity. While some </w:t>
      </w:r>
      <w:r>
        <w:t>YP</w:t>
      </w:r>
      <w:r w:rsidRPr="00B71F91">
        <w:t xml:space="preserve"> value informal spaces to interact with peers, unstructured time does not intentionally include skill-building activities. In the instance of hanging out with adults who work at the centres, </w:t>
      </w:r>
      <w:r>
        <w:t>YP</w:t>
      </w:r>
      <w:r w:rsidRPr="00B71F91">
        <w:t xml:space="preserve"> have indicated that this builds soft skills, e.g., being more confident or knowing how to speak to others. However, milestones or achievements in these softer skills are not clearly defined, so </w:t>
      </w:r>
      <w:r>
        <w:t>YP</w:t>
      </w:r>
      <w:r w:rsidRPr="00B71F91">
        <w:t xml:space="preserve"> may not immediately recognise the benefits or report improvements.</w:t>
      </w:r>
    </w:p>
    <w:p w14:paraId="7B388235" w14:textId="77777777" w:rsidR="00C163F6" w:rsidRPr="001E52C9" w:rsidRDefault="00C163F6" w:rsidP="007533BB">
      <w:pPr>
        <w:pStyle w:val="Body"/>
        <w:shd w:val="clear" w:color="auto" w:fill="D9D9D9" w:themeFill="background1" w:themeFillShade="D9"/>
        <w:rPr>
          <w:rFonts w:eastAsia="Calibri"/>
          <w:b/>
          <w:szCs w:val="24"/>
        </w:rPr>
      </w:pPr>
      <w:r w:rsidRPr="001E52C9">
        <w:rPr>
          <w:rFonts w:eastAsia="Calibri"/>
          <w:b/>
          <w:szCs w:val="24"/>
        </w:rPr>
        <w:t>Is there evidence that those attending a specific activity report lower levels of ASB?</w:t>
      </w:r>
    </w:p>
    <w:p w14:paraId="41E81DF8" w14:textId="77777777" w:rsidR="00C163F6" w:rsidRPr="00B71F91" w:rsidRDefault="00C163F6">
      <w:pPr>
        <w:pStyle w:val="Body"/>
        <w:numPr>
          <w:ilvl w:val="0"/>
          <w:numId w:val="20"/>
        </w:numPr>
      </w:pPr>
      <w:r w:rsidRPr="001E52C9">
        <w:rPr>
          <w:rFonts w:eastAsia="Calibri"/>
          <w:b/>
          <w:szCs w:val="22"/>
        </w:rPr>
        <w:lastRenderedPageBreak/>
        <w:t>PARTIALLY:</w:t>
      </w:r>
      <w:r w:rsidRPr="001E52C9">
        <w:rPr>
          <w:rFonts w:eastAsia="Calibri"/>
          <w:szCs w:val="22"/>
        </w:rPr>
        <w:t xml:space="preserve"> </w:t>
      </w:r>
      <w:r w:rsidRPr="00B71F91">
        <w:t>The dose-response analysis provided</w:t>
      </w:r>
      <w:r w:rsidRPr="001E52C9">
        <w:rPr>
          <w:rFonts w:eastAsia="Calibri"/>
          <w:szCs w:val="22"/>
        </w:rPr>
        <w:t xml:space="preserve"> </w:t>
      </w:r>
      <w:r w:rsidRPr="001E52C9">
        <w:rPr>
          <w:rFonts w:eastAsia="Calibri"/>
          <w:b/>
          <w:szCs w:val="22"/>
        </w:rPr>
        <w:t>emerging evidence</w:t>
      </w:r>
      <w:r w:rsidRPr="00B71F91">
        <w:t xml:space="preserve"> indicating that those participating in ‘hanging out’ activities (with other </w:t>
      </w:r>
      <w:r>
        <w:t>YP</w:t>
      </w:r>
      <w:r w:rsidRPr="00B71F91">
        <w:t xml:space="preserve"> or adults that work in the centre) report higher levels of three types of ASB: </w:t>
      </w:r>
    </w:p>
    <w:p w14:paraId="00D29089" w14:textId="0C3D0A19" w:rsidR="00C163F6" w:rsidRPr="00B71F91" w:rsidRDefault="00C163F6" w:rsidP="00C53994">
      <w:pPr>
        <w:pStyle w:val="Body"/>
        <w:numPr>
          <w:ilvl w:val="1"/>
          <w:numId w:val="20"/>
        </w:numPr>
      </w:pPr>
      <w:r w:rsidRPr="00B71F91">
        <w:t>annoying or swearing at strangers</w:t>
      </w:r>
      <w:r w:rsidR="00DC2EA9">
        <w:t>;</w:t>
      </w:r>
    </w:p>
    <w:p w14:paraId="28FF784A" w14:textId="0184D893" w:rsidR="00C163F6" w:rsidRPr="00B71F91" w:rsidRDefault="00C163F6" w:rsidP="00C53994">
      <w:pPr>
        <w:pStyle w:val="Body"/>
        <w:numPr>
          <w:ilvl w:val="1"/>
          <w:numId w:val="20"/>
        </w:numPr>
      </w:pPr>
      <w:r w:rsidRPr="00B71F91">
        <w:t>hanging out with friends outside shops or on the streets at night</w:t>
      </w:r>
      <w:r w:rsidR="00DC2EA9">
        <w:t>;</w:t>
      </w:r>
      <w:r w:rsidRPr="00B71F91">
        <w:t xml:space="preserve"> and </w:t>
      </w:r>
    </w:p>
    <w:p w14:paraId="6BB68247" w14:textId="77777777" w:rsidR="00C163F6" w:rsidRPr="00B71F91" w:rsidRDefault="00C163F6" w:rsidP="00C53994">
      <w:pPr>
        <w:pStyle w:val="Body"/>
        <w:numPr>
          <w:ilvl w:val="1"/>
          <w:numId w:val="20"/>
        </w:numPr>
      </w:pPr>
      <w:r w:rsidRPr="00B71F91">
        <w:t>dropping litter in the street.</w:t>
      </w:r>
    </w:p>
    <w:p w14:paraId="53B0C980" w14:textId="77777777" w:rsidR="00C163F6" w:rsidRPr="00B71F91" w:rsidRDefault="00C163F6" w:rsidP="00941DE1">
      <w:pPr>
        <w:pStyle w:val="Body"/>
      </w:pPr>
      <w:r w:rsidRPr="00B71F91">
        <w:t xml:space="preserve">This is in line with observations from </w:t>
      </w:r>
      <w:r>
        <w:t>YP</w:t>
      </w:r>
      <w:r w:rsidRPr="00B71F91">
        <w:t xml:space="preserve"> that some less-intensive activities such as hanging out in a group setting can be wrongly perceived by community members as ASB. The observation of </w:t>
      </w:r>
      <w:r>
        <w:t>YP</w:t>
      </w:r>
      <w:r w:rsidRPr="00B71F91">
        <w:t xml:space="preserve"> who engage in ASB ‘normalising’ behaviours can also explain why socially disruptive behaviour such as swearing at strangers occurs in group settings. While littering was mentioned by interviewees, there was no direct linkage to ‘hanging out’ activities at the MHF</w:t>
      </w:r>
      <w:r>
        <w:t>-</w:t>
      </w:r>
      <w:r w:rsidRPr="00B71F91">
        <w:t>funded sites.</w:t>
      </w:r>
    </w:p>
    <w:p w14:paraId="402F24B8" w14:textId="2CBE75F7" w:rsidR="00C163F6" w:rsidRPr="00B71F91" w:rsidRDefault="00C163F6" w:rsidP="007533BB">
      <w:pPr>
        <w:pStyle w:val="Quotesforreport"/>
      </w:pPr>
      <w:r w:rsidRPr="00B71F91">
        <w:t>“There are more young people doing ASB in this area [than adults], even from 8-16 years, like spitting at you and swearing at you. They do it because there’s nothing to do, they have no goals and not enough guidance from family.” – Young person, Newcastle</w:t>
      </w:r>
      <w:r w:rsidR="00446B0E">
        <w:t>.</w:t>
      </w:r>
    </w:p>
    <w:p w14:paraId="6B8C40BB" w14:textId="77777777" w:rsidR="00C16F52" w:rsidRPr="00B71F91" w:rsidRDefault="00C16F52" w:rsidP="00C16F52">
      <w:pPr>
        <w:pStyle w:val="Heading4"/>
      </w:pPr>
      <w:r w:rsidRPr="00B71F91">
        <w:t>Impact of geographical location</w:t>
      </w:r>
    </w:p>
    <w:p w14:paraId="7E9C2D42" w14:textId="77777777" w:rsidR="00C16F52" w:rsidRPr="00B71F91" w:rsidRDefault="00C16F52" w:rsidP="00C16F52">
      <w:pPr>
        <w:pStyle w:val="Body"/>
      </w:pPr>
      <w:r w:rsidRPr="00B71F91">
        <w:t xml:space="preserve">This section explores whether there are any trends across different geographical locations in relation to wellbeing, confidence, trust in staff and skills. Although the sampling of sites for </w:t>
      </w:r>
      <w:r>
        <w:t>YP</w:t>
      </w:r>
      <w:r w:rsidRPr="00B71F91">
        <w:t xml:space="preserve"> interviews considered geographical spread, the evidence is not representative of the entire regions and is therefore excluded from this sub-section. </w:t>
      </w:r>
      <w:r w:rsidRPr="00B71F91">
        <w:fldChar w:fldCharType="begin"/>
      </w:r>
      <w:r w:rsidRPr="00B71F91">
        <w:instrText xml:space="preserve"> REF _Ref210228827 \h </w:instrText>
      </w:r>
      <w:r>
        <w:instrText xml:space="preserve"> \* MERGEFORMAT </w:instrText>
      </w:r>
      <w:r w:rsidRPr="00B71F91">
        <w:fldChar w:fldCharType="separate"/>
      </w:r>
      <w:r w:rsidRPr="00B71F91">
        <w:t xml:space="preserve">Table </w:t>
      </w:r>
      <w:r>
        <w:rPr>
          <w:noProof/>
        </w:rPr>
        <w:t>11</w:t>
      </w:r>
      <w:r w:rsidRPr="00B71F91">
        <w:fldChar w:fldCharType="end"/>
      </w:r>
      <w:r w:rsidRPr="00B71F91">
        <w:t xml:space="preserve"> outlines the dose-response findings for the KEQs related to geographical location</w:t>
      </w:r>
      <w:r>
        <w:rPr>
          <w:rStyle w:val="FootnoteReference"/>
          <w:rFonts w:cs="Arial"/>
        </w:rPr>
        <w:footnoteReference w:id="22"/>
      </w:r>
      <w:r w:rsidRPr="00B71F91">
        <w:t>. There were no trends identified in the previous interim report, in part due to small sample sizes making it difficult to identify variation for certain groups of respondents.</w:t>
      </w:r>
    </w:p>
    <w:p w14:paraId="48812966" w14:textId="77777777" w:rsidR="00C16F52" w:rsidRPr="00B71F91" w:rsidRDefault="00C16F52" w:rsidP="00C16F52">
      <w:pPr>
        <w:pStyle w:val="Caption"/>
      </w:pPr>
      <w:bookmarkStart w:id="44" w:name="_Ref210228827"/>
      <w:r w:rsidRPr="00B71F91">
        <w:t xml:space="preserve">Table </w:t>
      </w:r>
      <w:fldSimple w:instr=" SEQ Table \* ARABIC ">
        <w:r>
          <w:rPr>
            <w:noProof/>
          </w:rPr>
          <w:t>11</w:t>
        </w:r>
      </w:fldSimple>
      <w:bookmarkEnd w:id="44"/>
      <w:r w:rsidRPr="00B71F91">
        <w:t>: KEQs and strength of evidence assessment – geographical location</w:t>
      </w:r>
    </w:p>
    <w:tbl>
      <w:tblPr>
        <w:tblStyle w:val="ListTable3-Accent1"/>
        <w:tblW w:w="9725" w:type="dxa"/>
        <w:tblLook w:val="04A0" w:firstRow="1" w:lastRow="0" w:firstColumn="1" w:lastColumn="0" w:noHBand="0" w:noVBand="1"/>
      </w:tblPr>
      <w:tblGrid>
        <w:gridCol w:w="2693"/>
        <w:gridCol w:w="1982"/>
        <w:gridCol w:w="5050"/>
      </w:tblGrid>
      <w:tr w:rsidR="00C16F52" w14:paraId="0BA2FA0C" w14:textId="77777777" w:rsidTr="00C16F5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693" w:type="dxa"/>
          </w:tcPr>
          <w:p w14:paraId="1E1E019A" w14:textId="77777777" w:rsidR="00C16F52" w:rsidRPr="001E52C9" w:rsidRDefault="00C16F52" w:rsidP="00C16F52">
            <w:pPr>
              <w:pStyle w:val="Body"/>
              <w:rPr>
                <w:rFonts w:eastAsia="Calibri"/>
                <w:color w:val="FFFFFF"/>
              </w:rPr>
            </w:pPr>
            <w:r w:rsidRPr="001E52C9">
              <w:rPr>
                <w:rFonts w:eastAsia="Calibri"/>
                <w:color w:val="FFFFFF"/>
              </w:rPr>
              <w:t>Key Evaluation Question</w:t>
            </w:r>
          </w:p>
        </w:tc>
        <w:tc>
          <w:tcPr>
            <w:tcW w:w="1982" w:type="dxa"/>
          </w:tcPr>
          <w:p w14:paraId="003038BB" w14:textId="77777777" w:rsidR="00C16F52" w:rsidRPr="001E52C9" w:rsidRDefault="00C16F52" w:rsidP="00C16F52">
            <w:pPr>
              <w:pStyle w:val="Body"/>
              <w:cnfStyle w:val="100000000000" w:firstRow="1" w:lastRow="0" w:firstColumn="0" w:lastColumn="0" w:oddVBand="0" w:evenVBand="0" w:oddHBand="0" w:evenHBand="0" w:firstRowFirstColumn="0" w:firstRowLastColumn="0" w:lastRowFirstColumn="0" w:lastRowLastColumn="0"/>
              <w:rPr>
                <w:rFonts w:eastAsia="Calibri"/>
                <w:color w:val="FFFFFF"/>
                <w:lang w:val="fr-FR"/>
              </w:rPr>
            </w:pPr>
            <w:r w:rsidRPr="001E52C9">
              <w:rPr>
                <w:rFonts w:eastAsia="Calibri"/>
                <w:color w:val="FFFFFF"/>
                <w:lang w:val="fr-FR"/>
              </w:rPr>
              <w:t>Dose-Response combination survey Qs</w:t>
            </w:r>
          </w:p>
        </w:tc>
        <w:tc>
          <w:tcPr>
            <w:tcW w:w="5050" w:type="dxa"/>
          </w:tcPr>
          <w:p w14:paraId="54FD11DC" w14:textId="77777777" w:rsidR="00C16F52" w:rsidRPr="001E52C9" w:rsidRDefault="00C16F52" w:rsidP="00C16F52">
            <w:pPr>
              <w:pStyle w:val="Body"/>
              <w:cnfStyle w:val="100000000000" w:firstRow="1" w:lastRow="0" w:firstColumn="0" w:lastColumn="0" w:oddVBand="0" w:evenVBand="0" w:oddHBand="0" w:evenHBand="0" w:firstRowFirstColumn="0" w:firstRowLastColumn="0" w:lastRowFirstColumn="0" w:lastRowLastColumn="0"/>
              <w:rPr>
                <w:rFonts w:eastAsia="Calibri"/>
                <w:color w:val="FFFFFF"/>
              </w:rPr>
            </w:pPr>
            <w:r w:rsidRPr="001E52C9">
              <w:rPr>
                <w:rFonts w:eastAsia="Calibri"/>
                <w:color w:val="FFFFFF"/>
              </w:rPr>
              <w:t>Dose-Response evidence</w:t>
            </w:r>
          </w:p>
        </w:tc>
      </w:tr>
      <w:tr w:rsidR="00C16F52" w14:paraId="295A1346" w14:textId="77777777" w:rsidTr="00C16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065F470D" w14:textId="77777777" w:rsidR="00C16F52" w:rsidRPr="001E52C9" w:rsidRDefault="00C16F52" w:rsidP="00C16F52">
            <w:pPr>
              <w:pStyle w:val="Body"/>
              <w:rPr>
                <w:rFonts w:eastAsia="Calibri"/>
                <w:color w:val="FFFFFF"/>
              </w:rPr>
            </w:pPr>
            <w:r w:rsidRPr="001E52C9">
              <w:rPr>
                <w:rFonts w:eastAsia="Calibri"/>
                <w:color w:val="FFFFFF"/>
              </w:rPr>
              <w:t>Does the geographical location of where activities are delivered influence levels of wellbeing?</w:t>
            </w:r>
          </w:p>
        </w:tc>
        <w:tc>
          <w:tcPr>
            <w:tcW w:w="1982" w:type="dxa"/>
          </w:tcPr>
          <w:p w14:paraId="1035630A"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Calibri"/>
              </w:rPr>
            </w:pPr>
            <w:r w:rsidRPr="001E52C9">
              <w:rPr>
                <w:rFonts w:eastAsia="Calibri"/>
                <w:b/>
              </w:rPr>
              <w:t>Dose:</w:t>
            </w:r>
            <w:r w:rsidRPr="001E52C9">
              <w:rPr>
                <w:rFonts w:eastAsia="Calibri"/>
              </w:rPr>
              <w:t xml:space="preserve"> Location (Q2). </w:t>
            </w:r>
          </w:p>
          <w:p w14:paraId="6B253BA4"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Calibri"/>
              </w:rPr>
            </w:pPr>
            <w:r w:rsidRPr="001E52C9">
              <w:rPr>
                <w:rFonts w:eastAsia="Calibri"/>
                <w:b/>
              </w:rPr>
              <w:t>Response:</w:t>
            </w:r>
            <w:r w:rsidRPr="001E52C9">
              <w:rPr>
                <w:rFonts w:eastAsia="Calibri"/>
              </w:rPr>
              <w:t xml:space="preserve"> Outcome in wellbeing (Q9).</w:t>
            </w:r>
          </w:p>
        </w:tc>
        <w:tc>
          <w:tcPr>
            <w:tcW w:w="5050" w:type="dxa"/>
          </w:tcPr>
          <w:p w14:paraId="0E6DE796"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a negative relationship between attending activities in the North East, South East, and West Midlands, and feelings about school or work (Q9a) and appearance (Q9b). </w:t>
            </w:r>
          </w:p>
        </w:tc>
      </w:tr>
      <w:tr w:rsidR="00C16F52" w14:paraId="3095BF9A" w14:textId="77777777" w:rsidTr="00C16F52">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7FA23D97" w14:textId="77777777" w:rsidR="00C16F52" w:rsidRPr="001E52C9" w:rsidRDefault="00C16F52" w:rsidP="00C16F52">
            <w:pPr>
              <w:pStyle w:val="Body"/>
              <w:rPr>
                <w:rFonts w:eastAsia="Calibri"/>
                <w:color w:val="FFFFFF"/>
              </w:rPr>
            </w:pPr>
            <w:r w:rsidRPr="001E52C9">
              <w:rPr>
                <w:rFonts w:eastAsia="Calibri"/>
                <w:color w:val="FFFFFF"/>
              </w:rPr>
              <w:t>Does the geographical location of where activities are delivered influence levels of confidence?</w:t>
            </w:r>
          </w:p>
        </w:tc>
        <w:tc>
          <w:tcPr>
            <w:tcW w:w="1982" w:type="dxa"/>
          </w:tcPr>
          <w:p w14:paraId="0E21CFE8"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b/>
              </w:rPr>
              <w:t xml:space="preserve">Dose: </w:t>
            </w:r>
            <w:r w:rsidRPr="001E52C9">
              <w:rPr>
                <w:rFonts w:eastAsia="Arial"/>
              </w:rPr>
              <w:t xml:space="preserve">Location (Q2). </w:t>
            </w:r>
          </w:p>
          <w:p w14:paraId="4231A91C"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Calibri"/>
                <w:b/>
              </w:rPr>
            </w:pPr>
            <w:r w:rsidRPr="001E52C9">
              <w:rPr>
                <w:rFonts w:eastAsia="Arial"/>
                <w:b/>
              </w:rPr>
              <w:t>Response</w:t>
            </w:r>
            <w:r w:rsidRPr="001E52C9">
              <w:rPr>
                <w:rFonts w:eastAsia="Arial"/>
              </w:rPr>
              <w:t>: Outcome in confidence (Q10).</w:t>
            </w:r>
          </w:p>
        </w:tc>
        <w:tc>
          <w:tcPr>
            <w:tcW w:w="5050" w:type="dxa"/>
          </w:tcPr>
          <w:p w14:paraId="063168FF"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a negative relationship between attending activities in the West Midlands and confidence talking to adults (Q10c) and talking about my problems to </w:t>
            </w:r>
            <w:r>
              <w:rPr>
                <w:rFonts w:eastAsia="Arial"/>
              </w:rPr>
              <w:t>YP</w:t>
            </w:r>
            <w:r w:rsidRPr="001E52C9">
              <w:rPr>
                <w:rFonts w:eastAsia="Arial"/>
              </w:rPr>
              <w:t xml:space="preserve"> who are older than them (Q10d).</w:t>
            </w:r>
          </w:p>
        </w:tc>
      </w:tr>
      <w:tr w:rsidR="00C16F52" w14:paraId="2C63D2FA" w14:textId="77777777" w:rsidTr="00C16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7BE43CED" w14:textId="77777777" w:rsidR="00C16F52" w:rsidRPr="001E52C9" w:rsidRDefault="00C16F52" w:rsidP="00C16F52">
            <w:pPr>
              <w:pStyle w:val="Body"/>
              <w:rPr>
                <w:rFonts w:eastAsia="Calibri"/>
                <w:color w:val="FFFFFF"/>
              </w:rPr>
            </w:pPr>
            <w:r w:rsidRPr="001E52C9">
              <w:rPr>
                <w:rFonts w:eastAsia="Calibri"/>
                <w:color w:val="FFFFFF"/>
              </w:rPr>
              <w:t>Does location influence the development of a trusted relationship with grantholder staff/volunteers, or feelings of safety at MHF activities, home, school, and in the streets?</w:t>
            </w:r>
          </w:p>
        </w:tc>
        <w:tc>
          <w:tcPr>
            <w:tcW w:w="1982" w:type="dxa"/>
          </w:tcPr>
          <w:p w14:paraId="7E0242F6"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Dose: </w:t>
            </w:r>
            <w:r w:rsidRPr="001E52C9">
              <w:rPr>
                <w:rFonts w:eastAsia="Arial"/>
              </w:rPr>
              <w:t>Location (Q2).</w:t>
            </w:r>
            <w:r w:rsidRPr="001E52C9">
              <w:rPr>
                <w:rFonts w:eastAsia="Arial"/>
                <w:b/>
              </w:rPr>
              <w:t xml:space="preserve"> </w:t>
            </w:r>
          </w:p>
          <w:p w14:paraId="37CFC2BE"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Developed trusted relationship with staff (Q11 and Q12).</w:t>
            </w:r>
          </w:p>
        </w:tc>
        <w:tc>
          <w:tcPr>
            <w:tcW w:w="5050" w:type="dxa"/>
          </w:tcPr>
          <w:p w14:paraId="386EB1BD"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weak</w:t>
            </w:r>
            <w:r w:rsidRPr="001E52C9">
              <w:rPr>
                <w:rFonts w:eastAsia="Arial"/>
              </w:rPr>
              <w:t xml:space="preserve"> evidence indicating that those attending the MHF activities in South East are less likely to develop trusted relationships with staff across all six domains: ability to trust staff (Q11a), feeling listened to (Q11b and Q11c), staff availability during times of need (Q11d), feeling safe (Q11e), and feeling comfortable to report problems (Q11f).</w:t>
            </w:r>
          </w:p>
          <w:p w14:paraId="09A57AC7"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lastRenderedPageBreak/>
              <w:t>Partially</w:t>
            </w:r>
            <w:r w:rsidRPr="001E52C9">
              <w:rPr>
                <w:rFonts w:eastAsia="Arial"/>
              </w:rPr>
              <w:t xml:space="preserve">. There is </w:t>
            </w:r>
            <w:r w:rsidRPr="001E52C9">
              <w:rPr>
                <w:rFonts w:eastAsia="Arial"/>
                <w:b/>
              </w:rPr>
              <w:t>weak</w:t>
            </w:r>
            <w:r w:rsidRPr="001E52C9">
              <w:rPr>
                <w:rFonts w:eastAsia="Arial"/>
              </w:rPr>
              <w:t xml:space="preserve"> evidence indicating that those attending the MHF activities in North East and West Midlands are more likely to develop trusted relationships with staff across all six domains: ability to trust staff (Q11a), feeling listened to (Q11b and Q11c), staff availability during times of need (Q11d), feeling safe (Q11e), and feeling comfortable to report problems (Q11f).</w:t>
            </w:r>
          </w:p>
        </w:tc>
      </w:tr>
      <w:tr w:rsidR="00C16F52" w14:paraId="5B94A872" w14:textId="77777777" w:rsidTr="00C16F52">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0CA17A85" w14:textId="77777777" w:rsidR="00C16F52" w:rsidRPr="001E52C9" w:rsidRDefault="00C16F52" w:rsidP="00C16F52">
            <w:pPr>
              <w:pStyle w:val="Body"/>
              <w:rPr>
                <w:rFonts w:eastAsia="Calibri"/>
                <w:color w:val="FFFFFF"/>
              </w:rPr>
            </w:pPr>
            <w:r w:rsidRPr="001E52C9">
              <w:rPr>
                <w:rFonts w:eastAsia="Calibri"/>
                <w:color w:val="FFFFFF"/>
              </w:rPr>
              <w:lastRenderedPageBreak/>
              <w:t>Does the geographical location of where activities are delivered influence the level of life skills?</w:t>
            </w:r>
          </w:p>
        </w:tc>
        <w:tc>
          <w:tcPr>
            <w:tcW w:w="1982" w:type="dxa"/>
          </w:tcPr>
          <w:p w14:paraId="29E5EE8D"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t xml:space="preserve">Dose: </w:t>
            </w:r>
            <w:r w:rsidRPr="001E52C9">
              <w:rPr>
                <w:rFonts w:eastAsia="Arial"/>
              </w:rPr>
              <w:t>Location (Q2).</w:t>
            </w:r>
            <w:r w:rsidRPr="001E52C9">
              <w:rPr>
                <w:rFonts w:eastAsia="Arial"/>
                <w:b/>
              </w:rPr>
              <w:t xml:space="preserve"> </w:t>
            </w:r>
          </w:p>
          <w:p w14:paraId="74FD4D78"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Life skills (Q13).</w:t>
            </w:r>
          </w:p>
        </w:tc>
        <w:tc>
          <w:tcPr>
            <w:tcW w:w="5050" w:type="dxa"/>
          </w:tcPr>
          <w:p w14:paraId="3491E1EA"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indicating that those who attend activities in London are more likely to easily calm down when upset (Q13a), stop from doing bad things (Q13b), feel bad when someone gets their feelings hurt (Q13c), think about others before speaking (Q13d) and respect other points of view (Q13f). </w:t>
            </w:r>
          </w:p>
        </w:tc>
      </w:tr>
      <w:tr w:rsidR="00C16F52" w14:paraId="3135360B" w14:textId="77777777" w:rsidTr="00C16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dxa"/>
            <w:shd w:val="clear" w:color="auto" w:fill="E71D73" w:themeFill="accent1"/>
          </w:tcPr>
          <w:p w14:paraId="710F0077" w14:textId="77777777" w:rsidR="00C16F52" w:rsidRPr="001E52C9" w:rsidRDefault="00C16F52" w:rsidP="00C16F52">
            <w:pPr>
              <w:pStyle w:val="Body"/>
              <w:rPr>
                <w:rFonts w:eastAsia="Calibri"/>
                <w:color w:val="FFFFFF"/>
              </w:rPr>
            </w:pPr>
            <w:r w:rsidRPr="001E52C9">
              <w:rPr>
                <w:rFonts w:eastAsia="Calibri"/>
                <w:color w:val="FFFFFF"/>
              </w:rPr>
              <w:t>Does the geographical location of where activities are delivered influence levels of ASB?</w:t>
            </w:r>
          </w:p>
        </w:tc>
        <w:tc>
          <w:tcPr>
            <w:tcW w:w="1982" w:type="dxa"/>
          </w:tcPr>
          <w:p w14:paraId="6791DA60"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Dose: </w:t>
            </w:r>
            <w:r w:rsidRPr="001E52C9">
              <w:rPr>
                <w:rFonts w:eastAsia="Arial"/>
              </w:rPr>
              <w:t>Location (Q2).</w:t>
            </w:r>
            <w:r w:rsidRPr="001E52C9">
              <w:rPr>
                <w:rFonts w:eastAsia="Arial"/>
                <w:b/>
              </w:rPr>
              <w:t xml:space="preserve"> </w:t>
            </w:r>
          </w:p>
          <w:p w14:paraId="61738C89"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Levels of anti-social behaviours (Q14).</w:t>
            </w:r>
          </w:p>
        </w:tc>
        <w:tc>
          <w:tcPr>
            <w:tcW w:w="5050" w:type="dxa"/>
          </w:tcPr>
          <w:p w14:paraId="28E340AF"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rPr>
              <w:t>No clear evidence/variation.</w:t>
            </w:r>
          </w:p>
        </w:tc>
      </w:tr>
    </w:tbl>
    <w:p w14:paraId="61670DE0" w14:textId="77777777" w:rsidR="00C16F52" w:rsidRPr="00B71F91" w:rsidRDefault="00C16F52" w:rsidP="00C16F52">
      <w:pPr>
        <w:pStyle w:val="Body"/>
      </w:pPr>
      <w:r w:rsidRPr="00B71F91">
        <w:t xml:space="preserve">While we are currently unable to present any qualitative findings alongside the dose response results, we may be able to use the remaining </w:t>
      </w:r>
      <w:r>
        <w:t>g</w:t>
      </w:r>
      <w:r w:rsidRPr="00B71F91">
        <w:t xml:space="preserve">rantholder interviews, as well as site visits and </w:t>
      </w:r>
      <w:r>
        <w:t>g</w:t>
      </w:r>
      <w:r w:rsidRPr="00B71F91">
        <w:t>rantholder interviews for the MHF3 evaluation, to explore this further.</w:t>
      </w:r>
    </w:p>
    <w:p w14:paraId="498C27F6" w14:textId="77777777" w:rsidR="00C16F52" w:rsidRPr="00B71F91" w:rsidRDefault="00C16F52" w:rsidP="002D427A">
      <w:pPr>
        <w:pStyle w:val="Heading4"/>
      </w:pPr>
      <w:r w:rsidRPr="00B71F91">
        <w:t xml:space="preserve">Impact of the quality of relationship with staff/volunteers </w:t>
      </w:r>
    </w:p>
    <w:p w14:paraId="20E5DD30" w14:textId="77777777" w:rsidR="00C16F52" w:rsidRPr="00B71F91" w:rsidRDefault="00C16F52" w:rsidP="00C16F52">
      <w:pPr>
        <w:pStyle w:val="Body"/>
        <w:rPr>
          <w:highlight w:val="yellow"/>
        </w:rPr>
      </w:pPr>
      <w:r w:rsidRPr="00B71F91">
        <w:fldChar w:fldCharType="begin"/>
      </w:r>
      <w:r w:rsidRPr="00B71F91">
        <w:instrText xml:space="preserve"> REF _Ref210309478 \h </w:instrText>
      </w:r>
      <w:r>
        <w:instrText xml:space="preserve"> \* MERGEFORMAT </w:instrText>
      </w:r>
      <w:r w:rsidRPr="00B71F91">
        <w:fldChar w:fldCharType="separate"/>
      </w:r>
      <w:r w:rsidRPr="00B71F91">
        <w:t xml:space="preserve">Table </w:t>
      </w:r>
      <w:r>
        <w:rPr>
          <w:noProof/>
        </w:rPr>
        <w:t>12</w:t>
      </w:r>
      <w:r w:rsidRPr="00B71F91">
        <w:fldChar w:fldCharType="end"/>
      </w:r>
      <w:r w:rsidRPr="00B71F91">
        <w:t xml:space="preserve"> outlines the dose-response findings for the KEQs related to relationships with grantholder staff and volunteers</w:t>
      </w:r>
      <w:r>
        <w:rPr>
          <w:rStyle w:val="FootnoteReference"/>
          <w:rFonts w:cs="Arial"/>
        </w:rPr>
        <w:footnoteReference w:id="23"/>
      </w:r>
      <w:r w:rsidRPr="00B71F91">
        <w:t>. Overall, there is limited evidence suggesting that those who trust staff are more likely to have better life skills and report lower levels of anti-social behaviour. No trends were identified in the previous interim report.</w:t>
      </w:r>
    </w:p>
    <w:p w14:paraId="2D634598" w14:textId="77777777" w:rsidR="00C16F52" w:rsidRPr="00B71F91" w:rsidRDefault="00C16F52" w:rsidP="00C16F52">
      <w:pPr>
        <w:pStyle w:val="Caption"/>
      </w:pPr>
      <w:bookmarkStart w:id="45" w:name="_Ref210309478"/>
      <w:r w:rsidRPr="00B71F91">
        <w:t xml:space="preserve">Table </w:t>
      </w:r>
      <w:fldSimple w:instr=" SEQ Table \* ARABIC ">
        <w:r>
          <w:rPr>
            <w:noProof/>
          </w:rPr>
          <w:t>12</w:t>
        </w:r>
      </w:fldSimple>
      <w:bookmarkEnd w:id="45"/>
      <w:r w:rsidRPr="00B71F91">
        <w:t>: KEQs and strength of evidence assessment – relationship with staff/volunteers</w:t>
      </w:r>
    </w:p>
    <w:tbl>
      <w:tblPr>
        <w:tblStyle w:val="ListTable3-Accent1"/>
        <w:tblW w:w="9725" w:type="dxa"/>
        <w:tblLook w:val="04A0" w:firstRow="1" w:lastRow="0" w:firstColumn="1" w:lastColumn="0" w:noHBand="0" w:noVBand="1"/>
      </w:tblPr>
      <w:tblGrid>
        <w:gridCol w:w="3235"/>
        <w:gridCol w:w="2700"/>
        <w:gridCol w:w="3790"/>
      </w:tblGrid>
      <w:tr w:rsidR="00C16F52" w14:paraId="668FC956" w14:textId="77777777" w:rsidTr="00C16F5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235" w:type="dxa"/>
          </w:tcPr>
          <w:p w14:paraId="547192D0" w14:textId="77777777" w:rsidR="00C16F52" w:rsidRPr="001E52C9" w:rsidRDefault="00C16F52" w:rsidP="00C16F52">
            <w:pPr>
              <w:pStyle w:val="Body"/>
              <w:rPr>
                <w:rFonts w:eastAsia="Calibri"/>
                <w:color w:val="FFFFFF"/>
              </w:rPr>
            </w:pPr>
            <w:r w:rsidRPr="001E52C9">
              <w:rPr>
                <w:rFonts w:eastAsia="Calibri"/>
                <w:color w:val="FFFFFF"/>
              </w:rPr>
              <w:t>Key Evaluation Question</w:t>
            </w:r>
          </w:p>
        </w:tc>
        <w:tc>
          <w:tcPr>
            <w:tcW w:w="2700" w:type="dxa"/>
          </w:tcPr>
          <w:p w14:paraId="241A110D" w14:textId="77777777" w:rsidR="00C16F52" w:rsidRPr="001E52C9" w:rsidRDefault="00C16F52" w:rsidP="00C16F52">
            <w:pPr>
              <w:pStyle w:val="Body"/>
              <w:cnfStyle w:val="100000000000" w:firstRow="1" w:lastRow="0" w:firstColumn="0" w:lastColumn="0" w:oddVBand="0" w:evenVBand="0" w:oddHBand="0" w:evenHBand="0" w:firstRowFirstColumn="0" w:firstRowLastColumn="0" w:lastRowFirstColumn="0" w:lastRowLastColumn="0"/>
              <w:rPr>
                <w:rFonts w:eastAsia="Calibri"/>
                <w:color w:val="FFFFFF"/>
                <w:lang w:val="fr-FR"/>
              </w:rPr>
            </w:pPr>
            <w:r w:rsidRPr="001E52C9">
              <w:rPr>
                <w:rFonts w:eastAsia="Calibri"/>
                <w:color w:val="FFFFFF"/>
                <w:lang w:val="fr-FR"/>
              </w:rPr>
              <w:t>Dose-Response combination survey Qs</w:t>
            </w:r>
          </w:p>
        </w:tc>
        <w:tc>
          <w:tcPr>
            <w:tcW w:w="3790" w:type="dxa"/>
          </w:tcPr>
          <w:p w14:paraId="170CF13F" w14:textId="77777777" w:rsidR="00C16F52" w:rsidRPr="001E52C9" w:rsidRDefault="00C16F52" w:rsidP="00C16F52">
            <w:pPr>
              <w:pStyle w:val="Body"/>
              <w:cnfStyle w:val="100000000000" w:firstRow="1" w:lastRow="0" w:firstColumn="0" w:lastColumn="0" w:oddVBand="0" w:evenVBand="0" w:oddHBand="0" w:evenHBand="0" w:firstRowFirstColumn="0" w:firstRowLastColumn="0" w:lastRowFirstColumn="0" w:lastRowLastColumn="0"/>
              <w:rPr>
                <w:rFonts w:eastAsia="Calibri"/>
                <w:color w:val="FFFFFF"/>
              </w:rPr>
            </w:pPr>
            <w:r w:rsidRPr="001E52C9">
              <w:rPr>
                <w:rFonts w:eastAsia="Calibri"/>
                <w:color w:val="FFFFFF"/>
              </w:rPr>
              <w:t>Dose-Response evidence</w:t>
            </w:r>
          </w:p>
        </w:tc>
      </w:tr>
      <w:tr w:rsidR="00C16F52" w14:paraId="00AD162B" w14:textId="77777777" w:rsidTr="00C16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35" w:type="dxa"/>
            <w:shd w:val="clear" w:color="auto" w:fill="E71D73" w:themeFill="accent1"/>
          </w:tcPr>
          <w:p w14:paraId="352BE513" w14:textId="77777777" w:rsidR="00C16F52" w:rsidRPr="001E52C9" w:rsidRDefault="00C16F52" w:rsidP="00C16F52">
            <w:pPr>
              <w:pStyle w:val="Body"/>
              <w:rPr>
                <w:rFonts w:eastAsia="Calibri"/>
                <w:color w:val="FFFFFF"/>
              </w:rPr>
            </w:pPr>
            <w:r w:rsidRPr="001E52C9">
              <w:rPr>
                <w:rFonts w:eastAsia="Calibri"/>
                <w:color w:val="FFFFFF"/>
              </w:rPr>
              <w:t>Is there evidence that the quality of relationships with grantholder staff/volunteers affects wellbeing?</w:t>
            </w:r>
          </w:p>
        </w:tc>
        <w:tc>
          <w:tcPr>
            <w:tcW w:w="2700" w:type="dxa"/>
          </w:tcPr>
          <w:p w14:paraId="6FFFD4E7"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Calibri"/>
                <w:b/>
              </w:rPr>
            </w:pPr>
            <w:r w:rsidRPr="001E52C9">
              <w:rPr>
                <w:rFonts w:eastAsia="Calibri"/>
                <w:b/>
              </w:rPr>
              <w:t xml:space="preserve">Dose: </w:t>
            </w:r>
            <w:r w:rsidRPr="001E52C9">
              <w:rPr>
                <w:rFonts w:eastAsia="Calibri"/>
              </w:rPr>
              <w:t>Relationship with the grantholder staff/volunteers (Q11).</w:t>
            </w:r>
            <w:r w:rsidRPr="001E52C9">
              <w:rPr>
                <w:rFonts w:eastAsia="Calibri"/>
                <w:b/>
              </w:rPr>
              <w:t xml:space="preserve"> </w:t>
            </w:r>
          </w:p>
          <w:p w14:paraId="44979B4D"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Calibri"/>
                <w:b/>
              </w:rPr>
            </w:pPr>
            <w:r w:rsidRPr="001E52C9">
              <w:rPr>
                <w:rFonts w:eastAsia="Calibri"/>
                <w:b/>
              </w:rPr>
              <w:t xml:space="preserve">Response: </w:t>
            </w:r>
            <w:r w:rsidRPr="001E52C9">
              <w:rPr>
                <w:rFonts w:eastAsia="Calibri"/>
              </w:rPr>
              <w:t>Outcome in wellbeing (Q9).</w:t>
            </w:r>
          </w:p>
        </w:tc>
        <w:tc>
          <w:tcPr>
            <w:tcW w:w="3790" w:type="dxa"/>
          </w:tcPr>
          <w:p w14:paraId="072DBCB5"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rPr>
              <w:t>No clear evidence/variation</w:t>
            </w:r>
          </w:p>
        </w:tc>
      </w:tr>
      <w:tr w:rsidR="00C16F52" w14:paraId="41CEFB5E" w14:textId="77777777" w:rsidTr="00C16F52">
        <w:tc>
          <w:tcPr>
            <w:cnfStyle w:val="001000000000" w:firstRow="0" w:lastRow="0" w:firstColumn="1" w:lastColumn="0" w:oddVBand="0" w:evenVBand="0" w:oddHBand="0" w:evenHBand="0" w:firstRowFirstColumn="0" w:firstRowLastColumn="0" w:lastRowFirstColumn="0" w:lastRowLastColumn="0"/>
            <w:tcW w:w="3235" w:type="dxa"/>
            <w:shd w:val="clear" w:color="auto" w:fill="E71D73" w:themeFill="accent1"/>
          </w:tcPr>
          <w:p w14:paraId="0B381BC2" w14:textId="77777777" w:rsidR="00C16F52" w:rsidRPr="001E52C9" w:rsidRDefault="00C16F52" w:rsidP="00C16F52">
            <w:pPr>
              <w:pStyle w:val="Body"/>
              <w:rPr>
                <w:rFonts w:eastAsia="Calibri"/>
                <w:color w:val="FFFFFF"/>
              </w:rPr>
            </w:pPr>
            <w:r w:rsidRPr="001E52C9">
              <w:rPr>
                <w:rFonts w:eastAsia="Calibri"/>
                <w:color w:val="FFFFFF"/>
              </w:rPr>
              <w:t>Is there evidence that the quality of relationships with grantholder staff/volunteers affects confidence?</w:t>
            </w:r>
          </w:p>
        </w:tc>
        <w:tc>
          <w:tcPr>
            <w:tcW w:w="2700" w:type="dxa"/>
          </w:tcPr>
          <w:p w14:paraId="028D946F"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Calibri"/>
                <w:b/>
              </w:rPr>
            </w:pPr>
            <w:r w:rsidRPr="001E52C9">
              <w:rPr>
                <w:rFonts w:eastAsia="Arial"/>
                <w:b/>
              </w:rPr>
              <w:t>Dose</w:t>
            </w:r>
            <w:sdt>
              <w:sdtPr>
                <w:rPr>
                  <w:rFonts w:eastAsia="Arial"/>
                </w:rPr>
                <w:tag w:val="goog_rdk_91"/>
                <w:id w:val="-418185964"/>
              </w:sdtPr>
              <w:sdtEndPr/>
              <w:sdtContent/>
            </w:sdt>
            <w:r w:rsidRPr="001E52C9">
              <w:rPr>
                <w:rFonts w:eastAsia="Arial"/>
                <w:b/>
              </w:rPr>
              <w:t xml:space="preserve">: </w:t>
            </w:r>
            <w:r w:rsidRPr="001E52C9">
              <w:rPr>
                <w:rFonts w:eastAsia="Arial"/>
              </w:rPr>
              <w:t>Relationship with the grantholder staff/volunteers (Q11).</w:t>
            </w:r>
            <w:r w:rsidRPr="001E52C9">
              <w:rPr>
                <w:rFonts w:eastAsia="Arial"/>
                <w:b/>
              </w:rPr>
              <w:t xml:space="preserve"> </w:t>
            </w:r>
            <w:r w:rsidRPr="001E52C9">
              <w:rPr>
                <w:rFonts w:eastAsia="Arial"/>
                <w:b/>
              </w:rPr>
              <w:br/>
              <w:t xml:space="preserve">Response: </w:t>
            </w:r>
            <w:r w:rsidRPr="001E52C9">
              <w:rPr>
                <w:rFonts w:eastAsia="Arial"/>
              </w:rPr>
              <w:t>Outcome in confidence (Q10).</w:t>
            </w:r>
          </w:p>
        </w:tc>
        <w:tc>
          <w:tcPr>
            <w:tcW w:w="3790" w:type="dxa"/>
          </w:tcPr>
          <w:p w14:paraId="0C8412B9"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rPr>
              <w:t>No clear evidence/variation</w:t>
            </w:r>
          </w:p>
        </w:tc>
      </w:tr>
      <w:tr w:rsidR="00C16F52" w14:paraId="755CC7D2" w14:textId="77777777" w:rsidTr="00C16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35" w:type="dxa"/>
            <w:shd w:val="clear" w:color="auto" w:fill="E71D73" w:themeFill="accent1"/>
          </w:tcPr>
          <w:p w14:paraId="3C8E2828" w14:textId="77777777" w:rsidR="00C16F52" w:rsidRPr="001E52C9" w:rsidRDefault="00C16F52" w:rsidP="00C16F52">
            <w:pPr>
              <w:pStyle w:val="Body"/>
              <w:rPr>
                <w:rFonts w:eastAsia="Calibri"/>
                <w:color w:val="FFFFFF"/>
              </w:rPr>
            </w:pPr>
            <w:r w:rsidRPr="001E52C9">
              <w:rPr>
                <w:rFonts w:eastAsia="Calibri"/>
                <w:color w:val="FFFFFF"/>
              </w:rPr>
              <w:t xml:space="preserve">Is there evidence that the quality of relationships with </w:t>
            </w:r>
            <w:r w:rsidRPr="001E52C9">
              <w:rPr>
                <w:rFonts w:eastAsia="Calibri"/>
                <w:color w:val="FFFFFF"/>
              </w:rPr>
              <w:lastRenderedPageBreak/>
              <w:t>grantholder staff/volunteers affects life skills?</w:t>
            </w:r>
          </w:p>
        </w:tc>
        <w:tc>
          <w:tcPr>
            <w:tcW w:w="2700" w:type="dxa"/>
          </w:tcPr>
          <w:p w14:paraId="34A765C4"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lastRenderedPageBreak/>
              <w:t xml:space="preserve">Dose: </w:t>
            </w:r>
            <w:r w:rsidRPr="001E52C9">
              <w:rPr>
                <w:rFonts w:eastAsia="Arial"/>
              </w:rPr>
              <w:t xml:space="preserve">Level of relationship with the </w:t>
            </w:r>
            <w:r w:rsidRPr="001E52C9">
              <w:rPr>
                <w:rFonts w:eastAsia="Arial"/>
              </w:rPr>
              <w:lastRenderedPageBreak/>
              <w:t>grantholder staff/volunteers (Q11).</w:t>
            </w:r>
            <w:r w:rsidRPr="001E52C9">
              <w:rPr>
                <w:rFonts w:eastAsia="Arial"/>
                <w:b/>
              </w:rPr>
              <w:t xml:space="preserve"> </w:t>
            </w:r>
          </w:p>
          <w:p w14:paraId="14F7E4E0"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Life skills (Q13).</w:t>
            </w:r>
          </w:p>
        </w:tc>
        <w:tc>
          <w:tcPr>
            <w:tcW w:w="3790" w:type="dxa"/>
          </w:tcPr>
          <w:p w14:paraId="05142298"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lastRenderedPageBreak/>
              <w:t>Yes</w:t>
            </w:r>
            <w:r w:rsidRPr="001E52C9">
              <w:rPr>
                <w:rFonts w:eastAsia="Arial"/>
              </w:rPr>
              <w:t xml:space="preserve">. There is </w:t>
            </w:r>
            <w:r w:rsidRPr="001E52C9">
              <w:rPr>
                <w:rFonts w:eastAsia="Arial"/>
                <w:b/>
              </w:rPr>
              <w:t>moderate</w:t>
            </w:r>
            <w:r w:rsidRPr="001E52C9">
              <w:rPr>
                <w:rFonts w:eastAsia="Arial"/>
              </w:rPr>
              <w:t xml:space="preserve"> evidence that those who trust staff are more </w:t>
            </w:r>
            <w:r w:rsidRPr="001E52C9">
              <w:rPr>
                <w:rFonts w:eastAsia="Arial"/>
              </w:rPr>
              <w:lastRenderedPageBreak/>
              <w:t>likely to feel bad when someone gets their feelings hurt (Q13c).</w:t>
            </w:r>
          </w:p>
          <w:p w14:paraId="707FE40D" w14:textId="77777777" w:rsidR="00C16F52" w:rsidRPr="001E52C9" w:rsidRDefault="00C16F52" w:rsidP="00C16F52">
            <w:pPr>
              <w:pStyle w:val="Body"/>
              <w:cnfStyle w:val="000000100000" w:firstRow="0" w:lastRow="0" w:firstColumn="0" w:lastColumn="0" w:oddVBand="0" w:evenVBand="0" w:oddHBand="1"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that those who trust staff are more likely to be able to stop themselves from doing things that might be bad for them (Q13b).</w:t>
            </w:r>
          </w:p>
        </w:tc>
      </w:tr>
      <w:tr w:rsidR="00C16F52" w14:paraId="772474DC" w14:textId="77777777" w:rsidTr="00C16F52">
        <w:tc>
          <w:tcPr>
            <w:cnfStyle w:val="001000000000" w:firstRow="0" w:lastRow="0" w:firstColumn="1" w:lastColumn="0" w:oddVBand="0" w:evenVBand="0" w:oddHBand="0" w:evenHBand="0" w:firstRowFirstColumn="0" w:firstRowLastColumn="0" w:lastRowFirstColumn="0" w:lastRowLastColumn="0"/>
            <w:tcW w:w="3235" w:type="dxa"/>
            <w:shd w:val="clear" w:color="auto" w:fill="E71D73" w:themeFill="accent1"/>
          </w:tcPr>
          <w:p w14:paraId="036AC24C" w14:textId="77777777" w:rsidR="00C16F52" w:rsidRPr="001E52C9" w:rsidRDefault="00C16F52" w:rsidP="00C16F52">
            <w:pPr>
              <w:pStyle w:val="Body"/>
              <w:rPr>
                <w:rFonts w:eastAsia="Calibri"/>
                <w:color w:val="FFFFFF"/>
              </w:rPr>
            </w:pPr>
            <w:r w:rsidRPr="001E52C9">
              <w:rPr>
                <w:rFonts w:eastAsia="Calibri"/>
                <w:color w:val="FFFFFF"/>
              </w:rPr>
              <w:lastRenderedPageBreak/>
              <w:t>Is there evidence that the quality of relationships with grantholder staff/volunteers affects levels of ASB?</w:t>
            </w:r>
          </w:p>
        </w:tc>
        <w:tc>
          <w:tcPr>
            <w:tcW w:w="2700" w:type="dxa"/>
          </w:tcPr>
          <w:p w14:paraId="31AC8C97"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t xml:space="preserve">Dose: </w:t>
            </w:r>
            <w:r w:rsidRPr="001E52C9">
              <w:rPr>
                <w:rFonts w:eastAsia="Arial"/>
              </w:rPr>
              <w:t>Level of relationship with the grantholder staff/volunteers (Q11).</w:t>
            </w:r>
            <w:r w:rsidRPr="001E52C9">
              <w:rPr>
                <w:rFonts w:eastAsia="Arial"/>
                <w:b/>
              </w:rPr>
              <w:t xml:space="preserve"> </w:t>
            </w:r>
          </w:p>
          <w:p w14:paraId="439A526C"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b/>
              </w:rPr>
            </w:pPr>
            <w:r w:rsidRPr="001E52C9">
              <w:rPr>
                <w:rFonts w:eastAsia="Arial"/>
                <w:b/>
              </w:rPr>
              <w:t xml:space="preserve">Response: </w:t>
            </w:r>
            <w:r w:rsidRPr="001E52C9">
              <w:rPr>
                <w:rFonts w:eastAsia="Arial"/>
              </w:rPr>
              <w:t>Levels of anti-social behaviours (Q14).</w:t>
            </w:r>
          </w:p>
        </w:tc>
        <w:tc>
          <w:tcPr>
            <w:tcW w:w="3790" w:type="dxa"/>
          </w:tcPr>
          <w:p w14:paraId="1258E3B6" w14:textId="77777777" w:rsidR="00C16F52" w:rsidRPr="001E52C9" w:rsidRDefault="00C16F52" w:rsidP="00C16F52">
            <w:pPr>
              <w:pStyle w:val="Body"/>
              <w:cnfStyle w:val="000000000000" w:firstRow="0" w:lastRow="0" w:firstColumn="0" w:lastColumn="0" w:oddVBand="0" w:evenVBand="0" w:oddHBand="0" w:evenHBand="0" w:firstRowFirstColumn="0" w:firstRowLastColumn="0" w:lastRowFirstColumn="0" w:lastRowLastColumn="0"/>
              <w:rPr>
                <w:rFonts w:eastAsia="Arial"/>
              </w:rPr>
            </w:pPr>
            <w:r w:rsidRPr="001E52C9">
              <w:rPr>
                <w:rFonts w:eastAsia="Arial"/>
                <w:b/>
              </w:rPr>
              <w:t>Partially</w:t>
            </w:r>
            <w:r w:rsidRPr="001E52C9">
              <w:rPr>
                <w:rFonts w:eastAsia="Arial"/>
              </w:rPr>
              <w:t xml:space="preserve">. There is </w:t>
            </w:r>
            <w:r w:rsidRPr="001E52C9">
              <w:rPr>
                <w:rFonts w:eastAsia="Arial"/>
                <w:b/>
              </w:rPr>
              <w:t>emerging</w:t>
            </w:r>
            <w:r w:rsidRPr="001E52C9">
              <w:rPr>
                <w:rFonts w:eastAsia="Arial"/>
              </w:rPr>
              <w:t xml:space="preserve"> evidence that those who trust staff are less likely to get into fights (14b) and receive noise complaints from neighbours (14c). There is also weak evidence that they are less likely to deliberately damage public property (14e), spray paint walls and traffics signs (14f) or use drugs (14g).</w:t>
            </w:r>
          </w:p>
        </w:tc>
      </w:tr>
    </w:tbl>
    <w:p w14:paraId="4CA42185" w14:textId="77777777" w:rsidR="00C16F52" w:rsidRPr="00B71F91" w:rsidRDefault="00C16F52" w:rsidP="00C16F52">
      <w:pPr>
        <w:pStyle w:val="Body"/>
      </w:pPr>
      <w:r w:rsidRPr="00B71F91">
        <w:t xml:space="preserve">The following sections explore in more detail whether the quality of relationships with staff at the sites affects life skills and levels of ASB of the </w:t>
      </w:r>
      <w:r>
        <w:t>YP</w:t>
      </w:r>
      <w:r w:rsidRPr="00B71F91">
        <w:t xml:space="preserve"> who attend.</w:t>
      </w:r>
    </w:p>
    <w:p w14:paraId="4FA6C00F" w14:textId="77777777" w:rsidR="00C16F52" w:rsidRPr="001E52C9" w:rsidRDefault="00C16F52" w:rsidP="00D54DAF">
      <w:pPr>
        <w:pStyle w:val="Body"/>
        <w:shd w:val="clear" w:color="auto" w:fill="D9D9D9" w:themeFill="background1" w:themeFillShade="D9"/>
        <w:rPr>
          <w:rFonts w:eastAsia="Calibri"/>
          <w:b/>
          <w:szCs w:val="24"/>
        </w:rPr>
      </w:pPr>
      <w:r w:rsidRPr="001E52C9">
        <w:rPr>
          <w:rFonts w:eastAsia="Calibri"/>
          <w:b/>
          <w:szCs w:val="24"/>
        </w:rPr>
        <w:t>Is there evidence that the quality of relationships with grantholder staff/volunteers affects life skills?</w:t>
      </w:r>
    </w:p>
    <w:p w14:paraId="4B22E9FF" w14:textId="77777777" w:rsidR="00C16F52" w:rsidRPr="00B71F91" w:rsidRDefault="00C16F52">
      <w:pPr>
        <w:pStyle w:val="Body"/>
        <w:numPr>
          <w:ilvl w:val="0"/>
          <w:numId w:val="20"/>
        </w:numPr>
      </w:pPr>
      <w:r w:rsidRPr="00CE39E0">
        <w:rPr>
          <w:rFonts w:eastAsia="Calibri"/>
          <w:b/>
          <w:szCs w:val="22"/>
        </w:rPr>
        <w:t>YES:</w:t>
      </w:r>
      <w:r w:rsidRPr="001E52C9">
        <w:rPr>
          <w:rFonts w:eastAsia="Calibri"/>
          <w:color w:val="2F7427"/>
          <w:szCs w:val="22"/>
        </w:rPr>
        <w:t xml:space="preserve"> </w:t>
      </w:r>
      <w:r w:rsidRPr="00B71F91">
        <w:t>The dose-response analysis provided</w:t>
      </w:r>
      <w:r w:rsidRPr="001E52C9">
        <w:rPr>
          <w:rFonts w:eastAsia="Calibri"/>
          <w:color w:val="63666A"/>
          <w:szCs w:val="22"/>
        </w:rPr>
        <w:t xml:space="preserve"> </w:t>
      </w:r>
      <w:r w:rsidRPr="00CE39E0">
        <w:rPr>
          <w:rFonts w:eastAsia="Calibri"/>
          <w:b/>
          <w:szCs w:val="22"/>
        </w:rPr>
        <w:t xml:space="preserve">moderate evidence </w:t>
      </w:r>
      <w:r w:rsidRPr="00B71F91">
        <w:t xml:space="preserve">indicating that those who trust staff are more likely to feel bad when someone gets their feelings hurt. There is also </w:t>
      </w:r>
      <w:r w:rsidRPr="00CE39E0">
        <w:rPr>
          <w:rFonts w:eastAsia="Calibri"/>
          <w:b/>
          <w:szCs w:val="22"/>
        </w:rPr>
        <w:t>emerging evidence</w:t>
      </w:r>
      <w:r w:rsidRPr="000F3F75">
        <w:t xml:space="preserve"> </w:t>
      </w:r>
      <w:r w:rsidRPr="00B71F91">
        <w:t>that those who trust staff are more likely to be able to stop themselves from doing things that might be bad for them.</w:t>
      </w:r>
    </w:p>
    <w:p w14:paraId="1577C0B8" w14:textId="77777777" w:rsidR="00C16F52" w:rsidRPr="00B71F91" w:rsidRDefault="00C16F52" w:rsidP="00C16F52">
      <w:pPr>
        <w:pStyle w:val="Body"/>
      </w:pPr>
      <w:r w:rsidRPr="00B71F91">
        <w:t>Y</w:t>
      </w:r>
      <w:r>
        <w:t>P</w:t>
      </w:r>
      <w:r w:rsidRPr="00B71F91">
        <w:t xml:space="preserve"> who reported being better able to manage their feelings also indicated high trust with staff, suggesting staff felt like ‘friends’ and shared common interests. This was also linked to feelings of autonomy and empowerment at the centre, often in contrast to school, and being allowed to ‘be myself’. Y</w:t>
      </w:r>
      <w:r>
        <w:t>P</w:t>
      </w:r>
      <w:r w:rsidRPr="00B71F91">
        <w:t xml:space="preserve"> also observed and appreciated how staff managed conflict in the centre and de-escalation techniques. This may have influenced their learned behaviour to manage emotions and have empathy for others. </w:t>
      </w:r>
    </w:p>
    <w:p w14:paraId="2E290798" w14:textId="497FBCFA" w:rsidR="00C16F52" w:rsidRPr="00B71F91" w:rsidRDefault="00C16F52" w:rsidP="00AA7EBC">
      <w:pPr>
        <w:pStyle w:val="Quotesforreport"/>
      </w:pPr>
      <w:r w:rsidRPr="00B71F91">
        <w:t>“If ever anyone’s upset, the tutors are always there to speak to, they resolve things and things never escalate.” – Young person, Leicester</w:t>
      </w:r>
      <w:r w:rsidR="008A34A6">
        <w:t>.</w:t>
      </w:r>
    </w:p>
    <w:p w14:paraId="77152742" w14:textId="77777777" w:rsidR="00C16F52" w:rsidRPr="001E52C9" w:rsidRDefault="00C16F52" w:rsidP="00D54DAF">
      <w:pPr>
        <w:pStyle w:val="Body"/>
        <w:shd w:val="clear" w:color="auto" w:fill="D9D9D9" w:themeFill="background1" w:themeFillShade="D9"/>
        <w:rPr>
          <w:rFonts w:eastAsia="Calibri"/>
          <w:b/>
          <w:szCs w:val="24"/>
        </w:rPr>
      </w:pPr>
      <w:r w:rsidRPr="001E52C9">
        <w:rPr>
          <w:rFonts w:eastAsia="Calibri"/>
          <w:b/>
          <w:szCs w:val="24"/>
        </w:rPr>
        <w:t>Is there evidence that the quality of relationships with grantholder staff/volunteers affects levels of ASB?</w:t>
      </w:r>
    </w:p>
    <w:p w14:paraId="01901567" w14:textId="77777777" w:rsidR="00C16F52" w:rsidRPr="00B71F91" w:rsidRDefault="00C16F52">
      <w:pPr>
        <w:pStyle w:val="Body"/>
        <w:numPr>
          <w:ilvl w:val="0"/>
          <w:numId w:val="20"/>
        </w:numPr>
      </w:pPr>
      <w:r w:rsidRPr="00CE39E0">
        <w:rPr>
          <w:rFonts w:eastAsia="Calibri"/>
          <w:b/>
          <w:szCs w:val="22"/>
        </w:rPr>
        <w:t>PARTIALLY:</w:t>
      </w:r>
      <w:r w:rsidRPr="00CE39E0">
        <w:rPr>
          <w:rFonts w:eastAsia="Calibri"/>
          <w:szCs w:val="22"/>
        </w:rPr>
        <w:t xml:space="preserve"> </w:t>
      </w:r>
      <w:r w:rsidRPr="00B71F91">
        <w:t>The dose-response analysis provided</w:t>
      </w:r>
      <w:r w:rsidRPr="001E52C9">
        <w:rPr>
          <w:rFonts w:eastAsia="Calibri"/>
          <w:color w:val="63666A"/>
          <w:szCs w:val="22"/>
        </w:rPr>
        <w:t xml:space="preserve"> </w:t>
      </w:r>
      <w:r w:rsidRPr="00CE39E0">
        <w:rPr>
          <w:rFonts w:eastAsia="Calibri"/>
          <w:b/>
          <w:szCs w:val="22"/>
        </w:rPr>
        <w:t>emerging evidence</w:t>
      </w:r>
      <w:r w:rsidRPr="000F3F75">
        <w:t xml:space="preserve"> </w:t>
      </w:r>
      <w:r w:rsidRPr="00B71F91">
        <w:t xml:space="preserve">that those who trust staff are less likely to get into fights and receive noise complaints from neighbours. There is also </w:t>
      </w:r>
      <w:r w:rsidRPr="00CE39E0">
        <w:rPr>
          <w:rFonts w:eastAsia="Calibri"/>
          <w:b/>
          <w:szCs w:val="22"/>
        </w:rPr>
        <w:t>weak evidence</w:t>
      </w:r>
      <w:r w:rsidRPr="000F3F75">
        <w:t xml:space="preserve"> </w:t>
      </w:r>
      <w:r w:rsidRPr="00B71F91">
        <w:t>that they are less likely to deliberately damage public property, spray paint walls and traffic signs or use drugs.</w:t>
      </w:r>
    </w:p>
    <w:p w14:paraId="0F91BECD" w14:textId="77777777" w:rsidR="00C16F52" w:rsidRPr="00B71F91" w:rsidRDefault="00C16F52" w:rsidP="00C16F52">
      <w:pPr>
        <w:pStyle w:val="Body"/>
        <w:rPr>
          <w:i/>
          <w:iCs/>
        </w:rPr>
      </w:pPr>
      <w:r w:rsidRPr="00B71F91">
        <w:t xml:space="preserve">Some </w:t>
      </w:r>
      <w:r>
        <w:t>YP</w:t>
      </w:r>
      <w:r w:rsidRPr="00B71F91">
        <w:t xml:space="preserve"> directly attributed attending the organisation to reductions in negative behaviours such as fighting and swearing. As with the above finding, the way staff manage conflict and behavioural incidents at the organisation is appreciated and valued by </w:t>
      </w:r>
      <w:r>
        <w:t>YP</w:t>
      </w:r>
      <w:r w:rsidRPr="00B71F91">
        <w:t xml:space="preserve"> and described as different to how behaviour is managed at school or at home. Some </w:t>
      </w:r>
      <w:r>
        <w:t>YP</w:t>
      </w:r>
      <w:r w:rsidRPr="00B71F91">
        <w:t xml:space="preserve"> engaged in sports activities directly linked wanting to improve their fitness and skills to avoiding harmful activities like smoking and taking drugs. For the specific behaviours mentioned above, many </w:t>
      </w:r>
      <w:r>
        <w:t>YP</w:t>
      </w:r>
      <w:r w:rsidRPr="00B71F91">
        <w:t xml:space="preserve"> at the centres observed graffiti or drug use in their areas</w:t>
      </w:r>
      <w:r>
        <w:t>,</w:t>
      </w:r>
      <w:r w:rsidRPr="00B71F91">
        <w:t xml:space="preserve"> but rarely self-reported engaging in ASB themselves</w:t>
      </w:r>
      <w:r>
        <w:t>,</w:t>
      </w:r>
      <w:r w:rsidRPr="00B71F91">
        <w:t xml:space="preserve"> with some </w:t>
      </w:r>
      <w:r>
        <w:t>YP</w:t>
      </w:r>
      <w:r w:rsidRPr="00B71F91">
        <w:t xml:space="preserve"> explicitly rejecting those activities. This could </w:t>
      </w:r>
      <w:r>
        <w:t xml:space="preserve">suggest that instead </w:t>
      </w:r>
      <w:r w:rsidRPr="00B71F91">
        <w:t xml:space="preserve">of ASB </w:t>
      </w:r>
      <w:r>
        <w:t>being seen as the</w:t>
      </w:r>
      <w:r w:rsidRPr="00B71F91">
        <w:t xml:space="preserve"> norm</w:t>
      </w:r>
      <w:r>
        <w:t>, positive routines</w:t>
      </w:r>
      <w:r w:rsidRPr="00B71F91">
        <w:t xml:space="preserve"> </w:t>
      </w:r>
      <w:r>
        <w:t>and constructive activities are taking its place, indicating a behavioural shift where MHF activities are helping YP move away from harmful activities and towards positive ones</w:t>
      </w:r>
      <w:r w:rsidRPr="00B71F91">
        <w:t>.</w:t>
      </w:r>
      <w:r>
        <w:t xml:space="preserve"> </w:t>
      </w:r>
    </w:p>
    <w:p w14:paraId="0CBC83DF" w14:textId="77777777" w:rsidR="002F7C62" w:rsidRPr="00B71F91" w:rsidRDefault="002F7C62" w:rsidP="00525C16">
      <w:pPr>
        <w:pStyle w:val="Heading2"/>
      </w:pPr>
      <w:bookmarkStart w:id="46" w:name="_Toc230858020"/>
      <w:r w:rsidRPr="00B71F91">
        <w:t>Outcomes for grantholders</w:t>
      </w:r>
      <w:bookmarkEnd w:id="46"/>
    </w:p>
    <w:p w14:paraId="371BB198" w14:textId="77777777" w:rsidR="002F7C62" w:rsidRPr="00B71F91" w:rsidRDefault="002F7C62" w:rsidP="00525C16">
      <w:pPr>
        <w:pStyle w:val="Body"/>
      </w:pPr>
      <w:r w:rsidRPr="00B71F91">
        <w:lastRenderedPageBreak/>
        <w:t>This section draws on grantholder interviews and the grantholder survey to explore outcomes and impacts observed by grantholders for their organisations, and to assess the extent to which these align with the outcomes and impacts outlined in the ToC.</w:t>
      </w:r>
    </w:p>
    <w:p w14:paraId="3C78D4CF" w14:textId="77777777" w:rsidR="002F7C62" w:rsidRPr="00B71F91" w:rsidRDefault="002F7C62" w:rsidP="00525C16">
      <w:pPr>
        <w:pStyle w:val="Heading3"/>
      </w:pPr>
      <w:r w:rsidRPr="00B71F91">
        <w:t>Increased organisational capacity</w:t>
      </w:r>
    </w:p>
    <w:p w14:paraId="0288D2B5" w14:textId="77777777" w:rsidR="002F7C62" w:rsidRPr="00B71F91" w:rsidRDefault="002F7C62" w:rsidP="00525C16">
      <w:pPr>
        <w:pStyle w:val="Body"/>
      </w:pPr>
      <w:r w:rsidRPr="00B71F91">
        <w:t>All grantholders interviewed reported using the MHF funding to increase organisational capacity. Approaches varied, and included introducing new sessions and activity types, extending session hours, recruiting additional staff and volunteers, and increasing existing staff and volunteer hours. Other strategies included lengthening youth centre opening times, delivering in new locations (e.g., new postcodes, schools, mosques, and parks), and expanding physical space (such as moving from one to two rooms to meet demand). In the grantholder survey, 96</w:t>
      </w:r>
      <w:r>
        <w:t>%</w:t>
      </w:r>
      <w:r w:rsidRPr="00B71F91">
        <w:t xml:space="preserve"> (base=164) agreed or strongly agreed that the MHF enabled them to provide additional services they otherwise would not have delivered.</w:t>
      </w:r>
    </w:p>
    <w:p w14:paraId="5608247F" w14:textId="77777777" w:rsidR="002F7C62" w:rsidRPr="00B71F91" w:rsidRDefault="002F7C62" w:rsidP="0076625F">
      <w:pPr>
        <w:pStyle w:val="Quotesforreport"/>
      </w:pPr>
      <w:r w:rsidRPr="00B71F91">
        <w:t>“We employed two new staff members and increased the hours of another staff member.” – Grantholder interview, April 2025.</w:t>
      </w:r>
    </w:p>
    <w:p w14:paraId="116D0591" w14:textId="77777777" w:rsidR="002F7C62" w:rsidRPr="00B71F91" w:rsidRDefault="002F7C62" w:rsidP="0076625F">
      <w:pPr>
        <w:pStyle w:val="Quotesforreport"/>
      </w:pPr>
      <w:r w:rsidRPr="00B71F91">
        <w:t>“We had one room and very quickly we were at capacity… we’ve now been able to hire two rooms.” – Grantholder interview, April 2025.</w:t>
      </w:r>
    </w:p>
    <w:p w14:paraId="1E7B4599" w14:textId="77777777" w:rsidR="002F7C62" w:rsidRPr="00B71F91" w:rsidRDefault="002F7C62" w:rsidP="0076625F">
      <w:pPr>
        <w:pStyle w:val="Heading3"/>
      </w:pPr>
      <w:r w:rsidRPr="00B71F91">
        <w:t>Increased and formalised volunteering routes</w:t>
      </w:r>
    </w:p>
    <w:p w14:paraId="7A29C1B7" w14:textId="77777777" w:rsidR="002F7C62" w:rsidRPr="00B71F91" w:rsidRDefault="002F7C62" w:rsidP="00525C16">
      <w:pPr>
        <w:pStyle w:val="Body"/>
      </w:pPr>
      <w:r w:rsidRPr="00B71F91">
        <w:t>Many grantholders formalised and expanded their volunteering pathways. Several developed ‘grow</w:t>
      </w:r>
      <w:r w:rsidRPr="00B71F91">
        <w:rPr>
          <w:rFonts w:ascii="Cambria Math" w:hAnsi="Cambria Math" w:cs="Cambria Math"/>
        </w:rPr>
        <w:t>‑</w:t>
      </w:r>
      <w:r w:rsidRPr="00B71F91">
        <w:t>your</w:t>
      </w:r>
      <w:r w:rsidRPr="00B71F91">
        <w:rPr>
          <w:rFonts w:ascii="Cambria Math" w:hAnsi="Cambria Math" w:cs="Cambria Math"/>
        </w:rPr>
        <w:t>‑</w:t>
      </w:r>
      <w:r w:rsidRPr="00B71F91">
        <w:t>own</w:t>
      </w:r>
      <w:r w:rsidRPr="001E52C9">
        <w:t>’</w:t>
      </w:r>
      <w:r w:rsidRPr="00B71F91">
        <w:t xml:space="preserve"> pathways to support </w:t>
      </w:r>
      <w:r>
        <w:t>YP</w:t>
      </w:r>
      <w:r w:rsidRPr="00B71F91">
        <w:t xml:space="preserve">’s progression from participant to young leader or peer volunteer, with some moving into paid roles. Others introduced structured young leader programmes with clear roles, training, and supervision, enabling volunteers to support delivery and build skills for future employment. To meet increased demand, many also expanded their volunteer base significantly. </w:t>
      </w:r>
    </w:p>
    <w:p w14:paraId="2EF98018" w14:textId="77777777" w:rsidR="002F7C62" w:rsidRPr="00B71F91" w:rsidRDefault="002F7C62" w:rsidP="0076625F">
      <w:pPr>
        <w:pStyle w:val="Quotesforreport"/>
      </w:pPr>
      <w:r w:rsidRPr="00B71F91">
        <w:t>“We have now developed a “grow your own” volunteer pathway to paid work.” – Grantholder interview, July 2025.</w:t>
      </w:r>
    </w:p>
    <w:p w14:paraId="34B3E0E0" w14:textId="77777777" w:rsidR="002F7C62" w:rsidRPr="00B71F91" w:rsidRDefault="002F7C62" w:rsidP="0076625F">
      <w:pPr>
        <w:pStyle w:val="Quotesforreport"/>
      </w:pPr>
      <w:r w:rsidRPr="00B71F91">
        <w:t>“Up until January we had 8 volunteers, but now we have 14 volunteers… they want to gain experience for their university applications and CVs.” – Grantholder interview, May 2025.</w:t>
      </w:r>
    </w:p>
    <w:p w14:paraId="73C6C824" w14:textId="77777777" w:rsidR="002F7C62" w:rsidRPr="00B71F91" w:rsidRDefault="002F7C62" w:rsidP="0076625F">
      <w:pPr>
        <w:pStyle w:val="Heading3"/>
      </w:pPr>
      <w:r w:rsidRPr="00B71F91">
        <w:t>Relationships with local organisations</w:t>
      </w:r>
    </w:p>
    <w:p w14:paraId="2BF8F3F5" w14:textId="01445C5B" w:rsidR="002F7C62" w:rsidRPr="00B71F91" w:rsidRDefault="002F7C62" w:rsidP="00525C16">
      <w:pPr>
        <w:pStyle w:val="Body"/>
      </w:pPr>
      <w:r>
        <w:t>Grantholder interviews and survey responses indicated that b</w:t>
      </w:r>
      <w:r w:rsidRPr="00B71F91">
        <w:t>roadening local relationships was a common outcome. 92</w:t>
      </w:r>
      <w:r>
        <w:t>%</w:t>
      </w:r>
      <w:r w:rsidRPr="00B71F91">
        <w:t xml:space="preserve"> (base=164) agreed or strongly agreed that the MHF enabled them to establish new contacts within the community. Many grantholders established new, or strengthened existing, partnerships with schools, councils, the police, youth services, and faith and community groups. These partnerships helped reach </w:t>
      </w:r>
      <w:r>
        <w:t>YP</w:t>
      </w:r>
      <w:r w:rsidRPr="00B71F91">
        <w:t xml:space="preserve"> in previously unreached areas and increased visibility where need was highest. In some cases, relationships became more formalised through clearer referral roles and improved safeguarding information flows. Partnerships are explored in more detail in Section </w:t>
      </w:r>
      <w:r w:rsidR="0097698F">
        <w:fldChar w:fldCharType="begin"/>
      </w:r>
      <w:r w:rsidR="0097698F">
        <w:instrText xml:space="preserve"> REF _Ref230857704 \r \h </w:instrText>
      </w:r>
      <w:r w:rsidR="0097698F">
        <w:fldChar w:fldCharType="separate"/>
      </w:r>
      <w:r w:rsidR="0097698F">
        <w:t>3.5.2</w:t>
      </w:r>
      <w:r w:rsidR="0097698F">
        <w:fldChar w:fldCharType="end"/>
      </w:r>
      <w:r w:rsidRPr="00B71F91">
        <w:t>.</w:t>
      </w:r>
    </w:p>
    <w:p w14:paraId="08B3C09E" w14:textId="77777777" w:rsidR="002F7C62" w:rsidRPr="00B71F91" w:rsidRDefault="002F7C62" w:rsidP="0076625F">
      <w:pPr>
        <w:pStyle w:val="Heading3"/>
      </w:pPr>
      <w:r w:rsidRPr="00B71F91">
        <w:t>Visibility and credibility of grantholders</w:t>
      </w:r>
    </w:p>
    <w:p w14:paraId="72F1333B" w14:textId="77777777" w:rsidR="002F7C62" w:rsidRPr="00B71F91" w:rsidRDefault="002F7C62" w:rsidP="00525C16">
      <w:pPr>
        <w:pStyle w:val="Body"/>
      </w:pPr>
      <w:r w:rsidRPr="00B71F91">
        <w:t>Many grantholders reported gains in profile and credibility, which in turn created new opportunities. Several leveraged the MHF delivery to secure continuation or match funding and to seed spin</w:t>
      </w:r>
      <w:r w:rsidRPr="00B71F91">
        <w:rPr>
          <w:rFonts w:ascii="Cambria Math" w:hAnsi="Cambria Math" w:cs="Cambria Math"/>
        </w:rPr>
        <w:t>‑</w:t>
      </w:r>
      <w:r w:rsidRPr="00B71F91">
        <w:t xml:space="preserve">off projects. Others noted that higher visibility with local partners and funders led to more invitations to safeguarding or strategy meetings and community events. Expanded delivery and new activities also enhanced local reputation, making provisions more attractive to </w:t>
      </w:r>
      <w:r>
        <w:t>YP</w:t>
      </w:r>
      <w:r w:rsidRPr="00B71F91">
        <w:t xml:space="preserve"> and families. A small minority did not seek additional visibility, because they were already oversubscribed with waiting lists, but still reported credibility benefits in discussions with commissioners and partners.</w:t>
      </w:r>
    </w:p>
    <w:p w14:paraId="2A47435D" w14:textId="77777777" w:rsidR="002F7C62" w:rsidRPr="00B71F91" w:rsidRDefault="002F7C62" w:rsidP="0076625F">
      <w:pPr>
        <w:pStyle w:val="Quotesforreport"/>
      </w:pPr>
      <w:r w:rsidRPr="00B71F91">
        <w:t>“We’re engaging young people that we wouldn’t normally engage… a lot have been in their rooms making music for years.” – Grantholder interview, April 2025.</w:t>
      </w:r>
    </w:p>
    <w:p w14:paraId="0AF0140A" w14:textId="77777777" w:rsidR="002F7C62" w:rsidRPr="00B71F91" w:rsidRDefault="002F7C62" w:rsidP="0076625F">
      <w:pPr>
        <w:pStyle w:val="Quotesforreport"/>
      </w:pPr>
      <w:r w:rsidRPr="00B71F91">
        <w:lastRenderedPageBreak/>
        <w:t>“It’s given us more profile and credibility… projects have been birthed out of this.” – Grantholder interview, April 2025.</w:t>
      </w:r>
    </w:p>
    <w:p w14:paraId="373D8186" w14:textId="77777777" w:rsidR="002F7C62" w:rsidRPr="00B71F91" w:rsidRDefault="002F7C62" w:rsidP="0076625F">
      <w:pPr>
        <w:pStyle w:val="Heading3"/>
      </w:pPr>
      <w:r w:rsidRPr="00B71F91">
        <w:t>Increased stability of youth organisations</w:t>
      </w:r>
    </w:p>
    <w:p w14:paraId="4D9ECCDE" w14:textId="77777777" w:rsidR="002F7C62" w:rsidRPr="00B71F91" w:rsidRDefault="002F7C62" w:rsidP="00525C16">
      <w:pPr>
        <w:pStyle w:val="Body"/>
      </w:pPr>
      <w:r w:rsidRPr="00B71F91">
        <w:t>Several grantholders reported that the MHF funding improved their organisational stability by enabling longer-term planning, retaining and recruiting staff, and embedding new delivery models. Many described using the MHF grant period to strengthen their monitoring and evaluation practices, build partnerships, and develop sustainable approaches to youth work. A number of organisations are actively applying for further funding, including government and local authority grants and contracts, to maintain their expanded provision beyond the MHF grant period. However, many grantholders highlighted ongoing risks to stability, noting that continued expanded delivery remains heavily dependent on securing additional funding.</w:t>
      </w:r>
    </w:p>
    <w:p w14:paraId="60263CA9" w14:textId="77777777" w:rsidR="002F7C62" w:rsidRPr="00B71F91" w:rsidRDefault="002F7C62" w:rsidP="0076621A">
      <w:pPr>
        <w:pStyle w:val="Heading2"/>
      </w:pPr>
      <w:bookmarkStart w:id="47" w:name="_Toc230858021"/>
      <w:r w:rsidRPr="00B71F91">
        <w:t>Outcomes for staff and volunteers</w:t>
      </w:r>
      <w:bookmarkEnd w:id="47"/>
    </w:p>
    <w:p w14:paraId="35F1FB55" w14:textId="77777777" w:rsidR="002F7C62" w:rsidRPr="00B71F91" w:rsidRDefault="002F7C62" w:rsidP="00525C16">
      <w:pPr>
        <w:pStyle w:val="Body"/>
      </w:pPr>
      <w:r w:rsidRPr="00B71F91">
        <w:t>This section draws on grantholder interviews and the grantholder survey to explore outcomes and impacts observed by grantholders about their staff and volunteers at their grantholder organisation, and to assess the extent to which these align with the outcomes and impacts outlined in the ToC.</w:t>
      </w:r>
    </w:p>
    <w:p w14:paraId="1F43C0DA" w14:textId="77777777" w:rsidR="002F7C62" w:rsidRPr="00B71F91" w:rsidRDefault="002F7C62" w:rsidP="0076621A">
      <w:pPr>
        <w:pStyle w:val="Heading3"/>
      </w:pPr>
      <w:r w:rsidRPr="00B71F91">
        <w:t xml:space="preserve">Recruitment increased and retention improved </w:t>
      </w:r>
    </w:p>
    <w:p w14:paraId="054A1DED" w14:textId="77777777" w:rsidR="002F7C62" w:rsidRPr="00B71F91" w:rsidRDefault="002F7C62" w:rsidP="00525C16">
      <w:pPr>
        <w:pStyle w:val="Body"/>
      </w:pPr>
      <w:r w:rsidRPr="00B71F91">
        <w:t>Most organisations reported expanding their workforce during the MHF period, either by recruiting new staff or increasing contracted hours for existing team members. Several grantholders converted trusted volunteers into paid roles to scale up quickly and maintain delivery standards. The two</w:t>
      </w:r>
      <w:r w:rsidRPr="00B71F91">
        <w:rPr>
          <w:rFonts w:ascii="Cambria Math" w:hAnsi="Cambria Math" w:cs="Cambria Math"/>
        </w:rPr>
        <w:t>‑</w:t>
      </w:r>
      <w:r w:rsidRPr="00B71F91">
        <w:t>year funding commitment was consistently cited as a key factor in attracting and retaining staff. Organisations noted that being able to offer longer</w:t>
      </w:r>
      <w:r w:rsidRPr="00B71F91">
        <w:rPr>
          <w:rFonts w:ascii="Cambria Math" w:hAnsi="Cambria Math" w:cs="Cambria Math"/>
        </w:rPr>
        <w:t>‑</w:t>
      </w:r>
      <w:r w:rsidRPr="00B71F91">
        <w:t>term security helped them compete in a challenging labour market and reduced the churn often associated with short</w:t>
      </w:r>
      <w:r w:rsidRPr="00B71F91">
        <w:rPr>
          <w:rFonts w:ascii="Cambria Math" w:hAnsi="Cambria Math" w:cs="Cambria Math"/>
        </w:rPr>
        <w:t>‑</w:t>
      </w:r>
      <w:r w:rsidRPr="00B71F91">
        <w:t xml:space="preserve">term projects. This stability allowed teams to build stronger relationships with </w:t>
      </w:r>
      <w:r>
        <w:t>YP</w:t>
      </w:r>
      <w:r w:rsidRPr="00B71F91">
        <w:t xml:space="preserve"> and avoid the repeated </w:t>
      </w:r>
      <w:r w:rsidRPr="001E52C9">
        <w:t>“</w:t>
      </w:r>
      <w:r w:rsidRPr="00B71F91">
        <w:t>reset</w:t>
      </w:r>
      <w:r w:rsidRPr="001E52C9">
        <w:t>”</w:t>
      </w:r>
      <w:r w:rsidRPr="00B71F91">
        <w:t xml:space="preserve"> or adjustment periods associated with frequent staff changes.</w:t>
      </w:r>
    </w:p>
    <w:p w14:paraId="076ABF74" w14:textId="77777777" w:rsidR="002F7C62" w:rsidRPr="00B71F91" w:rsidRDefault="002F7C62" w:rsidP="00525C16">
      <w:pPr>
        <w:pStyle w:val="Body"/>
      </w:pPr>
      <w:r w:rsidRPr="00B71F91">
        <w:t xml:space="preserve">While a few organisations still faced difficulties recruiting qualified youth workers in tight local markets, many mitigated this by drawing on internal pipelines such as former participants, apprentices, and sessional coaches. These approaches helped maintain continuity and ensured that delivery teams remained familiar and trusted by </w:t>
      </w:r>
      <w:r>
        <w:t>YP</w:t>
      </w:r>
      <w:r w:rsidRPr="00B71F91">
        <w:t xml:space="preserve"> throughout the project.</w:t>
      </w:r>
    </w:p>
    <w:p w14:paraId="253F7B04" w14:textId="77777777" w:rsidR="002F7C62" w:rsidRPr="00B71F91" w:rsidRDefault="002F7C62" w:rsidP="0076621A">
      <w:pPr>
        <w:pStyle w:val="Quotesforreport"/>
      </w:pPr>
      <w:r w:rsidRPr="00B71F91">
        <w:t>“When you can say ‘we’ve got two years of funding’, that really helps, rather than ‘help for the next couple of weeks’.” – Grantholder interview, July 2025.</w:t>
      </w:r>
    </w:p>
    <w:p w14:paraId="0F5F12EF" w14:textId="77777777" w:rsidR="002F7C62" w:rsidRPr="00B71F91" w:rsidRDefault="002F7C62" w:rsidP="0076621A">
      <w:pPr>
        <w:pStyle w:val="Heading3"/>
      </w:pPr>
      <w:r w:rsidRPr="00B71F91">
        <w:t>Skills development and qualifications</w:t>
      </w:r>
    </w:p>
    <w:p w14:paraId="4D66236E" w14:textId="77777777" w:rsidR="002F7C62" w:rsidRPr="00B71F91" w:rsidRDefault="002F7C62" w:rsidP="00525C16">
      <w:pPr>
        <w:pStyle w:val="Body"/>
      </w:pPr>
      <w:r w:rsidRPr="00B71F91">
        <w:t>Survey data shows that 88</w:t>
      </w:r>
      <w:r>
        <w:t>%</w:t>
      </w:r>
      <w:r w:rsidRPr="00B71F91">
        <w:t xml:space="preserve"> of grantholders (base=164) reported staff increasing their skills and knowledge, and 70</w:t>
      </w:r>
      <w:r>
        <w:t>%</w:t>
      </w:r>
      <w:r w:rsidRPr="00B71F91">
        <w:t xml:space="preserve"> reported the same for volunteers. Interviews confirmed that many organisations invested in training to strengthen delivery and safeguarding. Common areas included DSL training, first aid, mental health first aid, trauma</w:t>
      </w:r>
      <w:r w:rsidRPr="00B71F91">
        <w:rPr>
          <w:rFonts w:ascii="Cambria Math" w:hAnsi="Cambria Math" w:cs="Cambria Math"/>
        </w:rPr>
        <w:t>‑</w:t>
      </w:r>
      <w:r w:rsidRPr="00B71F91">
        <w:t>informed practice, and de</w:t>
      </w:r>
      <w:r w:rsidRPr="00B71F91">
        <w:rPr>
          <w:rFonts w:ascii="Cambria Math" w:hAnsi="Cambria Math" w:cs="Cambria Math"/>
        </w:rPr>
        <w:t>‑</w:t>
      </w:r>
      <w:r w:rsidRPr="00B71F91">
        <w:t>escalation and restorative approaches. Activity</w:t>
      </w:r>
      <w:r w:rsidRPr="00B71F91">
        <w:rPr>
          <w:rFonts w:ascii="Cambria Math" w:hAnsi="Cambria Math" w:cs="Cambria Math"/>
        </w:rPr>
        <w:t>‑</w:t>
      </w:r>
      <w:r w:rsidRPr="00B71F91">
        <w:t>specific accreditations, such as sports coaching and creative media qualifications, were also widely reported and applied immediately in sessions. Specialist qualifications, such as Level 3 Youth Work and accredited coaching or creative skills, were seen as essential for maintaining consistent, high</w:t>
      </w:r>
      <w:r w:rsidRPr="00B71F91">
        <w:rPr>
          <w:rFonts w:ascii="Cambria Math" w:hAnsi="Cambria Math" w:cs="Cambria Math"/>
        </w:rPr>
        <w:t>‑</w:t>
      </w:r>
      <w:r w:rsidRPr="00B71F91">
        <w:t>quality provision and offered visible progression routes for junior staff and volunteers.</w:t>
      </w:r>
    </w:p>
    <w:p w14:paraId="626A0D2C" w14:textId="77777777" w:rsidR="002F7C62" w:rsidRPr="00B71F91" w:rsidRDefault="002F7C62" w:rsidP="00FB6857">
      <w:pPr>
        <w:pStyle w:val="Quotesforreport"/>
      </w:pPr>
      <w:r w:rsidRPr="00B71F91">
        <w:t>“We’ve had staff complete first aid; one went through their DSL; others gained coaching accreditation.” – Grantholder interview, July 2025.</w:t>
      </w:r>
    </w:p>
    <w:p w14:paraId="19884580" w14:textId="77777777" w:rsidR="002F7C62" w:rsidRPr="00B71F91" w:rsidRDefault="002F7C62" w:rsidP="00FB6857">
      <w:pPr>
        <w:pStyle w:val="Quotesforreport"/>
      </w:pPr>
      <w:r w:rsidRPr="00B71F91">
        <w:t>“Our team completed trauma</w:t>
      </w:r>
      <w:r w:rsidRPr="00B71F91">
        <w:rPr>
          <w:rFonts w:ascii="Cambria Math" w:hAnsi="Cambria Math" w:cs="Cambria Math"/>
        </w:rPr>
        <w:t>‑</w:t>
      </w:r>
      <w:r w:rsidRPr="00B71F91">
        <w:t>informed, de</w:t>
      </w:r>
      <w:r w:rsidRPr="00B71F91">
        <w:rPr>
          <w:rFonts w:ascii="Cambria Math" w:hAnsi="Cambria Math" w:cs="Cambria Math"/>
        </w:rPr>
        <w:t>‑</w:t>
      </w:r>
      <w:r w:rsidRPr="00B71F91">
        <w:t>escalation and restorative training, which we applied straight away in sessions.</w:t>
      </w:r>
      <w:r w:rsidRPr="00B71F91">
        <w:rPr>
          <w:rFonts w:cs="Arial"/>
        </w:rPr>
        <w:t>”</w:t>
      </w:r>
      <w:r w:rsidRPr="00B71F91">
        <w:t xml:space="preserve"> – Grantholder interview, April 2025.</w:t>
      </w:r>
    </w:p>
    <w:p w14:paraId="1BDF0449" w14:textId="77777777" w:rsidR="002F7C62" w:rsidRPr="00B71F91" w:rsidRDefault="002F7C62" w:rsidP="00FB6857">
      <w:pPr>
        <w:pStyle w:val="Heading3"/>
      </w:pPr>
      <w:r w:rsidRPr="00B71F91">
        <w:lastRenderedPageBreak/>
        <w:t xml:space="preserve">Deeper relationships and better engagement with </w:t>
      </w:r>
      <w:r>
        <w:t>YP</w:t>
      </w:r>
    </w:p>
    <w:p w14:paraId="55B4349E" w14:textId="77777777" w:rsidR="002F7C62" w:rsidRPr="00B71F91" w:rsidRDefault="002F7C62" w:rsidP="00525C16">
      <w:pPr>
        <w:pStyle w:val="Body"/>
      </w:pPr>
      <w:r w:rsidRPr="00B71F91">
        <w:t xml:space="preserve">The MHF strengthened relationships between staff, volunteers, and </w:t>
      </w:r>
      <w:r>
        <w:t>YP</w:t>
      </w:r>
      <w:r w:rsidRPr="00B71F91">
        <w:t xml:space="preserve">, leading to improved engagement and retention of </w:t>
      </w:r>
      <w:r>
        <w:t>YP</w:t>
      </w:r>
      <w:r w:rsidRPr="00B71F91">
        <w:t>. Survey data shows that 88</w:t>
      </w:r>
      <w:r>
        <w:t>%</w:t>
      </w:r>
      <w:r w:rsidRPr="00B71F91">
        <w:t xml:space="preserve"> of grantholders (base=164) reported gaining a clearer understanding of </w:t>
      </w:r>
      <w:r>
        <w:t>YP</w:t>
      </w:r>
      <w:r w:rsidRPr="00B71F91">
        <w:t>’s needs and preferences as a result of the grant. Interviews highlighted that consistency of staffing and familiar faces were key to building trust, reducing behavioural issues, and creating a sense of safety.</w:t>
      </w:r>
    </w:p>
    <w:p w14:paraId="7D5371E7" w14:textId="77777777" w:rsidR="002F7C62" w:rsidRPr="00B71F91" w:rsidRDefault="002F7C62" w:rsidP="00FB6857">
      <w:pPr>
        <w:pStyle w:val="Heading2"/>
      </w:pPr>
      <w:bookmarkStart w:id="48" w:name="_Toc230858022"/>
      <w:r w:rsidRPr="00B71F91">
        <w:t>Outcomes for communities</w:t>
      </w:r>
      <w:bookmarkEnd w:id="48"/>
    </w:p>
    <w:p w14:paraId="0545A953" w14:textId="77777777" w:rsidR="002F7C62" w:rsidRPr="00B71F91" w:rsidRDefault="002F7C62" w:rsidP="00525C16">
      <w:pPr>
        <w:pStyle w:val="Body"/>
      </w:pPr>
      <w:r w:rsidRPr="00B71F91">
        <w:t xml:space="preserve">This section summarises evidence of community-level outcomes, including improved perceptions of </w:t>
      </w:r>
      <w:r>
        <w:t>YP</w:t>
      </w:r>
      <w:r w:rsidRPr="00B71F91">
        <w:t>, stronger community cohesion, and enhanced feelings of safety, based on interviews with grantholders and local stakeholders.</w:t>
      </w:r>
    </w:p>
    <w:p w14:paraId="5C7D991C" w14:textId="77777777" w:rsidR="002F7C62" w:rsidRPr="00B71F91" w:rsidRDefault="002F7C62" w:rsidP="00FB6857">
      <w:pPr>
        <w:pStyle w:val="Heading3"/>
      </w:pPr>
      <w:r w:rsidRPr="00B71F91">
        <w:t>Improved community integration</w:t>
      </w:r>
    </w:p>
    <w:p w14:paraId="5967BDB5" w14:textId="77777777" w:rsidR="002F7C62" w:rsidRPr="00B71F91" w:rsidRDefault="002F7C62" w:rsidP="00525C16">
      <w:pPr>
        <w:pStyle w:val="Body"/>
      </w:pPr>
      <w:r w:rsidRPr="00B71F91">
        <w:t>88</w:t>
      </w:r>
      <w:r>
        <w:t>%</w:t>
      </w:r>
      <w:r w:rsidRPr="00B71F91">
        <w:t xml:space="preserve"> of respondents to the grantholder survey (base=164) agreed or strongly agreed that their MHF-funded project is contributing to improved community integration in their local area. Most grantholders reported </w:t>
      </w:r>
      <w:r>
        <w:t>some or a small amount of</w:t>
      </w:r>
      <w:r w:rsidRPr="00B71F91">
        <w:t xml:space="preserve"> improvement in community integration. Common examples included stronger relationships between </w:t>
      </w:r>
      <w:r>
        <w:t>YP</w:t>
      </w:r>
      <w:r w:rsidRPr="00B71F91">
        <w:t xml:space="preserve"> and local police, parents volunteering, and </w:t>
      </w:r>
      <w:r>
        <w:t>YP</w:t>
      </w:r>
      <w:r w:rsidRPr="00B71F91">
        <w:t xml:space="preserve"> taking on visible, pro-social roles in shared spaces. </w:t>
      </w:r>
      <w:r w:rsidRPr="009D1EC4">
        <w:t>Grantholders reported that these activities helped embed</w:t>
      </w:r>
      <w:r>
        <w:t xml:space="preserve"> YP</w:t>
      </w:r>
      <w:r w:rsidRPr="00B71F91">
        <w:t xml:space="preserve"> more visibly in everyday community life. For some grantholders, this was the result of deliberate efforts to encourage social mixing and intergroup contact. Open-access sessions brought together </w:t>
      </w:r>
      <w:r>
        <w:t>YP</w:t>
      </w:r>
      <w:r w:rsidRPr="00B71F91">
        <w:t xml:space="preserve"> from different schools, postcodes, and backgrounds, while social action projects (for example care home visits) and community events fostered intergenerational connections.</w:t>
      </w:r>
    </w:p>
    <w:p w14:paraId="7BE5B03A" w14:textId="77777777" w:rsidR="002F7C62" w:rsidRPr="00B71F91" w:rsidRDefault="002F7C62" w:rsidP="00525C16">
      <w:pPr>
        <w:pStyle w:val="Body"/>
      </w:pPr>
      <w:r w:rsidRPr="00B71F91">
        <w:t>Visible, place-based delivery also strengthened the community presence of youth services and relationships with local stakeholders. Outreach and pop-up sessions in parks and other high-footfall areas showcased positive youth activity, encouraged spontaneous engagement with residents and businesses, and enabled practical collaboration.</w:t>
      </w:r>
    </w:p>
    <w:p w14:paraId="35A69B5B" w14:textId="77777777" w:rsidR="002F7C62" w:rsidRPr="00B71F91" w:rsidRDefault="002F7C62" w:rsidP="00FB6857">
      <w:pPr>
        <w:pStyle w:val="Quotesforreport"/>
      </w:pPr>
      <w:r w:rsidRPr="00B71F91">
        <w:t>“The community can see young people engaging with something structured and open… you can walk past and see them talking with adults, chatting to the MP, or playing ping</w:t>
      </w:r>
      <w:r w:rsidRPr="00B71F91">
        <w:rPr>
          <w:rFonts w:ascii="Cambria Math" w:hAnsi="Cambria Math" w:cs="Cambria Math"/>
        </w:rPr>
        <w:t>‑</w:t>
      </w:r>
      <w:r w:rsidRPr="00B71F91">
        <w:t>pong</w:t>
      </w:r>
      <w:r w:rsidRPr="00B71F91">
        <w:rPr>
          <w:rFonts w:cs="Arial"/>
        </w:rPr>
        <w:t>…</w:t>
      </w:r>
      <w:r w:rsidRPr="00B71F91">
        <w:t xml:space="preserve"> It contributes to feelings of community </w:t>
      </w:r>
      <w:r w:rsidRPr="00B71F91">
        <w:rPr>
          <w:rFonts w:cs="Arial"/>
        </w:rPr>
        <w:t>—</w:t>
      </w:r>
      <w:r w:rsidRPr="00B71F91">
        <w:t xml:space="preserve"> the same young people seen later outside McDonald</w:t>
      </w:r>
      <w:r w:rsidRPr="00B71F91">
        <w:rPr>
          <w:rFonts w:cs="Arial"/>
        </w:rPr>
        <w:t>’</w:t>
      </w:r>
      <w:r w:rsidRPr="00B71F91">
        <w:t>s are perceived differently.</w:t>
      </w:r>
      <w:r w:rsidRPr="00B71F91">
        <w:rPr>
          <w:rFonts w:cs="Arial"/>
        </w:rPr>
        <w:t>”</w:t>
      </w:r>
      <w:r w:rsidRPr="00B71F91">
        <w:t xml:space="preserve"> </w:t>
      </w:r>
      <w:r w:rsidRPr="00B71F91">
        <w:rPr>
          <w:rFonts w:cs="Arial"/>
        </w:rPr>
        <w:t>–</w:t>
      </w:r>
      <w:r w:rsidRPr="00B71F91">
        <w:t xml:space="preserve"> District council stakeholder interview, August 2025.</w:t>
      </w:r>
    </w:p>
    <w:p w14:paraId="53A2B651" w14:textId="77777777" w:rsidR="002F7C62" w:rsidRPr="00B71F91" w:rsidRDefault="002F7C62" w:rsidP="00FB6857">
      <w:pPr>
        <w:pStyle w:val="Heading3"/>
      </w:pPr>
      <w:r w:rsidRPr="00B71F91">
        <w:t>Greater feeling of community</w:t>
      </w:r>
    </w:p>
    <w:p w14:paraId="24392D79" w14:textId="77777777" w:rsidR="002F7C62" w:rsidRPr="00B71F91" w:rsidRDefault="002F7C62" w:rsidP="00525C16">
      <w:pPr>
        <w:pStyle w:val="Body"/>
      </w:pPr>
      <w:r w:rsidRPr="00B71F91">
        <w:t xml:space="preserve">Many grantholders described a stronger sense of community and belonging around youth spaces. Youth hubs were often referred to as a “home from home,” with </w:t>
      </w:r>
      <w:r>
        <w:t>YP</w:t>
      </w:r>
      <w:r w:rsidRPr="00B71F91">
        <w:t xml:space="preserve"> demonstrating stewardship (for example tidying shared areas) and families engaging more readily with staff. This sense of belonging sometimes extended beyond the hub to the wider local area, particularly where delivery included detached or city-centre activities.</w:t>
      </w:r>
    </w:p>
    <w:p w14:paraId="409251F3" w14:textId="77777777" w:rsidR="002F7C62" w:rsidRPr="00B71F91" w:rsidRDefault="002F7C62" w:rsidP="00FB6857">
      <w:pPr>
        <w:pStyle w:val="Quotesforreport"/>
      </w:pPr>
      <w:r w:rsidRPr="00B71F91">
        <w:t>“The hub feels like a family, everyone is interconnected, it’s a home from home…They look after the centre, picking up rubbish and making sure things are kept tidy.” – Grantholder interview, July 2025.</w:t>
      </w:r>
    </w:p>
    <w:p w14:paraId="485EACB2" w14:textId="1ED569F7" w:rsidR="002F7C62" w:rsidRPr="00B71F91" w:rsidRDefault="002F7C62" w:rsidP="00FB6857">
      <w:pPr>
        <w:pStyle w:val="Quotesforreport"/>
      </w:pPr>
      <w:r w:rsidRPr="00B71F91">
        <w:t>“They’ve done a lot of it in the city centre… it</w:t>
      </w:r>
      <w:r w:rsidR="00FB6857">
        <w:t xml:space="preserve"> </w:t>
      </w:r>
      <w:r w:rsidRPr="00B71F91">
        <w:t>makes young people feel like they are part of that city centre rather than just part of a problem</w:t>
      </w:r>
      <w:r w:rsidR="00FB6857">
        <w:t xml:space="preserve"> </w:t>
      </w:r>
      <w:r w:rsidRPr="00B71F91">
        <w:t>in the city centre… This gives them a</w:t>
      </w:r>
      <w:r w:rsidR="00FB6857">
        <w:t xml:space="preserve"> </w:t>
      </w:r>
      <w:r w:rsidRPr="00B71F91">
        <w:t>connection with their city centre… those young people… might work on the High Street… it is a community</w:t>
      </w:r>
      <w:r w:rsidR="00FB6857">
        <w:t xml:space="preserve"> </w:t>
      </w:r>
      <w:r w:rsidRPr="00B71F91">
        <w:t>as much as their local community back on their estate.” – City council stakeholder interview, April 2025</w:t>
      </w:r>
    </w:p>
    <w:p w14:paraId="73140533" w14:textId="77777777" w:rsidR="002F7C62" w:rsidRPr="00B71F91" w:rsidRDefault="002F7C62" w:rsidP="00525C16">
      <w:pPr>
        <w:pStyle w:val="Body"/>
      </w:pPr>
      <w:r w:rsidRPr="009A4BC2">
        <w:lastRenderedPageBreak/>
        <w:t xml:space="preserve">Stakeholders and grantholders described </w:t>
      </w:r>
      <w:r>
        <w:t>t</w:t>
      </w:r>
      <w:r w:rsidRPr="00B71F91">
        <w:t xml:space="preserve">rusted, welcoming youth spaces </w:t>
      </w:r>
      <w:r>
        <w:t>as</w:t>
      </w:r>
      <w:r w:rsidRPr="00B71F91">
        <w:t xml:space="preserve"> informal community assets. Stakeholders such as local justice staff preferred meeting </w:t>
      </w:r>
      <w:r>
        <w:t>YP</w:t>
      </w:r>
      <w:r w:rsidRPr="00B71F91">
        <w:t xml:space="preserve"> in these settings, reflecting wider community trust in youth centres as safe, neutral ground.</w:t>
      </w:r>
    </w:p>
    <w:p w14:paraId="62185BE1" w14:textId="77777777" w:rsidR="002F7C62" w:rsidRPr="00B71F91" w:rsidRDefault="002F7C62" w:rsidP="00FB6857">
      <w:pPr>
        <w:pStyle w:val="Heading3"/>
      </w:pPr>
      <w:r w:rsidRPr="00B71F91">
        <w:t xml:space="preserve">Improved perception of </w:t>
      </w:r>
      <w:r>
        <w:t>YP</w:t>
      </w:r>
    </w:p>
    <w:p w14:paraId="5B89A55F" w14:textId="77777777" w:rsidR="002F7C62" w:rsidRPr="00B71F91" w:rsidRDefault="002F7C62" w:rsidP="00525C16">
      <w:pPr>
        <w:pStyle w:val="Body"/>
      </w:pPr>
      <w:r w:rsidRPr="00B71F91">
        <w:t xml:space="preserve">Many grantholders observed shifts towards more positive public perceptions of </w:t>
      </w:r>
      <w:r>
        <w:t>YP</w:t>
      </w:r>
      <w:r w:rsidRPr="00B71F91">
        <w:t xml:space="preserve">. Contributing factors included social media engagement, local press coverage authored by </w:t>
      </w:r>
      <w:r>
        <w:t>YP</w:t>
      </w:r>
      <w:r w:rsidRPr="00B71F91">
        <w:t xml:space="preserve">, and visible pro-social participation (for example showcases, volunteering). Feedback from parents, partners, and police reinforced these changes. Parents reported pride and confidence in their children’s involvement, while police welcomed seeing </w:t>
      </w:r>
      <w:r>
        <w:t>YP</w:t>
      </w:r>
      <w:r w:rsidRPr="00B71F91">
        <w:t xml:space="preserve"> engaged at the hub rather than on the street. </w:t>
      </w:r>
    </w:p>
    <w:p w14:paraId="4A9A1729" w14:textId="77777777" w:rsidR="002F7C62" w:rsidRPr="00B71F91" w:rsidRDefault="002F7C62" w:rsidP="00FB6857">
      <w:pPr>
        <w:pStyle w:val="Heading3"/>
      </w:pPr>
      <w:r w:rsidRPr="00B71F91">
        <w:t>Safety within the local community</w:t>
      </w:r>
    </w:p>
    <w:p w14:paraId="14775E15" w14:textId="77777777" w:rsidR="002F7C62" w:rsidRPr="00B71F91" w:rsidRDefault="002F7C62" w:rsidP="00525C16">
      <w:pPr>
        <w:pStyle w:val="Body"/>
      </w:pPr>
      <w:r w:rsidRPr="00B71F91">
        <w:t>Many grantholders reported that their MHF-funded projects contributed to increased safety and reassurance within the local community. 72</w:t>
      </w:r>
      <w:r>
        <w:t>%</w:t>
      </w:r>
      <w:r w:rsidRPr="00B71F91">
        <w:t xml:space="preserve"> of grantholder survey respondents (base=165) agreed or strongly agreed that their MHF-funded project is contributing to reduc</w:t>
      </w:r>
      <w:r>
        <w:t>ing</w:t>
      </w:r>
      <w:r w:rsidRPr="00B71F91">
        <w:t xml:space="preserve"> rates of recorded ASB and other youth-related crimes in their area. While grantholders interviewed were less certain about direct reductions in recorded ASB, they provided </w:t>
      </w:r>
      <w:r>
        <w:t>a few</w:t>
      </w:r>
      <w:r w:rsidRPr="00B71F91">
        <w:t xml:space="preserve"> examples of lower instances of specific types of ASB near their youth provision, such as fewer seasonal reports of ASB, reduced congregation at certain venues, and faster, more joined-up responses to low-level incidents through established community contact points. Stakeholder</w:t>
      </w:r>
      <w:r>
        <w:t xml:space="preserve"> interview</w:t>
      </w:r>
      <w:r w:rsidRPr="00B71F91">
        <w:t>s corroborated these observations, citing both anecdotal evidence and local data.</w:t>
      </w:r>
    </w:p>
    <w:p w14:paraId="42610B78" w14:textId="0B1C479C" w:rsidR="002F7C62" w:rsidRPr="00B71F91" w:rsidRDefault="002F7C62" w:rsidP="00FB6857">
      <w:pPr>
        <w:pStyle w:val="Quotesforreport"/>
      </w:pPr>
      <w:r w:rsidRPr="00B71F91">
        <w:t xml:space="preserve">“It’s definitely making a difference in terms of reducing anti-social behaviour in that area because I think what [the grantholder] does is work with them [the </w:t>
      </w:r>
      <w:r>
        <w:t>YP</w:t>
      </w:r>
      <w:r w:rsidRPr="00B71F91">
        <w:t>] on their behaviour, they help get them into jobs, they get them access to extra tuition, if they’ve been excluded from school, they’ll go and have words with the school and discuss how to get them on a path back into schooling… It’s definitely making a really tangible difference to anti-social behaviour in the south of the borough.”</w:t>
      </w:r>
      <w:r w:rsidR="00FB6857">
        <w:t xml:space="preserve"> </w:t>
      </w:r>
      <w:r w:rsidRPr="00B71F91">
        <w:t>– Local Youth Sector Umbrella organisation stakeholder interview, April 2025.</w:t>
      </w:r>
    </w:p>
    <w:p w14:paraId="2001CB25" w14:textId="65B5FB9C" w:rsidR="002F7C62" w:rsidRPr="00B71F91" w:rsidRDefault="002F7C62" w:rsidP="00FB6857">
      <w:pPr>
        <w:pStyle w:val="Quotesforreport"/>
      </w:pPr>
      <w:r w:rsidRPr="00B71F91">
        <w:t xml:space="preserve">“The police dashboard on nights that the [detached youth work] van is there’s </w:t>
      </w:r>
      <w:r w:rsidR="00FB6857">
        <w:t xml:space="preserve">a </w:t>
      </w:r>
      <w:r w:rsidRPr="00B71F91">
        <w:t>drop in ASB from about 6 to about 8 or 8:30pm, then a</w:t>
      </w:r>
      <w:r w:rsidR="00FB6857">
        <w:t xml:space="preserve"> </w:t>
      </w:r>
      <w:r w:rsidRPr="00B71F91">
        <w:t>little climb afterwards</w:t>
      </w:r>
      <w:r w:rsidR="00FB6857">
        <w:t xml:space="preserve"> </w:t>
      </w:r>
      <w:r w:rsidRPr="00B71F91">
        <w:t>as kids go home, but</w:t>
      </w:r>
      <w:r w:rsidR="00FB6857">
        <w:t xml:space="preserve"> </w:t>
      </w:r>
      <w:r w:rsidRPr="00B71F91">
        <w:t>nowhere near prior levels.” – City council stakeholder interview, July 2025.</w:t>
      </w:r>
    </w:p>
    <w:p w14:paraId="7FDB0807" w14:textId="77777777" w:rsidR="002F7C62" w:rsidRPr="00B71F91" w:rsidRDefault="002F7C62" w:rsidP="00525C16">
      <w:pPr>
        <w:pStyle w:val="Body"/>
      </w:pPr>
      <w:r w:rsidRPr="00B71F91">
        <w:t>66</w:t>
      </w:r>
      <w:r>
        <w:t>%</w:t>
      </w:r>
      <w:r w:rsidRPr="00B71F91">
        <w:t xml:space="preserve"> of grantholder survey respondents (base=166) also agreed or strongly agreed that their project contributed to a reduction in </w:t>
      </w:r>
      <w:r>
        <w:t>YP</w:t>
      </w:r>
      <w:r w:rsidRPr="00B71F91">
        <w:t>’s involvement in gang-related activities. While this was not strongly evidenced in interviews, there were a few examples of participants being less involved in gang activity or related behaviours such as drug dealing or carrying a knife.</w:t>
      </w:r>
    </w:p>
    <w:p w14:paraId="62D7EF6D" w14:textId="77777777" w:rsidR="00366A8F" w:rsidRPr="004E7E52" w:rsidRDefault="00366A8F" w:rsidP="00941DE1">
      <w:pPr>
        <w:pStyle w:val="Body"/>
      </w:pPr>
    </w:p>
    <w:p w14:paraId="12F474B7" w14:textId="77777777" w:rsidR="00366A8F" w:rsidRDefault="00366A8F" w:rsidP="000D3249">
      <w:pPr>
        <w:pStyle w:val="Body"/>
        <w:sectPr w:rsidR="00366A8F" w:rsidSect="007C38AD">
          <w:pgSz w:w="11906" w:h="16838" w:code="9"/>
          <w:pgMar w:top="1729" w:right="1134" w:bottom="1440" w:left="1134" w:header="720" w:footer="619" w:gutter="0"/>
          <w:cols w:space="708"/>
          <w:docGrid w:linePitch="360"/>
        </w:sectPr>
      </w:pPr>
    </w:p>
    <w:p w14:paraId="24921320" w14:textId="3A2A2C13" w:rsidR="00366A8F" w:rsidRDefault="00136727" w:rsidP="00AF567E">
      <w:pPr>
        <w:pStyle w:val="Heading1"/>
      </w:pPr>
      <w:bookmarkStart w:id="49" w:name="_Toc230858023"/>
      <w:r>
        <w:lastRenderedPageBreak/>
        <w:t>Reflections on the Theory of Change</w:t>
      </w:r>
      <w:bookmarkEnd w:id="49"/>
    </w:p>
    <w:p w14:paraId="5C24F7D0" w14:textId="34632CA3" w:rsidR="00AF567E" w:rsidRPr="00B71F91" w:rsidRDefault="00AF567E" w:rsidP="00AF567E">
      <w:pPr>
        <w:pStyle w:val="Body"/>
        <w:rPr>
          <w:rFonts w:cs="Arial"/>
        </w:rPr>
      </w:pPr>
      <w:r w:rsidRPr="00B71F91">
        <w:rPr>
          <w:rFonts w:cs="Arial"/>
        </w:rPr>
        <w:t xml:space="preserve">This section provides an updated reflection on the MHF ToC. It does so by considering the evidence in this report against five contribution statements which collectively reflect the key impact pathways in the ToC. The ToC can be found in </w:t>
      </w:r>
      <w:r w:rsidR="001D7384">
        <w:rPr>
          <w:rFonts w:cs="Arial"/>
        </w:rPr>
        <w:fldChar w:fldCharType="begin"/>
      </w:r>
      <w:r w:rsidR="001D7384">
        <w:rPr>
          <w:rFonts w:cs="Arial"/>
        </w:rPr>
        <w:instrText xml:space="preserve"> REF _Ref230857514 \h </w:instrText>
      </w:r>
      <w:r w:rsidR="001D7384">
        <w:rPr>
          <w:rFonts w:cs="Arial"/>
        </w:rPr>
      </w:r>
      <w:r w:rsidR="001D7384">
        <w:rPr>
          <w:rFonts w:cs="Arial"/>
        </w:rPr>
        <w:fldChar w:fldCharType="separate"/>
      </w:r>
      <w:r w:rsidR="001D7384">
        <w:t>Annex A: Theory of Change</w:t>
      </w:r>
      <w:r w:rsidR="001D7384">
        <w:rPr>
          <w:rFonts w:cs="Arial"/>
        </w:rPr>
        <w:fldChar w:fldCharType="end"/>
      </w:r>
      <w:r w:rsidRPr="00B71F91">
        <w:rPr>
          <w:rFonts w:cs="Arial"/>
        </w:rPr>
        <w:t xml:space="preserve">. Overall, the evidence in this report finds that the ToC holds true in most respects, including outcomes for grantholders and for </w:t>
      </w:r>
      <w:r>
        <w:rPr>
          <w:rFonts w:cs="Arial"/>
        </w:rPr>
        <w:t>YP</w:t>
      </w:r>
      <w:r w:rsidRPr="00B71F91">
        <w:rPr>
          <w:rFonts w:cs="Arial"/>
        </w:rPr>
        <w:t xml:space="preserve">. Despite this, there is no reliable data to track change in reported youth ASB. The evaluation has also been unable to collect data from members of local communities. This means that impacts on reported and perceived levels of ASB, and on community integration and safety, are </w:t>
      </w:r>
      <w:r w:rsidRPr="002F58FF">
        <w:rPr>
          <w:rFonts w:cs="Arial"/>
        </w:rPr>
        <w:t>informed by qualitative evidence and stakeholder perspectives</w:t>
      </w:r>
      <w:r>
        <w:rPr>
          <w:rFonts w:cs="Arial"/>
        </w:rPr>
        <w:t xml:space="preserve"> that are context-specific rather than representative of the overall cohort</w:t>
      </w:r>
      <w:r w:rsidRPr="00B71F91">
        <w:rPr>
          <w:rFonts w:cs="Arial"/>
        </w:rPr>
        <w:t>. The contribution statements and available evidence are as follows:</w:t>
      </w:r>
    </w:p>
    <w:p w14:paraId="1143CD98" w14:textId="77777777" w:rsidR="00AF567E" w:rsidRPr="00AB44CF" w:rsidRDefault="00AF567E" w:rsidP="00AF567E">
      <w:pPr>
        <w:pStyle w:val="Body"/>
        <w:rPr>
          <w:rFonts w:cs="Arial"/>
          <w:b/>
          <w:bCs/>
          <w:color w:val="E71D73" w:themeColor="accent1"/>
        </w:rPr>
      </w:pPr>
      <w:r w:rsidRPr="00AB44CF">
        <w:rPr>
          <w:rFonts w:cs="Arial"/>
          <w:b/>
          <w:bCs/>
          <w:color w:val="E71D73" w:themeColor="accent1"/>
        </w:rPr>
        <w:t>Contribution statement one: The MHF increased youth organisations’ capacity, as well as their knowledge and skills. This enabled them to provide YP access to positive activities that meet YP’s needs.</w:t>
      </w:r>
    </w:p>
    <w:p w14:paraId="7132EA53" w14:textId="77777777" w:rsidR="00AF567E" w:rsidRPr="00B71F91" w:rsidRDefault="00AF567E" w:rsidP="00AF567E">
      <w:pPr>
        <w:pStyle w:val="Body"/>
        <w:rPr>
          <w:rFonts w:cs="Arial"/>
        </w:rPr>
      </w:pPr>
      <w:r w:rsidRPr="00B71F91">
        <w:rPr>
          <w:rFonts w:cs="Arial"/>
        </w:rPr>
        <w:t xml:space="preserve">The evidence available suggests that the MHF has increased the capacity, knowledge and skills of grantholders, their volunteers and staff. Using the MHF funding, grantholders provided </w:t>
      </w:r>
      <w:r>
        <w:rPr>
          <w:rFonts w:cs="Arial"/>
        </w:rPr>
        <w:t>YP</w:t>
      </w:r>
      <w:r w:rsidRPr="00B71F91">
        <w:rPr>
          <w:rFonts w:cs="Arial"/>
        </w:rPr>
        <w:t xml:space="preserve"> with access to a variety of positive activities, ranging from sports and physical activities to mentoring and volunteering opportunities. Grantholder interviews showed a very strong demand for these types of activities from </w:t>
      </w:r>
      <w:r>
        <w:rPr>
          <w:rFonts w:cs="Arial"/>
        </w:rPr>
        <w:t>YP</w:t>
      </w:r>
      <w:r w:rsidRPr="00B71F91">
        <w:rPr>
          <w:rFonts w:cs="Arial"/>
        </w:rPr>
        <w:t xml:space="preserve">. In some cases, grantholders were oversubscribed. In total, they delivered over 2.6m hours of such activities up to June 2025. Close to 60% of </w:t>
      </w:r>
      <w:r>
        <w:rPr>
          <w:rFonts w:cs="Arial"/>
        </w:rPr>
        <w:t>YP</w:t>
      </w:r>
      <w:r w:rsidRPr="00B71F91">
        <w:rPr>
          <w:rFonts w:cs="Arial"/>
        </w:rPr>
        <w:t xml:space="preserve"> reported attending the MHF activities at least twice a week, with almost two thirds attending 3 hours or more on a weekly basis. The evidence in this report shows that the MHF is meeting </w:t>
      </w:r>
      <w:r>
        <w:rPr>
          <w:rFonts w:cs="Arial"/>
        </w:rPr>
        <w:t>YP</w:t>
      </w:r>
      <w:r w:rsidRPr="00B71F91">
        <w:rPr>
          <w:rFonts w:cs="Arial"/>
        </w:rPr>
        <w:t xml:space="preserve">’s needs while reinforcing that even more activities like those offered by the MHF grantholders are necessary to meet demand from </w:t>
      </w:r>
      <w:r>
        <w:rPr>
          <w:rFonts w:cs="Arial"/>
        </w:rPr>
        <w:t>YP</w:t>
      </w:r>
      <w:r w:rsidRPr="00B71F91">
        <w:rPr>
          <w:rFonts w:cs="Arial"/>
        </w:rPr>
        <w:t xml:space="preserve">. Importantly, while grantholders used the funding flexibly to respond to </w:t>
      </w:r>
      <w:r>
        <w:rPr>
          <w:rFonts w:cs="Arial"/>
        </w:rPr>
        <w:t>YP</w:t>
      </w:r>
      <w:r w:rsidRPr="00B71F91">
        <w:rPr>
          <w:rFonts w:cs="Arial"/>
        </w:rPr>
        <w:t>’s needs, the report also shows that time-limited programmes create funding cliff-edges that limit the extent to which the MHF can contribute to grantholder impacts such as youth sector stability and sustained organisational growth.</w:t>
      </w:r>
    </w:p>
    <w:p w14:paraId="49547580" w14:textId="77777777" w:rsidR="00AF567E" w:rsidRPr="00AB44CF" w:rsidRDefault="00AF567E" w:rsidP="00AF567E">
      <w:pPr>
        <w:pStyle w:val="Body"/>
        <w:rPr>
          <w:rFonts w:cs="Arial"/>
          <w:b/>
          <w:bCs/>
          <w:color w:val="E71D73" w:themeColor="accent1"/>
        </w:rPr>
      </w:pPr>
      <w:r w:rsidRPr="00AB44CF">
        <w:rPr>
          <w:rFonts w:cs="Arial"/>
          <w:b/>
          <w:bCs/>
          <w:color w:val="E71D73" w:themeColor="accent1"/>
        </w:rPr>
        <w:t>Contribution statement two: YP increased their participation in positive activities which supported improvements in their confidence, emotional wellbeing and skills for life.</w:t>
      </w:r>
    </w:p>
    <w:p w14:paraId="482C9960" w14:textId="77777777" w:rsidR="00AF567E" w:rsidRPr="00B71F91" w:rsidRDefault="00AF567E" w:rsidP="00AF567E">
      <w:pPr>
        <w:pStyle w:val="Body"/>
        <w:rPr>
          <w:rFonts w:cs="Arial"/>
        </w:rPr>
      </w:pPr>
      <w:r w:rsidRPr="00B71F91">
        <w:rPr>
          <w:rFonts w:cs="Arial"/>
        </w:rPr>
        <w:t xml:space="preserve">Over half of the </w:t>
      </w:r>
      <w:r>
        <w:rPr>
          <w:rFonts w:cs="Arial"/>
        </w:rPr>
        <w:t>YP</w:t>
      </w:r>
      <w:r w:rsidRPr="00B71F91">
        <w:rPr>
          <w:rFonts w:cs="Arial"/>
        </w:rPr>
        <w:t xml:space="preserve"> who responded to the survey at the time of the first interim report indicated they increased their attendance at the MHF activities in the preceding six months. Since then, </w:t>
      </w:r>
      <w:r>
        <w:rPr>
          <w:rFonts w:cs="Arial"/>
        </w:rPr>
        <w:t>YP</w:t>
      </w:r>
      <w:r w:rsidRPr="00B71F91">
        <w:rPr>
          <w:rFonts w:cs="Arial"/>
        </w:rPr>
        <w:t xml:space="preserve">’s attendance has remained high and a third (32%) of </w:t>
      </w:r>
      <w:r>
        <w:rPr>
          <w:rFonts w:cs="Arial"/>
        </w:rPr>
        <w:t>YP</w:t>
      </w:r>
      <w:r w:rsidRPr="00B71F91">
        <w:rPr>
          <w:rFonts w:cs="Arial"/>
        </w:rPr>
        <w:t xml:space="preserve"> who responded to the latest survey reported that they started attending at least one year ago. Similarly, many grantholders interviewed reported that a significant proportion of their attendees participated throughout most of the project delivery period, therefore indicating attendance for over a year. There are many interesting, and at times counterintuitive, findings relating to impacts of the MHF attendance on </w:t>
      </w:r>
      <w:r>
        <w:rPr>
          <w:rFonts w:cs="Arial"/>
        </w:rPr>
        <w:t>YP</w:t>
      </w:r>
      <w:r w:rsidRPr="00B71F91">
        <w:rPr>
          <w:rFonts w:cs="Arial"/>
        </w:rPr>
        <w:t xml:space="preserve">’s confidence, wellbeing, and skills for life: on the one hand, frequent attendance appears to have positive impacts on confidence and skills for life. On the other hand, the dose-response analysis showed that more frequent attendance is correlated with low levels of wellbeing. Further analysis in this report suggests, however, that this correlation may reflect that the MHF grantholders are successfully reaching </w:t>
      </w:r>
      <w:r>
        <w:rPr>
          <w:rFonts w:cs="Arial"/>
        </w:rPr>
        <w:t>YP</w:t>
      </w:r>
      <w:r w:rsidRPr="00B71F91">
        <w:rPr>
          <w:rFonts w:cs="Arial"/>
        </w:rPr>
        <w:t xml:space="preserve"> who have negative experiences outside the youth organisation. The dose-response analysis also found that the length of attending activities may influence wellbeing and confidence outcomes, but not in a linear way: for the first few months of attending the MHF activities, these outcomes increase before a decline between 4 and 9 months of attendance. Attendance of 10 or more months is linked with an increase in wellbeing and confidence.</w:t>
      </w:r>
    </w:p>
    <w:p w14:paraId="7204C499" w14:textId="77777777" w:rsidR="00AF567E" w:rsidRPr="00EC4D5F" w:rsidRDefault="00AF567E" w:rsidP="00AF567E">
      <w:pPr>
        <w:pStyle w:val="Body"/>
        <w:rPr>
          <w:rFonts w:cs="Arial"/>
          <w:b/>
          <w:bCs/>
          <w:color w:val="EE0000"/>
        </w:rPr>
      </w:pPr>
      <w:r w:rsidRPr="00EC4D5F">
        <w:rPr>
          <w:rFonts w:cs="Arial"/>
          <w:b/>
          <w:bCs/>
          <w:color w:val="EE0000"/>
        </w:rPr>
        <w:t>Contribution statement three: The MHF allowed youth organisations to reduce risk factors and increase protective factors for ASB, leading to a reduction in recorded and perceived ASB in funded areas.</w:t>
      </w:r>
    </w:p>
    <w:p w14:paraId="3BF721C9" w14:textId="77777777" w:rsidR="00AF567E" w:rsidRPr="00B71F91" w:rsidRDefault="00AF567E" w:rsidP="00AF567E">
      <w:pPr>
        <w:pStyle w:val="Body"/>
        <w:rPr>
          <w:rFonts w:cs="Arial"/>
        </w:rPr>
      </w:pPr>
      <w:r w:rsidRPr="00B71F91">
        <w:rPr>
          <w:rFonts w:cs="Arial"/>
        </w:rPr>
        <w:lastRenderedPageBreak/>
        <w:t xml:space="preserve">Two factors have emerged as important in contributing to other outcomes and impacts for </w:t>
      </w:r>
      <w:r>
        <w:rPr>
          <w:rFonts w:cs="Arial"/>
        </w:rPr>
        <w:t>YP</w:t>
      </w:r>
      <w:r w:rsidRPr="00B71F91">
        <w:rPr>
          <w:rFonts w:cs="Arial"/>
        </w:rPr>
        <w:t xml:space="preserve">: building trusted relationships with staff and volunteers and feeling safe at the youth organisation. Both are outcomes of attending the MHF activities. Among others, trusted relationships with staff are associated with a lower likelihood of engaging in low-level ASB activities. While there is no reliable data to track recorded youth ASB rates and this evaluation has not been able to collect feedback from members of local communities about their perception of youth ASB to date, the evaluation finds evidence that more frequent attendance at the MHF activities is related to </w:t>
      </w:r>
      <w:r>
        <w:rPr>
          <w:rFonts w:cs="Arial"/>
        </w:rPr>
        <w:t>YP</w:t>
      </w:r>
      <w:r w:rsidRPr="00B71F91">
        <w:rPr>
          <w:rFonts w:cs="Arial"/>
        </w:rPr>
        <w:t xml:space="preserve"> feeling more confident to confide in their older peers, to talk about their problems, and to feel listened to. In interviews, </w:t>
      </w:r>
      <w:r>
        <w:rPr>
          <w:rFonts w:cs="Arial"/>
        </w:rPr>
        <w:t>YP</w:t>
      </w:r>
      <w:r w:rsidRPr="00B71F91">
        <w:rPr>
          <w:rFonts w:cs="Arial"/>
        </w:rPr>
        <w:t xml:space="preserve"> reported making new friends at youth clubs and valued being able to spend their time with positive activities in safe places, rather than being bored. In addition to these intended outcomes, there is also evidence that attending the MHF activities has at least one unanticipated positive outcome: building trusted relationships with older peers. All of this suggests that the MHF is building protective factors for ASB (e.g., confidence, positive relationships) while reducing risk factors for ASB (e.g., spending time in places where </w:t>
      </w:r>
      <w:r>
        <w:rPr>
          <w:rFonts w:cs="Arial"/>
        </w:rPr>
        <w:t>YP</w:t>
      </w:r>
      <w:r w:rsidRPr="00B71F91">
        <w:rPr>
          <w:rFonts w:cs="Arial"/>
        </w:rPr>
        <w:t xml:space="preserve"> are at risk of either experiencing or taking part in ASB).</w:t>
      </w:r>
    </w:p>
    <w:p w14:paraId="12D7EDC5" w14:textId="77777777" w:rsidR="00AF567E" w:rsidRPr="00AB44CF" w:rsidRDefault="00AF567E" w:rsidP="00AF567E">
      <w:pPr>
        <w:pStyle w:val="Body"/>
        <w:rPr>
          <w:rFonts w:cs="Arial"/>
          <w:b/>
          <w:bCs/>
          <w:color w:val="E71D73" w:themeColor="accent1"/>
        </w:rPr>
      </w:pPr>
      <w:r w:rsidRPr="00AB44CF">
        <w:rPr>
          <w:rFonts w:cs="Arial"/>
          <w:b/>
          <w:bCs/>
          <w:color w:val="E71D73" w:themeColor="accent1"/>
        </w:rPr>
        <w:t>Contribution statements four and five: The MHF contributed to an improved perception of YP and youth organisations in the local area and the MHF helped to establish a stronger sense of community in areas with funded activities, helping communities to feel safer.</w:t>
      </w:r>
    </w:p>
    <w:p w14:paraId="00C95891" w14:textId="77777777" w:rsidR="00AF567E" w:rsidRPr="00B71F91" w:rsidRDefault="00AF567E" w:rsidP="00AF567E">
      <w:pPr>
        <w:pStyle w:val="Body"/>
        <w:rPr>
          <w:rFonts w:cs="Arial"/>
        </w:rPr>
      </w:pPr>
      <w:r w:rsidRPr="00B71F91">
        <w:rPr>
          <w:rFonts w:cs="Arial"/>
        </w:rPr>
        <w:t xml:space="preserve">The evaluation has been unable to collect data from local community members about their perception of </w:t>
      </w:r>
      <w:r>
        <w:rPr>
          <w:rFonts w:cs="Arial"/>
        </w:rPr>
        <w:t>YP</w:t>
      </w:r>
      <w:r w:rsidRPr="00B71F91">
        <w:rPr>
          <w:rFonts w:cs="Arial"/>
        </w:rPr>
        <w:t xml:space="preserve"> and of youth ASB to date. Anecdotal evidence from grantholders and some local stakeholders, however, suggests that youth organisations have built informal and formal partnerships that helped them reach vulnerable </w:t>
      </w:r>
      <w:r>
        <w:rPr>
          <w:rFonts w:cs="Arial"/>
        </w:rPr>
        <w:t>YP</w:t>
      </w:r>
      <w:r w:rsidRPr="00B71F91">
        <w:rPr>
          <w:rFonts w:cs="Arial"/>
        </w:rPr>
        <w:t>. Youth organisations also appear to have improved their local reputation.</w:t>
      </w:r>
    </w:p>
    <w:p w14:paraId="3BB42CE1" w14:textId="77777777" w:rsidR="00366A8F" w:rsidRDefault="00366A8F" w:rsidP="00AF567E">
      <w:pPr>
        <w:pStyle w:val="Body"/>
      </w:pPr>
    </w:p>
    <w:p w14:paraId="376F4B8B" w14:textId="77777777" w:rsidR="00366A8F" w:rsidRDefault="00366A8F" w:rsidP="000D3249">
      <w:pPr>
        <w:pStyle w:val="Body"/>
        <w:sectPr w:rsidR="00366A8F" w:rsidSect="00053EF5">
          <w:pgSz w:w="11906" w:h="16838" w:code="9"/>
          <w:pgMar w:top="1728" w:right="1440" w:bottom="1440" w:left="1440" w:header="720" w:footer="619" w:gutter="0"/>
          <w:cols w:space="708"/>
          <w:docGrid w:linePitch="360"/>
        </w:sectPr>
      </w:pPr>
    </w:p>
    <w:p w14:paraId="1CF67EE8" w14:textId="294C629C" w:rsidR="00366A8F" w:rsidRDefault="005A1EE3" w:rsidP="00991C81">
      <w:pPr>
        <w:pStyle w:val="Heading1"/>
        <w:numPr>
          <w:ilvl w:val="0"/>
          <w:numId w:val="0"/>
        </w:numPr>
      </w:pPr>
      <w:bookmarkStart w:id="50" w:name="_Ref230857514"/>
      <w:bookmarkStart w:id="51" w:name="_Toc230858024"/>
      <w:r>
        <w:lastRenderedPageBreak/>
        <w:t>Annex A: Theory of Change</w:t>
      </w:r>
      <w:bookmarkEnd w:id="50"/>
      <w:bookmarkEnd w:id="51"/>
      <w:r>
        <w:t xml:space="preserve"> </w:t>
      </w:r>
    </w:p>
    <w:p w14:paraId="3F78EA19" w14:textId="76B0A307" w:rsidR="00217ED9" w:rsidRPr="00B71F91" w:rsidRDefault="00991C81" w:rsidP="002102D3">
      <w:pPr>
        <w:pStyle w:val="Body"/>
      </w:pPr>
      <w:r w:rsidRPr="00B71F91">
        <w:rPr>
          <w:noProof/>
        </w:rPr>
        <w:drawing>
          <wp:anchor distT="0" distB="0" distL="114300" distR="114300" simplePos="0" relativeHeight="251658254" behindDoc="0" locked="0" layoutInCell="1" allowOverlap="1" wp14:anchorId="1CB9874B" wp14:editId="08326B4F">
            <wp:simplePos x="0" y="0"/>
            <wp:positionH relativeFrom="column">
              <wp:posOffset>19050</wp:posOffset>
            </wp:positionH>
            <wp:positionV relativeFrom="paragraph">
              <wp:posOffset>383540</wp:posOffset>
            </wp:positionV>
            <wp:extent cx="8162925" cy="5066030"/>
            <wp:effectExtent l="0" t="0" r="9525" b="1270"/>
            <wp:wrapSquare wrapText="bothSides"/>
            <wp:docPr id="851272062" name="Picture 1" descr="Diagram illustrating the Theory of Change for the Million Hours Fund. It shows the barriers. inputs, activities, outputs, outcomes, impacts and assumptions of the fund. &#10;Barriers include:&#10;Lack of long-term funding available for youth organisations&#10;Youth organisations lack the necessary staff and/or volunteers to provide extra capacity/hours and therefore cannot meet the high demand for youth activities from young people&#10;Youth organisations lack the capacity/resources to effectively support young people, including those with Special Educational Needs and Disabilities (SEND)&#10;Youth organisations’ staff and/or volunteers lack skills and knowledge to support young people&#10;There is a lack of regular/repeat engagement by young people in positive activities, leading to limited benefits&#10;Young people face resource challenges in accessing positive activities (e.g. lack of transport)&#10;Young people in ASB hotspots have inadequate access to positive activities, resulting in participation in ASB&#10;Young people lack awareness and knowledge of youth organisations in their local area and the activities they offer&#10;Lack of diversity of staff and volunteers in youth organisations limiting engagement with a diverse group of young people&#10;Young people may perceive youth organisation activities as being “not for me”, leading to a reluctance to participate&#10;Inputs include:&#10;DCMS and TNLCF time and knowledge / expertise&#10;£22m grant funding (£11m from DCMS, £11m match-funding from TNCLF)&#10;Identification of 1,005 wards that are ASB hotspots&#10;Youth organisations’ staff and volunteers’ time, knowledge and resources&#10;Young people’s engagement in activities&#10;DCMS and TNLCF communications and promotion of the Fund&#10;Activities include:&#10;TNLCF fund management and governance&#10;Extension of youth clubs and services, with extra hours of youth work providing additional activities&#10;Delivery of positive activities by youth organisations&#10;Data monitoring and reporting by youth organisations&#10;Promotion of youth organisations providing extra hours of youth work for additional activities to young people&#10;Training of youth organisations’ staff and volunteers&#10;Outputs include:&#10;Number of grants distributed to youth organisations&#10;Number of extra hours of youth support in ASB hotspots&#10;Youth organisations’ staff and volunteer time to deliver the expanded programme&#10;Number of young people attending the MHF funded youth activities&#10;Number of young people new to the funded organisation&#10;Expanded programmes of positive activities&#10;Outcomes include:&#10;Intermediate outcomes:&#10;For youth organisations:&#10;Increased capacity of youth organisations&#10;For youth organisations’ staff and volunteers:&#10;Increased skills and knowledge of youth organisations’ staff and volunteers&#10;For young people:&#10;Increased access to positive activities&#10;Increased participation of young people in positive activities&#10;Young people establish positive connections with youth organisation staff/volunteer&#10;Young people feel safer in youth organisations / with youth workers&#10;Young people have increased confidence&#10;Young people’s and their parents’/carers’ increased awareness of youth organisations and the activities they offer&#10;Long-term outcomes:&#10;For youth organisations:&#10;Youth organisations have a clear understanding of young people’s needs and wants&#10;Youth organisations work more collaboratively&#10;For young people:&#10;Young people develop trusted relationships with youth organisation staff/volunteers&#10;Improvement in young people’s emotional wellbeing&#10;Young people have improved life and practical skills&#10;Reduced engagement of young people in ASB / other youth crimes&#10;Reduction in risk factors and increase in protective factors for ASB&#10;For local communities:&#10;Reduction in rates of recorded ASB and other youth related crimes in funded areas&#10;Reduction of young people’s involvement in gang related activities&#10;Improved community integration&#10;Impacts:&#10;Prevention of ASB&#10;Improved perception of young people in the local area&#10;Improved perception of youth organisations in the local area&#10;Greater feeling of community&#10;Communities feel safer in the local area&#10;Increased stability of the youth sector through the growth of youth organisations&#10;Lessons learned on what works for programmes to tackle ASB&#10;Assumptions include:&#10;Youth organisations have enough staff and/or volunteers to provide extra capacity/hours by 2026.&#10;Youth organisations have a clear understanding of what young people need and want.&#10;There is demand from young people who want to attend the extra hours of activities.&#10;Young people who are likely to commit ASB will want to attend positive activities.&#10;Young people develop relationships and trust with staff/volunteers at the youth organisations and feel safe at the youth organisations as a result.&#10;Young people who take part in positive activities will experience increased wellbeing, improved life and practical skills and less likelihood of participating in ASB.&#10;By having more youth activities in a local area which young people attend, there will be a greater sense of communities as there are more opportunities available locally and opportunities for volunteering.&#10;MHF will fund a variety of youth organisations offering a diverse range of activities for young people.&#10;The target wards identified for MHF are also hotspots for youth-related ASB and other youth crim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1272062" name="Picture 1" descr="Diagram illustrating the Theory of Change for the Million Hours Fund. It shows the barriers. inputs, activities, outputs, outcomes, impacts and assumptions of the fund. &#10;Barriers include:&#10;Lack of long-term funding available for youth organisations&#10;Youth organisations lack the necessary staff and/or volunteers to provide extra capacity/hours and therefore cannot meet the high demand for youth activities from young people&#10;Youth organisations lack the capacity/resources to effectively support young people, including those with Special Educational Needs and Disabilities (SEND)&#10;Youth organisations’ staff and/or volunteers lack skills and knowledge to support young people&#10;There is a lack of regular/repeat engagement by young people in positive activities, leading to limited benefits&#10;Young people face resource challenges in accessing positive activities (e.g. lack of transport)&#10;Young people in ASB hotspots have inadequate access to positive activities, resulting in participation in ASB&#10;Young people lack awareness and knowledge of youth organisations in their local area and the activities they offer&#10;Lack of diversity of staff and volunteers in youth organisations limiting engagement with a diverse group of young people&#10;Young people may perceive youth organisation activities as being “not for me”, leading to a reluctance to participate&#10;Inputs include:&#10;DCMS and TNLCF time and knowledge / expertise&#10;£22m grant funding (£11m from DCMS, £11m match-funding from TNCLF)&#10;Identification of 1,005 wards that are ASB hotspots&#10;Youth organisations’ staff and volunteers’ time, knowledge and resources&#10;Young people’s engagement in activities&#10;DCMS and TNLCF communications and promotion of the Fund&#10;Activities include:&#10;TNLCF fund management and governance&#10;Extension of youth clubs and services, with extra hours of youth work providing additional activities&#10;Delivery of positive activities by youth organisations&#10;Data monitoring and reporting by youth organisations&#10;Promotion of youth organisations providing extra hours of youth work for additional activities to young people&#10;Training of youth organisations’ staff and volunteers&#10;Outputs include:&#10;Number of grants distributed to youth organisations&#10;Number of extra hours of youth support in ASB hotspots&#10;Youth organisations’ staff and volunteer time to deliver the expanded programme&#10;Number of young people attending the MHF funded youth activities&#10;Number of young people new to the funded organisation&#10;Expanded programmes of positive activities&#10;Outcomes include:&#10;Intermediate outcomes:&#10;For youth organisations:&#10;Increased capacity of youth organisations&#10;For youth organisations’ staff and volunteers:&#10;Increased skills and knowledge of youth organisations’ staff and volunteers&#10;For young people:&#10;Increased access to positive activities&#10;Increased participation of young people in positive activities&#10;Young people establish positive connections with youth organisation staff/volunteer&#10;Young people feel safer in youth organisations / with youth workers&#10;Young people have increased confidence&#10;Young people’s and their parents’/carers’ increased awareness of youth organisations and the activities they offer&#10;Long-term outcomes:&#10;For youth organisations:&#10;Youth organisations have a clear understanding of young people’s needs and wants&#10;Youth organisations work more collaboratively&#10;For young people:&#10;Young people develop trusted relationships with youth organisation staff/volunteers&#10;Improvement in young people’s emotional wellbeing&#10;Young people have improved life and practical skills&#10;Reduced engagement of young people in ASB / other youth crimes&#10;Reduction in risk factors and increase in protective factors for ASB&#10;For local communities:&#10;Reduction in rates of recorded ASB and other youth related crimes in funded areas&#10;Reduction of young people’s involvement in gang related activities&#10;Improved community integration&#10;Impacts:&#10;Prevention of ASB&#10;Improved perception of young people in the local area&#10;Improved perception of youth organisations in the local area&#10;Greater feeling of community&#10;Communities feel safer in the local area&#10;Increased stability of the youth sector through the growth of youth organisations&#10;Lessons learned on what works for programmes to tackle ASB&#10;Assumptions include:&#10;Youth organisations have enough staff and/or volunteers to provide extra capacity/hours by 2026.&#10;Youth organisations have a clear understanding of what young people need and want.&#10;There is demand from young people who want to attend the extra hours of activities.&#10;Young people who are likely to commit ASB will want to attend positive activities.&#10;Young people develop relationships and trust with staff/volunteers at the youth organisations and feel safe at the youth organisations as a result.&#10;Young people who take part in positive activities will experience increased wellbeing, improved life and practical skills and less likelihood of participating in ASB.&#10;By having more youth activities in a local area which young people attend, there will be a greater sense of communities as there are more opportunities available locally and opportunities for volunteering.&#10;MHF will fund a variety of youth organisations offering a diverse range of activities for young people.&#10;The target wards identified for MHF are also hotspots for youth-related ASB and other youth crimes."/>
                    <pic:cNvPicPr/>
                  </pic:nvPicPr>
                  <pic:blipFill>
                    <a:blip r:embed="rId25"/>
                    <a:stretch>
                      <a:fillRect/>
                    </a:stretch>
                  </pic:blipFill>
                  <pic:spPr>
                    <a:xfrm>
                      <a:off x="0" y="0"/>
                      <a:ext cx="8162925" cy="5066030"/>
                    </a:xfrm>
                    <a:prstGeom prst="rect">
                      <a:avLst/>
                    </a:prstGeom>
                  </pic:spPr>
                </pic:pic>
              </a:graphicData>
            </a:graphic>
            <wp14:sizeRelH relativeFrom="margin">
              <wp14:pctWidth>0</wp14:pctWidth>
            </wp14:sizeRelH>
            <wp14:sizeRelV relativeFrom="margin">
              <wp14:pctHeight>0</wp14:pctHeight>
            </wp14:sizeRelV>
          </wp:anchor>
        </w:drawing>
      </w:r>
      <w:r w:rsidR="002102D3" w:rsidRPr="00B71F91">
        <w:rPr>
          <w:noProof/>
        </w:rPr>
        <mc:AlternateContent>
          <mc:Choice Requires="wps">
            <w:drawing>
              <wp:anchor distT="0" distB="0" distL="114300" distR="114300" simplePos="0" relativeHeight="251658255" behindDoc="0" locked="0" layoutInCell="1" allowOverlap="1" wp14:anchorId="40F30CD1" wp14:editId="3377D894">
                <wp:simplePos x="0" y="0"/>
                <wp:positionH relativeFrom="column">
                  <wp:posOffset>19050</wp:posOffset>
                </wp:positionH>
                <wp:positionV relativeFrom="paragraph">
                  <wp:posOffset>189865</wp:posOffset>
                </wp:positionV>
                <wp:extent cx="7937500" cy="304800"/>
                <wp:effectExtent l="0" t="0" r="6350" b="0"/>
                <wp:wrapTopAndBottom/>
                <wp:docPr id="1282009835" name="Text Box 1"/>
                <wp:cNvGraphicFramePr/>
                <a:graphic xmlns:a="http://schemas.openxmlformats.org/drawingml/2006/main">
                  <a:graphicData uri="http://schemas.microsoft.com/office/word/2010/wordprocessingShape">
                    <wps:wsp>
                      <wps:cNvSpPr txBox="1"/>
                      <wps:spPr>
                        <a:xfrm>
                          <a:off x="0" y="0"/>
                          <a:ext cx="7937500" cy="304800"/>
                        </a:xfrm>
                        <a:prstGeom prst="rect">
                          <a:avLst/>
                        </a:prstGeom>
                        <a:solidFill>
                          <a:prstClr val="white"/>
                        </a:solidFill>
                        <a:ln>
                          <a:noFill/>
                        </a:ln>
                      </wps:spPr>
                      <wps:txbx>
                        <w:txbxContent>
                          <w:p w14:paraId="09CE7B86" w14:textId="04709AF8" w:rsidR="00217ED9" w:rsidRPr="002102D3" w:rsidRDefault="00217ED9" w:rsidP="002102D3">
                            <w:pPr>
                              <w:pStyle w:val="Caption"/>
                            </w:pPr>
                            <w:bookmarkStart w:id="52" w:name="_Ref230853215"/>
                            <w:r w:rsidRPr="002102D3">
                              <w:t xml:space="preserve">Figure </w:t>
                            </w:r>
                            <w:fldSimple w:instr=" SEQ Figure \* ARABIC ">
                              <w:r w:rsidR="00AB44CF">
                                <w:rPr>
                                  <w:noProof/>
                                </w:rPr>
                                <w:t>6</w:t>
                              </w:r>
                            </w:fldSimple>
                            <w:bookmarkEnd w:id="52"/>
                            <w:r w:rsidRPr="002102D3">
                              <w:t>: Theory of Change (ToC) diagram</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0F30CD1" id="Text Box 1" o:spid="_x0000_s1027" type="#_x0000_t202" style="position:absolute;margin-left:1.5pt;margin-top:14.95pt;width:625pt;height:24pt;z-index:251658255;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JWyeGgIAAEIEAAAOAAAAZHJzL2Uyb0RvYy54bWysU8Fu2zAMvQ/YPwi6L3babW2NOEWWIsOA&#10;oi2QDj0rshQLkEWNUmJnXz/KjpOu22nYRaZJitR7j5zddo1le4XBgCv5dJJzppyEyrhtyb8/rz5c&#10;cxaicJWw4FTJDyrw2/n7d7PWF+oCarCVQkZFXChaX/I6Rl9kWZC1akSYgFeOghqwEZF+cZtVKFqq&#10;3tjsIs8/Zy1g5RGkCoG8d0OQz/v6WisZH7UOKjJbcnpb7E/sz006s/lMFFsUvjby+AzxD69ohHHU&#10;9FTqTkTBdmj+KNUYiRBAx4mEJgOtjVQ9BkIzzd+gWdfCqx4LkRP8iabw/8rKh/3aPyGL3RfoSMBE&#10;SOtDEciZ8HQam/SllzKKE4WHE22qi0yS8+rm8upTTiFJscv84zXZVCY73/YY4lcFDUtGyZFk6dkS&#10;+/sQh9QxJTULYE21MtamnxRYWmR7QRK2tYnqWPy3LOtSroN0ayiYPNkZSrJit+mYqV7B3EB1IPQI&#10;w2AEL1eG+t2LEJ8E0iQQKpru+EiHttCWHI4WZzXgz7/5Uz4JRFHOWpqskocfO4GKM/vNkXRpDEcD&#10;R2MzGm7XLIGQTmlvvOxNuoDRjqZGaF5o6BepC4WEk9Sr5HE0l3GYb1oaqRaLPomGzYt479ZeptIj&#10;r8/di0B/VCWSng8wzpwo3ogz5A4sL3YRtOmVS7wOLB7ppkHttT8uVdqE1/991nn1578AAAD//wMA&#10;UEsDBBQABgAIAAAAIQAdQCfZ3gAAAAgBAAAPAAAAZHJzL2Rvd25yZXYueG1sTI/BTsMwEETvSPyD&#10;tUhcEHUIom3SOBW0cCuHlqrnbbwkEfE6ip0m/XucExxnZzXzJluPphEX6lxtWcHTLAJBXFhdc6ng&#10;+PXxuAThPLLGxjIpuJKDdX57k2Gq7cB7uhx8KUIIuxQVVN63qZSuqMigm9mWOHjftjPog+xKqTsc&#10;QrhpZBxFc2mw5tBQYUubioqfQ28UzLddP+x587A9vu/wsy3j09v1pNT93fi6AuFp9H/PMOEHdMgD&#10;09n2rJ1oFDyHJV5BnCQgJjt+mS5nBYtFAjLP5P8B+S8AAAD//wMAUEsBAi0AFAAGAAgAAAAhALaD&#10;OJL+AAAA4QEAABMAAAAAAAAAAAAAAAAAAAAAAFtDb250ZW50X1R5cGVzXS54bWxQSwECLQAUAAYA&#10;CAAAACEAOP0h/9YAAACUAQAACwAAAAAAAAAAAAAAAAAvAQAAX3JlbHMvLnJlbHNQSwECLQAUAAYA&#10;CAAAACEAHSVsnhoCAABCBAAADgAAAAAAAAAAAAAAAAAuAgAAZHJzL2Uyb0RvYy54bWxQSwECLQAU&#10;AAYACAAAACEAHUAn2d4AAAAIAQAADwAAAAAAAAAAAAAAAAB0BAAAZHJzL2Rvd25yZXYueG1sUEsF&#10;BgAAAAAEAAQA8wAAAH8FAAAAAA==&#10;" stroked="f">
                <v:textbox inset="0,0,0,0">
                  <w:txbxContent>
                    <w:p w14:paraId="09CE7B86" w14:textId="04709AF8" w:rsidR="00217ED9" w:rsidRPr="002102D3" w:rsidRDefault="00217ED9" w:rsidP="002102D3">
                      <w:pPr>
                        <w:pStyle w:val="Caption"/>
                      </w:pPr>
                      <w:bookmarkStart w:id="55" w:name="_Ref230853215"/>
                      <w:r w:rsidRPr="002102D3">
                        <w:t xml:space="preserve">Figure </w:t>
                      </w:r>
                      <w:fldSimple w:instr=" SEQ Figure \* ARABIC ">
                        <w:r w:rsidR="00AB44CF">
                          <w:rPr>
                            <w:noProof/>
                          </w:rPr>
                          <w:t>6</w:t>
                        </w:r>
                      </w:fldSimple>
                      <w:bookmarkEnd w:id="55"/>
                      <w:r w:rsidRPr="002102D3">
                        <w:t>: Theory of Change (ToC) diagram</w:t>
                      </w:r>
                    </w:p>
                  </w:txbxContent>
                </v:textbox>
                <w10:wrap type="topAndBottom"/>
              </v:shape>
            </w:pict>
          </mc:Fallback>
        </mc:AlternateContent>
      </w:r>
      <w:r w:rsidR="00AB44CF">
        <w:fldChar w:fldCharType="begin"/>
      </w:r>
      <w:r w:rsidR="00AB44CF">
        <w:instrText xml:space="preserve"> REF _Ref230853215 \h </w:instrText>
      </w:r>
      <w:r w:rsidR="00AB44CF">
        <w:fldChar w:fldCharType="separate"/>
      </w:r>
      <w:r w:rsidR="00AB44CF" w:rsidRPr="002102D3">
        <w:t xml:space="preserve">Figure </w:t>
      </w:r>
      <w:r w:rsidR="00AB44CF">
        <w:rPr>
          <w:noProof/>
        </w:rPr>
        <w:t>6</w:t>
      </w:r>
      <w:r w:rsidR="00AB44CF">
        <w:fldChar w:fldCharType="end"/>
      </w:r>
      <w:r w:rsidR="00217ED9" w:rsidRPr="00B71F91">
        <w:t xml:space="preserve"> below presents the ToC diagram for the MHF.</w:t>
      </w:r>
    </w:p>
    <w:p w14:paraId="4FA66B1A" w14:textId="172EBA60" w:rsidR="000D3249" w:rsidRDefault="000D3249" w:rsidP="000D3249">
      <w:pPr>
        <w:pStyle w:val="Body"/>
      </w:pPr>
    </w:p>
    <w:p w14:paraId="4056E79A" w14:textId="3907F001" w:rsidR="00747EB6" w:rsidRDefault="00747EB6" w:rsidP="000D3249">
      <w:pPr>
        <w:pStyle w:val="Body"/>
      </w:pPr>
    </w:p>
    <w:p w14:paraId="1309656B" w14:textId="77777777" w:rsidR="00747EB6" w:rsidRDefault="00747EB6" w:rsidP="000D3249">
      <w:pPr>
        <w:pStyle w:val="Body"/>
        <w:sectPr w:rsidR="00747EB6" w:rsidSect="002102D3">
          <w:pgSz w:w="16838" w:h="11906" w:orient="landscape" w:code="9"/>
          <w:pgMar w:top="851" w:right="1729" w:bottom="851" w:left="1440" w:header="720" w:footer="618" w:gutter="0"/>
          <w:cols w:space="708"/>
          <w:docGrid w:linePitch="360"/>
        </w:sectPr>
      </w:pPr>
    </w:p>
    <w:p w14:paraId="4AC752EE" w14:textId="77777777" w:rsidR="00470978" w:rsidRPr="00B71F91" w:rsidRDefault="00470978" w:rsidP="00991C81">
      <w:pPr>
        <w:pStyle w:val="Heading1"/>
        <w:numPr>
          <w:ilvl w:val="0"/>
          <w:numId w:val="0"/>
        </w:numPr>
      </w:pPr>
      <w:bookmarkStart w:id="53" w:name="_Toc205899871"/>
      <w:bookmarkStart w:id="54" w:name="_Toc215572166"/>
      <w:bookmarkStart w:id="55" w:name="_Ref230857005"/>
      <w:bookmarkStart w:id="56" w:name="_Ref230857051"/>
      <w:bookmarkStart w:id="57" w:name="_Ref230857082"/>
      <w:bookmarkStart w:id="58" w:name="_Ref230857098"/>
      <w:bookmarkStart w:id="59" w:name="_Ref230857499"/>
      <w:bookmarkStart w:id="60" w:name="_Ref230857552"/>
      <w:bookmarkStart w:id="61" w:name="_Toc230858025"/>
      <w:r w:rsidRPr="00B71F91">
        <w:lastRenderedPageBreak/>
        <w:t>Annex B: Detailed methodology</w:t>
      </w:r>
      <w:bookmarkEnd w:id="53"/>
      <w:bookmarkEnd w:id="54"/>
      <w:bookmarkEnd w:id="55"/>
      <w:bookmarkEnd w:id="56"/>
      <w:bookmarkEnd w:id="57"/>
      <w:bookmarkEnd w:id="58"/>
      <w:bookmarkEnd w:id="59"/>
      <w:bookmarkEnd w:id="60"/>
      <w:bookmarkEnd w:id="61"/>
    </w:p>
    <w:p w14:paraId="5BC54FB9" w14:textId="77777777" w:rsidR="00470978" w:rsidRPr="00D9540C" w:rsidRDefault="00470978" w:rsidP="00991C81">
      <w:pPr>
        <w:pStyle w:val="Heading2"/>
        <w:numPr>
          <w:ilvl w:val="0"/>
          <w:numId w:val="0"/>
        </w:numPr>
      </w:pPr>
      <w:bookmarkStart w:id="62" w:name="_Toc230858026"/>
      <w:r w:rsidRPr="00D9540C">
        <w:t>Research questions</w:t>
      </w:r>
      <w:bookmarkEnd w:id="62"/>
    </w:p>
    <w:p w14:paraId="3B904F30" w14:textId="77777777" w:rsidR="00470978" w:rsidRPr="00B71F91" w:rsidRDefault="00470978" w:rsidP="00470978">
      <w:pPr>
        <w:pStyle w:val="Body"/>
      </w:pPr>
      <w:r w:rsidRPr="00B71F91">
        <w:fldChar w:fldCharType="begin"/>
      </w:r>
      <w:r w:rsidRPr="00B71F91">
        <w:instrText xml:space="preserve"> REF _Ref210228857 \h </w:instrText>
      </w:r>
      <w:r>
        <w:instrText xml:space="preserve"> \* MERGEFORMAT </w:instrText>
      </w:r>
      <w:r w:rsidRPr="00B71F91">
        <w:fldChar w:fldCharType="separate"/>
      </w:r>
      <w:r w:rsidRPr="00B71F91">
        <w:t xml:space="preserve">Table </w:t>
      </w:r>
      <w:r>
        <w:rPr>
          <w:noProof/>
        </w:rPr>
        <w:t>13</w:t>
      </w:r>
      <w:r w:rsidRPr="00B71F91">
        <w:fldChar w:fldCharType="end"/>
      </w:r>
      <w:r w:rsidRPr="00B71F91">
        <w:t xml:space="preserve"> below presents the process evaluation research questions (RQs) that the evaluation aims to address. It also indicates the extent to which this interim evaluation, as well as the previous interim report, has been able to address each question. “FA” indicates that the research question can be fully answered, “PA” indicates it can be partially answered, and “NA” indicates it cannot be answered at this stage. As this evaluation is being conducted mid-way through the delivery period and faced some data collection limitations, several RQs can only be partially addressed at this point.</w:t>
      </w:r>
    </w:p>
    <w:p w14:paraId="2A3ABC41" w14:textId="0BB27AF0" w:rsidR="00470978" w:rsidRPr="00B71F91" w:rsidRDefault="00470978" w:rsidP="00FB7727">
      <w:pPr>
        <w:pStyle w:val="Caption"/>
      </w:pPr>
      <w:bookmarkStart w:id="63" w:name="_Ref210228857"/>
      <w:r w:rsidRPr="00B71F91">
        <w:t xml:space="preserve">Table </w:t>
      </w:r>
      <w:fldSimple w:instr=" SEQ Table \* ARABIC ">
        <w:r w:rsidR="00DB1C3F">
          <w:rPr>
            <w:noProof/>
          </w:rPr>
          <w:t>13</w:t>
        </w:r>
      </w:fldSimple>
      <w:bookmarkEnd w:id="63"/>
      <w:r w:rsidRPr="00B71F91">
        <w:t>: Process evaluation research questions</w:t>
      </w:r>
    </w:p>
    <w:tbl>
      <w:tblPr>
        <w:tblStyle w:val="GridTable4-Accent1"/>
        <w:tblW w:w="8995" w:type="dxa"/>
        <w:tblLook w:val="0420" w:firstRow="1" w:lastRow="0" w:firstColumn="0" w:lastColumn="0" w:noHBand="0" w:noVBand="1"/>
      </w:tblPr>
      <w:tblGrid>
        <w:gridCol w:w="5466"/>
        <w:gridCol w:w="1176"/>
        <w:gridCol w:w="1176"/>
        <w:gridCol w:w="1177"/>
      </w:tblGrid>
      <w:tr w:rsidR="00470978" w14:paraId="79DC0901" w14:textId="77777777" w:rsidTr="00C0241C">
        <w:trPr>
          <w:cnfStyle w:val="100000000000" w:firstRow="1" w:lastRow="0" w:firstColumn="0" w:lastColumn="0" w:oddVBand="0" w:evenVBand="0" w:oddHBand="0" w:evenHBand="0" w:firstRowFirstColumn="0" w:firstRowLastColumn="0" w:lastRowFirstColumn="0" w:lastRowLastColumn="0"/>
        </w:trPr>
        <w:tc>
          <w:tcPr>
            <w:tcW w:w="5466" w:type="dxa"/>
          </w:tcPr>
          <w:p w14:paraId="2A54DEF5" w14:textId="77777777" w:rsidR="00470978" w:rsidRPr="00B71F91" w:rsidRDefault="00470978" w:rsidP="00470978">
            <w:pPr>
              <w:pStyle w:val="Body"/>
              <w:rPr>
                <w:szCs w:val="24"/>
              </w:rPr>
            </w:pPr>
            <w:r w:rsidRPr="00B71F91">
              <w:rPr>
                <w:szCs w:val="24"/>
              </w:rPr>
              <w:t>Process evaluation research questions</w:t>
            </w:r>
          </w:p>
          <w:p w14:paraId="14FA3293" w14:textId="77777777" w:rsidR="00470978" w:rsidRPr="00B71F91" w:rsidRDefault="00470978" w:rsidP="00470978">
            <w:pPr>
              <w:pStyle w:val="Body"/>
              <w:rPr>
                <w:szCs w:val="24"/>
              </w:rPr>
            </w:pPr>
          </w:p>
        </w:tc>
        <w:tc>
          <w:tcPr>
            <w:tcW w:w="1176" w:type="dxa"/>
          </w:tcPr>
          <w:p w14:paraId="5D72F583" w14:textId="77777777" w:rsidR="00470978" w:rsidRPr="00B71F91" w:rsidRDefault="00470978" w:rsidP="00470978">
            <w:pPr>
              <w:pStyle w:val="Body"/>
              <w:rPr>
                <w:szCs w:val="24"/>
              </w:rPr>
            </w:pPr>
            <w:r w:rsidRPr="00B71F91">
              <w:rPr>
                <w:szCs w:val="24"/>
              </w:rPr>
              <w:t>Interim report (2024)</w:t>
            </w:r>
          </w:p>
        </w:tc>
        <w:tc>
          <w:tcPr>
            <w:tcW w:w="1176" w:type="dxa"/>
          </w:tcPr>
          <w:p w14:paraId="1E4180B4" w14:textId="77777777" w:rsidR="00470978" w:rsidRPr="00B71F91" w:rsidRDefault="00470978" w:rsidP="00470978">
            <w:pPr>
              <w:pStyle w:val="Body"/>
              <w:rPr>
                <w:szCs w:val="24"/>
              </w:rPr>
            </w:pPr>
            <w:r w:rsidRPr="00B71F91">
              <w:rPr>
                <w:szCs w:val="24"/>
              </w:rPr>
              <w:t>Interim report (2025)</w:t>
            </w:r>
          </w:p>
        </w:tc>
        <w:tc>
          <w:tcPr>
            <w:tcW w:w="1177" w:type="dxa"/>
          </w:tcPr>
          <w:p w14:paraId="51F33243" w14:textId="77777777" w:rsidR="00470978" w:rsidRPr="00B71F91" w:rsidRDefault="00470978" w:rsidP="00470978">
            <w:pPr>
              <w:pStyle w:val="Body"/>
              <w:rPr>
                <w:szCs w:val="24"/>
              </w:rPr>
            </w:pPr>
            <w:r w:rsidRPr="00B71F91">
              <w:rPr>
                <w:szCs w:val="24"/>
              </w:rPr>
              <w:t>Final report (2026)</w:t>
            </w:r>
          </w:p>
        </w:tc>
      </w:tr>
      <w:tr w:rsidR="00470978" w14:paraId="197F2540" w14:textId="77777777" w:rsidTr="00C0241C">
        <w:trPr>
          <w:cnfStyle w:val="000000100000" w:firstRow="0" w:lastRow="0" w:firstColumn="0" w:lastColumn="0" w:oddVBand="0" w:evenVBand="0" w:oddHBand="1" w:evenHBand="0" w:firstRowFirstColumn="0" w:firstRowLastColumn="0" w:lastRowFirstColumn="0" w:lastRowLastColumn="0"/>
        </w:trPr>
        <w:tc>
          <w:tcPr>
            <w:tcW w:w="5466" w:type="dxa"/>
          </w:tcPr>
          <w:p w14:paraId="0952754F" w14:textId="77777777" w:rsidR="00470978" w:rsidRPr="00B71F91" w:rsidRDefault="00470978" w:rsidP="00470978">
            <w:pPr>
              <w:pStyle w:val="Body"/>
              <w:rPr>
                <w:szCs w:val="24"/>
              </w:rPr>
            </w:pPr>
            <w:r w:rsidRPr="00B71F91">
              <w:rPr>
                <w:rFonts w:eastAsia="Calibri"/>
              </w:rPr>
              <w:t>RQ1: Who applied for the MHF, what funding was given and to whom?</w:t>
            </w:r>
          </w:p>
        </w:tc>
        <w:tc>
          <w:tcPr>
            <w:tcW w:w="1176" w:type="dxa"/>
          </w:tcPr>
          <w:p w14:paraId="3B6B1A9C" w14:textId="77777777" w:rsidR="00470978" w:rsidRPr="00B71F91" w:rsidRDefault="00470978" w:rsidP="00470978">
            <w:pPr>
              <w:pStyle w:val="Body"/>
              <w:rPr>
                <w:szCs w:val="24"/>
              </w:rPr>
            </w:pPr>
            <w:r w:rsidRPr="00B71F91">
              <w:rPr>
                <w:rFonts w:eastAsia="Wingdings"/>
              </w:rPr>
              <w:t>PA</w:t>
            </w:r>
          </w:p>
        </w:tc>
        <w:tc>
          <w:tcPr>
            <w:tcW w:w="1176" w:type="dxa"/>
          </w:tcPr>
          <w:p w14:paraId="16E8B462" w14:textId="77777777" w:rsidR="00470978" w:rsidRPr="00B71F91" w:rsidRDefault="00470978" w:rsidP="00470978">
            <w:pPr>
              <w:pStyle w:val="Body"/>
              <w:rPr>
                <w:rFonts w:eastAsia="Wingdings"/>
              </w:rPr>
            </w:pPr>
            <w:r w:rsidRPr="00B71F91">
              <w:rPr>
                <w:rFonts w:eastAsia="Wingdings"/>
              </w:rPr>
              <w:t>PA</w:t>
            </w:r>
          </w:p>
        </w:tc>
        <w:tc>
          <w:tcPr>
            <w:tcW w:w="1177" w:type="dxa"/>
          </w:tcPr>
          <w:p w14:paraId="785CC1AE" w14:textId="77777777" w:rsidR="00470978" w:rsidRPr="00B71F91" w:rsidRDefault="00470978" w:rsidP="00470978">
            <w:pPr>
              <w:pStyle w:val="Body"/>
              <w:rPr>
                <w:rFonts w:eastAsia="Wingdings"/>
              </w:rPr>
            </w:pPr>
            <w:r w:rsidRPr="00B71F91">
              <w:rPr>
                <w:rFonts w:eastAsia="Wingdings"/>
              </w:rPr>
              <w:t>FA</w:t>
            </w:r>
          </w:p>
        </w:tc>
      </w:tr>
      <w:tr w:rsidR="00470978" w14:paraId="1B725CD1" w14:textId="77777777" w:rsidTr="00C0241C">
        <w:tc>
          <w:tcPr>
            <w:tcW w:w="5466" w:type="dxa"/>
          </w:tcPr>
          <w:p w14:paraId="3DC4D799" w14:textId="77777777" w:rsidR="00470978" w:rsidRPr="00B71F91" w:rsidRDefault="00470978" w:rsidP="00470978">
            <w:pPr>
              <w:pStyle w:val="Body"/>
              <w:rPr>
                <w:szCs w:val="24"/>
              </w:rPr>
            </w:pPr>
            <w:r w:rsidRPr="00B71F91">
              <w:rPr>
                <w:rFonts w:eastAsia="Calibri"/>
              </w:rPr>
              <w:t>RQ2: What are stakeholders' views of the MHF, its set up and how it has been delivered?</w:t>
            </w:r>
          </w:p>
        </w:tc>
        <w:tc>
          <w:tcPr>
            <w:tcW w:w="1176" w:type="dxa"/>
          </w:tcPr>
          <w:p w14:paraId="438FF022" w14:textId="77777777" w:rsidR="00470978" w:rsidRPr="00B71F91" w:rsidRDefault="00470978" w:rsidP="00470978">
            <w:pPr>
              <w:pStyle w:val="Body"/>
              <w:rPr>
                <w:szCs w:val="24"/>
              </w:rPr>
            </w:pPr>
            <w:r w:rsidRPr="00B71F91">
              <w:rPr>
                <w:rFonts w:eastAsia="Wingdings"/>
              </w:rPr>
              <w:t>PA</w:t>
            </w:r>
          </w:p>
        </w:tc>
        <w:tc>
          <w:tcPr>
            <w:tcW w:w="1176" w:type="dxa"/>
          </w:tcPr>
          <w:p w14:paraId="03FC233E" w14:textId="77777777" w:rsidR="00470978" w:rsidRPr="00B71F91" w:rsidRDefault="00470978" w:rsidP="00470978">
            <w:pPr>
              <w:pStyle w:val="Body"/>
              <w:rPr>
                <w:rFonts w:eastAsia="Wingdings"/>
              </w:rPr>
            </w:pPr>
            <w:r w:rsidRPr="00B71F91">
              <w:rPr>
                <w:rFonts w:eastAsia="Wingdings"/>
              </w:rPr>
              <w:t>PA</w:t>
            </w:r>
          </w:p>
        </w:tc>
        <w:tc>
          <w:tcPr>
            <w:tcW w:w="1177" w:type="dxa"/>
          </w:tcPr>
          <w:p w14:paraId="7AE0C1A9" w14:textId="77777777" w:rsidR="00470978" w:rsidRPr="00B71F91" w:rsidRDefault="00470978" w:rsidP="00470978">
            <w:pPr>
              <w:pStyle w:val="Body"/>
              <w:rPr>
                <w:rFonts w:eastAsia="Wingdings"/>
              </w:rPr>
            </w:pPr>
            <w:r w:rsidRPr="00B71F91">
              <w:rPr>
                <w:rFonts w:eastAsia="Wingdings"/>
              </w:rPr>
              <w:t>FA</w:t>
            </w:r>
          </w:p>
        </w:tc>
      </w:tr>
      <w:tr w:rsidR="00470978" w14:paraId="0F2866B9" w14:textId="77777777" w:rsidTr="00C0241C">
        <w:trPr>
          <w:cnfStyle w:val="000000100000" w:firstRow="0" w:lastRow="0" w:firstColumn="0" w:lastColumn="0" w:oddVBand="0" w:evenVBand="0" w:oddHBand="1" w:evenHBand="0" w:firstRowFirstColumn="0" w:firstRowLastColumn="0" w:lastRowFirstColumn="0" w:lastRowLastColumn="0"/>
        </w:trPr>
        <w:tc>
          <w:tcPr>
            <w:tcW w:w="5466" w:type="dxa"/>
          </w:tcPr>
          <w:p w14:paraId="0D5F9179" w14:textId="77777777" w:rsidR="00470978" w:rsidRPr="00B71F91" w:rsidRDefault="00470978" w:rsidP="00470978">
            <w:pPr>
              <w:pStyle w:val="Body"/>
              <w:rPr>
                <w:szCs w:val="24"/>
              </w:rPr>
            </w:pPr>
            <w:r w:rsidRPr="00B71F91">
              <w:rPr>
                <w:rFonts w:eastAsia="Calibri"/>
              </w:rPr>
              <w:t>RQ3: How many hours and positive activities are being provided via the funding? Has there been an increase in activities? Has the diversity of activities provided increased? If so, how and by how much?</w:t>
            </w:r>
          </w:p>
        </w:tc>
        <w:tc>
          <w:tcPr>
            <w:tcW w:w="1176" w:type="dxa"/>
          </w:tcPr>
          <w:p w14:paraId="265C96BD" w14:textId="77777777" w:rsidR="00470978" w:rsidRPr="00B71F91" w:rsidRDefault="00470978" w:rsidP="00470978">
            <w:pPr>
              <w:pStyle w:val="Body"/>
              <w:rPr>
                <w:szCs w:val="24"/>
              </w:rPr>
            </w:pPr>
            <w:r w:rsidRPr="00B71F91">
              <w:rPr>
                <w:rFonts w:eastAsia="Wingdings"/>
              </w:rPr>
              <w:t>PA</w:t>
            </w:r>
          </w:p>
        </w:tc>
        <w:tc>
          <w:tcPr>
            <w:tcW w:w="1176" w:type="dxa"/>
          </w:tcPr>
          <w:p w14:paraId="490FAAF3" w14:textId="77777777" w:rsidR="00470978" w:rsidRPr="00B71F91" w:rsidRDefault="00470978" w:rsidP="00470978">
            <w:pPr>
              <w:pStyle w:val="Body"/>
              <w:rPr>
                <w:rFonts w:eastAsia="Wingdings"/>
              </w:rPr>
            </w:pPr>
            <w:r w:rsidRPr="00B71F91">
              <w:rPr>
                <w:rFonts w:eastAsia="Wingdings"/>
              </w:rPr>
              <w:t>PA</w:t>
            </w:r>
          </w:p>
        </w:tc>
        <w:tc>
          <w:tcPr>
            <w:tcW w:w="1177" w:type="dxa"/>
          </w:tcPr>
          <w:p w14:paraId="791E0165" w14:textId="77777777" w:rsidR="00470978" w:rsidRPr="00B71F91" w:rsidRDefault="00470978" w:rsidP="00470978">
            <w:pPr>
              <w:pStyle w:val="Body"/>
              <w:rPr>
                <w:rFonts w:eastAsia="Wingdings"/>
              </w:rPr>
            </w:pPr>
            <w:r w:rsidRPr="00B71F91">
              <w:rPr>
                <w:rFonts w:eastAsia="Wingdings"/>
              </w:rPr>
              <w:t>FA</w:t>
            </w:r>
          </w:p>
        </w:tc>
      </w:tr>
      <w:tr w:rsidR="00470978" w14:paraId="36D58ED0" w14:textId="77777777" w:rsidTr="00C0241C">
        <w:tc>
          <w:tcPr>
            <w:tcW w:w="5466" w:type="dxa"/>
          </w:tcPr>
          <w:p w14:paraId="1BF97165" w14:textId="77777777" w:rsidR="00470978" w:rsidRPr="00B71F91" w:rsidRDefault="00470978" w:rsidP="00470978">
            <w:pPr>
              <w:pStyle w:val="Body"/>
              <w:rPr>
                <w:szCs w:val="24"/>
              </w:rPr>
            </w:pPr>
            <w:r w:rsidRPr="00B71F91">
              <w:rPr>
                <w:rFonts w:eastAsia="Calibri"/>
              </w:rPr>
              <w:t xml:space="preserve">RQ4: How many </w:t>
            </w:r>
            <w:r>
              <w:rPr>
                <w:rFonts w:eastAsia="Calibri"/>
              </w:rPr>
              <w:t>YP</w:t>
            </w:r>
            <w:r w:rsidRPr="00B71F91">
              <w:rPr>
                <w:rFonts w:eastAsia="Calibri"/>
              </w:rPr>
              <w:t xml:space="preserve"> has the funding reached? (New &amp; current attendees)</w:t>
            </w:r>
          </w:p>
        </w:tc>
        <w:tc>
          <w:tcPr>
            <w:tcW w:w="1176" w:type="dxa"/>
          </w:tcPr>
          <w:p w14:paraId="4B7FED48" w14:textId="77777777" w:rsidR="00470978" w:rsidRPr="00B71F91" w:rsidRDefault="00470978" w:rsidP="00470978">
            <w:pPr>
              <w:pStyle w:val="Body"/>
              <w:rPr>
                <w:szCs w:val="24"/>
              </w:rPr>
            </w:pPr>
            <w:r w:rsidRPr="00B71F91">
              <w:rPr>
                <w:rFonts w:eastAsia="Arial"/>
              </w:rPr>
              <w:t>NA</w:t>
            </w:r>
          </w:p>
        </w:tc>
        <w:tc>
          <w:tcPr>
            <w:tcW w:w="1176" w:type="dxa"/>
          </w:tcPr>
          <w:p w14:paraId="05BEC8D6" w14:textId="77777777" w:rsidR="00470978" w:rsidRPr="00B71F91" w:rsidRDefault="00470978" w:rsidP="00470978">
            <w:pPr>
              <w:pStyle w:val="Body"/>
              <w:rPr>
                <w:rFonts w:eastAsia="Wingdings"/>
              </w:rPr>
            </w:pPr>
            <w:r w:rsidRPr="00B71F91">
              <w:rPr>
                <w:rFonts w:eastAsia="Wingdings"/>
              </w:rPr>
              <w:t>PA</w:t>
            </w:r>
          </w:p>
        </w:tc>
        <w:tc>
          <w:tcPr>
            <w:tcW w:w="1177" w:type="dxa"/>
          </w:tcPr>
          <w:p w14:paraId="032B7FE1" w14:textId="77777777" w:rsidR="00470978" w:rsidRPr="00B71F91" w:rsidRDefault="00470978" w:rsidP="00470978">
            <w:pPr>
              <w:pStyle w:val="Body"/>
              <w:rPr>
                <w:rFonts w:eastAsia="Arial"/>
              </w:rPr>
            </w:pPr>
            <w:r w:rsidRPr="00B71F91">
              <w:rPr>
                <w:rFonts w:eastAsia="Wingdings"/>
              </w:rPr>
              <w:t>FA</w:t>
            </w:r>
          </w:p>
        </w:tc>
      </w:tr>
      <w:tr w:rsidR="00470978" w14:paraId="4D99476C" w14:textId="77777777" w:rsidTr="00C0241C">
        <w:trPr>
          <w:cnfStyle w:val="000000100000" w:firstRow="0" w:lastRow="0" w:firstColumn="0" w:lastColumn="0" w:oddVBand="0" w:evenVBand="0" w:oddHBand="1" w:evenHBand="0" w:firstRowFirstColumn="0" w:firstRowLastColumn="0" w:lastRowFirstColumn="0" w:lastRowLastColumn="0"/>
        </w:trPr>
        <w:tc>
          <w:tcPr>
            <w:tcW w:w="5466" w:type="dxa"/>
          </w:tcPr>
          <w:p w14:paraId="39D4A49F" w14:textId="77777777" w:rsidR="00470978" w:rsidRPr="00B71F91" w:rsidRDefault="00470978" w:rsidP="00470978">
            <w:pPr>
              <w:pStyle w:val="Body"/>
              <w:rPr>
                <w:szCs w:val="24"/>
              </w:rPr>
            </w:pPr>
            <w:r w:rsidRPr="00B71F91">
              <w:rPr>
                <w:rFonts w:eastAsia="Calibri"/>
              </w:rPr>
              <w:t>RQ5: Are there any external factors that have affected the delivery and functionality of the MHF?</w:t>
            </w:r>
          </w:p>
        </w:tc>
        <w:tc>
          <w:tcPr>
            <w:tcW w:w="1176" w:type="dxa"/>
          </w:tcPr>
          <w:p w14:paraId="2DBC3730" w14:textId="77777777" w:rsidR="00470978" w:rsidRPr="00B71F91" w:rsidRDefault="00470978" w:rsidP="00470978">
            <w:pPr>
              <w:pStyle w:val="Body"/>
              <w:rPr>
                <w:szCs w:val="24"/>
              </w:rPr>
            </w:pPr>
            <w:r w:rsidRPr="00B71F91">
              <w:rPr>
                <w:rFonts w:eastAsia="Arial"/>
              </w:rPr>
              <w:t>NA</w:t>
            </w:r>
          </w:p>
        </w:tc>
        <w:tc>
          <w:tcPr>
            <w:tcW w:w="1176" w:type="dxa"/>
          </w:tcPr>
          <w:p w14:paraId="289DF498" w14:textId="77777777" w:rsidR="00470978" w:rsidRPr="00B71F91" w:rsidRDefault="00470978" w:rsidP="00470978">
            <w:pPr>
              <w:pStyle w:val="Body"/>
              <w:rPr>
                <w:rFonts w:eastAsia="Wingdings"/>
              </w:rPr>
            </w:pPr>
            <w:r w:rsidRPr="00B71F91">
              <w:rPr>
                <w:rFonts w:eastAsia="Wingdings"/>
              </w:rPr>
              <w:t>PA</w:t>
            </w:r>
          </w:p>
        </w:tc>
        <w:tc>
          <w:tcPr>
            <w:tcW w:w="1177" w:type="dxa"/>
          </w:tcPr>
          <w:p w14:paraId="4EBD41FC" w14:textId="77777777" w:rsidR="00470978" w:rsidRPr="00B71F91" w:rsidRDefault="00470978" w:rsidP="00470978">
            <w:pPr>
              <w:pStyle w:val="Body"/>
              <w:rPr>
                <w:rFonts w:eastAsia="Arial"/>
              </w:rPr>
            </w:pPr>
            <w:r w:rsidRPr="00B71F91">
              <w:rPr>
                <w:rFonts w:eastAsia="Wingdings"/>
              </w:rPr>
              <w:t>FA</w:t>
            </w:r>
          </w:p>
        </w:tc>
      </w:tr>
    </w:tbl>
    <w:p w14:paraId="0C55E323" w14:textId="77777777" w:rsidR="00470978" w:rsidRPr="00B71F91" w:rsidRDefault="00470978" w:rsidP="00470978">
      <w:pPr>
        <w:pStyle w:val="Body"/>
      </w:pPr>
      <w:r w:rsidRPr="00B71F91">
        <w:t xml:space="preserve">Similarly, </w:t>
      </w:r>
      <w:r w:rsidRPr="00B71F91">
        <w:fldChar w:fldCharType="begin"/>
      </w:r>
      <w:r w:rsidRPr="00B71F91">
        <w:instrText xml:space="preserve"> REF _Ref210228870 \h </w:instrText>
      </w:r>
      <w:r>
        <w:instrText xml:space="preserve"> \* MERGEFORMAT </w:instrText>
      </w:r>
      <w:r w:rsidRPr="00B71F91">
        <w:fldChar w:fldCharType="separate"/>
      </w:r>
      <w:r w:rsidRPr="00B71F91">
        <w:t xml:space="preserve">Table </w:t>
      </w:r>
      <w:r>
        <w:rPr>
          <w:noProof/>
        </w:rPr>
        <w:t>14</w:t>
      </w:r>
      <w:r w:rsidRPr="00B71F91">
        <w:fldChar w:fldCharType="end"/>
      </w:r>
      <w:r w:rsidRPr="00B71F91">
        <w:t xml:space="preserve"> presents the impact evaluation RQs and the extent to which they have been addressed in this report, as well as the anticipated coverage in the final evaluation. At this stage, we have been able to report substantially on outcomes for </w:t>
      </w:r>
      <w:r>
        <w:t>YP</w:t>
      </w:r>
      <w:r w:rsidRPr="00B71F91">
        <w:t>, grantholders, staff, and volunteers. However, evidence on outcomes and impacts for local communities remains limited at this interim stage.</w:t>
      </w:r>
    </w:p>
    <w:p w14:paraId="55F77494" w14:textId="77777777" w:rsidR="00470978" w:rsidRPr="00B71F91" w:rsidRDefault="00470978" w:rsidP="00FB7727">
      <w:pPr>
        <w:pStyle w:val="Caption"/>
      </w:pPr>
      <w:bookmarkStart w:id="64" w:name="_Ref210228870"/>
      <w:r w:rsidRPr="00B71F91">
        <w:t xml:space="preserve">Table </w:t>
      </w:r>
      <w:fldSimple w:instr=" SEQ Table \* ARABIC ">
        <w:r>
          <w:rPr>
            <w:noProof/>
          </w:rPr>
          <w:t>14</w:t>
        </w:r>
      </w:fldSimple>
      <w:bookmarkEnd w:id="64"/>
      <w:r w:rsidRPr="00B71F91">
        <w:t>: Impact evaluation research questions</w:t>
      </w:r>
    </w:p>
    <w:tbl>
      <w:tblPr>
        <w:tblStyle w:val="GridTable4-Accent1"/>
        <w:tblW w:w="9005" w:type="dxa"/>
        <w:tblLook w:val="0420" w:firstRow="1" w:lastRow="0" w:firstColumn="0" w:lastColumn="0" w:noHBand="0" w:noVBand="1"/>
      </w:tblPr>
      <w:tblGrid>
        <w:gridCol w:w="5580"/>
        <w:gridCol w:w="1141"/>
        <w:gridCol w:w="479"/>
        <w:gridCol w:w="663"/>
        <w:gridCol w:w="287"/>
        <w:gridCol w:w="855"/>
      </w:tblGrid>
      <w:tr w:rsidR="00470978" w14:paraId="11AE0D26" w14:textId="77777777" w:rsidTr="00C0241C">
        <w:trPr>
          <w:cnfStyle w:val="100000000000" w:firstRow="1" w:lastRow="0" w:firstColumn="0" w:lastColumn="0" w:oddVBand="0" w:evenVBand="0" w:oddHBand="0" w:evenHBand="0" w:firstRowFirstColumn="0" w:firstRowLastColumn="0" w:lastRowFirstColumn="0" w:lastRowLastColumn="0"/>
        </w:trPr>
        <w:tc>
          <w:tcPr>
            <w:tcW w:w="5580" w:type="dxa"/>
          </w:tcPr>
          <w:p w14:paraId="11403AD1" w14:textId="77777777" w:rsidR="00470978" w:rsidRPr="00B71F91" w:rsidRDefault="00470978" w:rsidP="00470978">
            <w:pPr>
              <w:pStyle w:val="Body"/>
              <w:rPr>
                <w:szCs w:val="24"/>
              </w:rPr>
            </w:pPr>
            <w:r w:rsidRPr="00B71F91">
              <w:rPr>
                <w:szCs w:val="24"/>
              </w:rPr>
              <w:t>Impact evaluation research questions</w:t>
            </w:r>
          </w:p>
        </w:tc>
        <w:tc>
          <w:tcPr>
            <w:tcW w:w="1141" w:type="dxa"/>
          </w:tcPr>
          <w:p w14:paraId="681D30BA" w14:textId="77777777" w:rsidR="00470978" w:rsidRPr="00B71F91" w:rsidRDefault="00470978" w:rsidP="00470978">
            <w:pPr>
              <w:pStyle w:val="Body"/>
              <w:rPr>
                <w:szCs w:val="24"/>
              </w:rPr>
            </w:pPr>
            <w:r w:rsidRPr="00B71F91">
              <w:rPr>
                <w:szCs w:val="24"/>
              </w:rPr>
              <w:t>Interim report (2024)</w:t>
            </w:r>
          </w:p>
        </w:tc>
        <w:tc>
          <w:tcPr>
            <w:tcW w:w="1142" w:type="dxa"/>
            <w:gridSpan w:val="2"/>
          </w:tcPr>
          <w:p w14:paraId="42E33061" w14:textId="77777777" w:rsidR="00470978" w:rsidRPr="00B71F91" w:rsidRDefault="00470978" w:rsidP="00470978">
            <w:pPr>
              <w:pStyle w:val="Body"/>
              <w:rPr>
                <w:szCs w:val="24"/>
              </w:rPr>
            </w:pPr>
            <w:r w:rsidRPr="00B71F91">
              <w:rPr>
                <w:szCs w:val="24"/>
              </w:rPr>
              <w:t>Interim report (2025)</w:t>
            </w:r>
          </w:p>
        </w:tc>
        <w:tc>
          <w:tcPr>
            <w:tcW w:w="1142" w:type="dxa"/>
            <w:gridSpan w:val="2"/>
          </w:tcPr>
          <w:p w14:paraId="20C3C6CB" w14:textId="77777777" w:rsidR="00470978" w:rsidRPr="00B71F91" w:rsidRDefault="00470978" w:rsidP="00470978">
            <w:pPr>
              <w:pStyle w:val="Body"/>
              <w:rPr>
                <w:szCs w:val="24"/>
              </w:rPr>
            </w:pPr>
            <w:r w:rsidRPr="00B71F91">
              <w:rPr>
                <w:szCs w:val="24"/>
              </w:rPr>
              <w:t>Final report (2026)</w:t>
            </w:r>
          </w:p>
        </w:tc>
      </w:tr>
      <w:tr w:rsidR="00470978" w14:paraId="3A8BCBDE" w14:textId="77777777" w:rsidTr="00C0241C">
        <w:trPr>
          <w:cnfStyle w:val="000000100000" w:firstRow="0" w:lastRow="0" w:firstColumn="0" w:lastColumn="0" w:oddVBand="0" w:evenVBand="0" w:oddHBand="1" w:evenHBand="0" w:firstRowFirstColumn="0" w:firstRowLastColumn="0" w:lastRowFirstColumn="0" w:lastRowLastColumn="0"/>
        </w:trPr>
        <w:tc>
          <w:tcPr>
            <w:tcW w:w="5580" w:type="dxa"/>
          </w:tcPr>
          <w:p w14:paraId="5D3B3582" w14:textId="77777777" w:rsidR="00470978" w:rsidRPr="00B71F91" w:rsidRDefault="00470978" w:rsidP="00470978">
            <w:pPr>
              <w:pStyle w:val="Body"/>
              <w:rPr>
                <w:szCs w:val="24"/>
              </w:rPr>
            </w:pPr>
            <w:r w:rsidRPr="00B71F91">
              <w:rPr>
                <w:rFonts w:eastAsia="Calibri"/>
              </w:rPr>
              <w:t xml:space="preserve">RQ6: Is there an increase in </w:t>
            </w:r>
            <w:r>
              <w:rPr>
                <w:rFonts w:eastAsia="Calibri"/>
              </w:rPr>
              <w:t>YP</w:t>
            </w:r>
            <w:r w:rsidRPr="00B71F91">
              <w:rPr>
                <w:rFonts w:eastAsia="Calibri"/>
              </w:rPr>
              <w:t xml:space="preserve"> participating in youth provision in funded organisations?</w:t>
            </w:r>
          </w:p>
        </w:tc>
        <w:tc>
          <w:tcPr>
            <w:tcW w:w="1141" w:type="dxa"/>
          </w:tcPr>
          <w:p w14:paraId="438099BD" w14:textId="77777777" w:rsidR="00470978" w:rsidRPr="00B71F91" w:rsidRDefault="00470978" w:rsidP="00470978">
            <w:pPr>
              <w:pStyle w:val="Body"/>
              <w:rPr>
                <w:rFonts w:eastAsia="Calibri"/>
              </w:rPr>
            </w:pPr>
            <w:r w:rsidRPr="00B71F91">
              <w:rPr>
                <w:rFonts w:eastAsia="Wingdings"/>
              </w:rPr>
              <w:t>PA</w:t>
            </w:r>
          </w:p>
        </w:tc>
        <w:tc>
          <w:tcPr>
            <w:tcW w:w="1142" w:type="dxa"/>
            <w:gridSpan w:val="2"/>
          </w:tcPr>
          <w:p w14:paraId="3796B583" w14:textId="77777777" w:rsidR="00470978" w:rsidRPr="00B71F91" w:rsidRDefault="00470978" w:rsidP="00470978">
            <w:pPr>
              <w:pStyle w:val="Body"/>
              <w:rPr>
                <w:rFonts w:eastAsia="Calibri"/>
                <w:b/>
                <w:bCs/>
              </w:rPr>
            </w:pPr>
            <w:r w:rsidRPr="00B71F91">
              <w:rPr>
                <w:rFonts w:eastAsia="Wingdings"/>
              </w:rPr>
              <w:t>PA</w:t>
            </w:r>
          </w:p>
        </w:tc>
        <w:tc>
          <w:tcPr>
            <w:tcW w:w="1142" w:type="dxa"/>
            <w:gridSpan w:val="2"/>
          </w:tcPr>
          <w:p w14:paraId="2BBE31DE" w14:textId="77777777" w:rsidR="00470978" w:rsidRPr="00B71F91" w:rsidRDefault="00470978" w:rsidP="00470978">
            <w:pPr>
              <w:pStyle w:val="Body"/>
              <w:rPr>
                <w:rFonts w:eastAsia="Calibri"/>
              </w:rPr>
            </w:pPr>
            <w:r w:rsidRPr="00B71F91">
              <w:rPr>
                <w:rFonts w:eastAsia="Wingdings"/>
              </w:rPr>
              <w:t>FA</w:t>
            </w:r>
          </w:p>
        </w:tc>
      </w:tr>
      <w:tr w:rsidR="00470978" w14:paraId="453E38F3" w14:textId="77777777" w:rsidTr="00C0241C">
        <w:tc>
          <w:tcPr>
            <w:tcW w:w="5580" w:type="dxa"/>
          </w:tcPr>
          <w:p w14:paraId="2018E2A9" w14:textId="77777777" w:rsidR="00470978" w:rsidRPr="00B71F91" w:rsidRDefault="00470978" w:rsidP="00470978">
            <w:pPr>
              <w:pStyle w:val="Body"/>
              <w:rPr>
                <w:szCs w:val="24"/>
              </w:rPr>
            </w:pPr>
            <w:r w:rsidRPr="00B71F91">
              <w:rPr>
                <w:rFonts w:eastAsia="Calibri"/>
              </w:rPr>
              <w:t xml:space="preserve">RQ7: Have more </w:t>
            </w:r>
            <w:r>
              <w:rPr>
                <w:rFonts w:eastAsia="Calibri"/>
              </w:rPr>
              <w:t>YP</w:t>
            </w:r>
            <w:r w:rsidRPr="00B71F91">
              <w:rPr>
                <w:rFonts w:eastAsia="Calibri"/>
              </w:rPr>
              <w:t xml:space="preserve"> developed trusting relationships with youth sector adults, and do they feel safer?</w:t>
            </w:r>
          </w:p>
        </w:tc>
        <w:tc>
          <w:tcPr>
            <w:tcW w:w="1141" w:type="dxa"/>
          </w:tcPr>
          <w:p w14:paraId="75BC2D28" w14:textId="77777777" w:rsidR="00470978" w:rsidRPr="00B71F91" w:rsidRDefault="00470978" w:rsidP="00470978">
            <w:pPr>
              <w:pStyle w:val="Body"/>
              <w:rPr>
                <w:rFonts w:eastAsia="Calibri"/>
              </w:rPr>
            </w:pPr>
            <w:r w:rsidRPr="00B71F91">
              <w:rPr>
                <w:rFonts w:eastAsia="Wingdings"/>
              </w:rPr>
              <w:t>PA</w:t>
            </w:r>
          </w:p>
        </w:tc>
        <w:tc>
          <w:tcPr>
            <w:tcW w:w="1142" w:type="dxa"/>
            <w:gridSpan w:val="2"/>
          </w:tcPr>
          <w:p w14:paraId="4F1D4779" w14:textId="77777777" w:rsidR="00470978" w:rsidRPr="00B71F91" w:rsidRDefault="00470978" w:rsidP="00470978">
            <w:pPr>
              <w:pStyle w:val="Body"/>
              <w:rPr>
                <w:rFonts w:eastAsia="Calibri"/>
                <w:b/>
                <w:bCs/>
              </w:rPr>
            </w:pPr>
            <w:r w:rsidRPr="00B71F91">
              <w:rPr>
                <w:rFonts w:eastAsia="Wingdings"/>
              </w:rPr>
              <w:t>PA</w:t>
            </w:r>
          </w:p>
        </w:tc>
        <w:tc>
          <w:tcPr>
            <w:tcW w:w="1142" w:type="dxa"/>
            <w:gridSpan w:val="2"/>
          </w:tcPr>
          <w:p w14:paraId="314BD52F" w14:textId="77777777" w:rsidR="00470978" w:rsidRPr="00B71F91" w:rsidRDefault="00470978" w:rsidP="00470978">
            <w:pPr>
              <w:pStyle w:val="Body"/>
              <w:rPr>
                <w:rFonts w:eastAsia="Calibri"/>
              </w:rPr>
            </w:pPr>
            <w:r w:rsidRPr="00B71F91">
              <w:rPr>
                <w:rFonts w:eastAsia="Wingdings"/>
              </w:rPr>
              <w:t>FA</w:t>
            </w:r>
          </w:p>
        </w:tc>
      </w:tr>
      <w:tr w:rsidR="00470978" w14:paraId="354B4FD3" w14:textId="77777777" w:rsidTr="00C0241C">
        <w:trPr>
          <w:cnfStyle w:val="000000100000" w:firstRow="0" w:lastRow="0" w:firstColumn="0" w:lastColumn="0" w:oddVBand="0" w:evenVBand="0" w:oddHBand="1" w:evenHBand="0" w:firstRowFirstColumn="0" w:firstRowLastColumn="0" w:lastRowFirstColumn="0" w:lastRowLastColumn="0"/>
        </w:trPr>
        <w:tc>
          <w:tcPr>
            <w:tcW w:w="5580" w:type="dxa"/>
          </w:tcPr>
          <w:p w14:paraId="7F1BAA0D" w14:textId="77777777" w:rsidR="00470978" w:rsidRPr="00B71F91" w:rsidRDefault="00470978" w:rsidP="00470978">
            <w:pPr>
              <w:pStyle w:val="Body"/>
              <w:rPr>
                <w:szCs w:val="24"/>
              </w:rPr>
            </w:pPr>
            <w:r w:rsidRPr="00B71F91">
              <w:rPr>
                <w:rFonts w:eastAsia="Calibri"/>
              </w:rPr>
              <w:t xml:space="preserve">RQ8: To what extent have outcomes (wellbeing, social/emotional skills development or acquisition of ‘skills for life’) been experienced by </w:t>
            </w:r>
            <w:r>
              <w:rPr>
                <w:rFonts w:eastAsia="Calibri"/>
              </w:rPr>
              <w:t>YP</w:t>
            </w:r>
            <w:r w:rsidRPr="00B71F91">
              <w:rPr>
                <w:rFonts w:eastAsia="Calibri"/>
              </w:rPr>
              <w:t xml:space="preserve"> who attend ‘Million Hours’ funded positive activities?</w:t>
            </w:r>
          </w:p>
        </w:tc>
        <w:tc>
          <w:tcPr>
            <w:tcW w:w="1141" w:type="dxa"/>
          </w:tcPr>
          <w:p w14:paraId="6357A484" w14:textId="77777777" w:rsidR="00470978" w:rsidRPr="00B71F91" w:rsidRDefault="00470978" w:rsidP="00470978">
            <w:pPr>
              <w:pStyle w:val="Body"/>
              <w:rPr>
                <w:rFonts w:eastAsia="Calibri"/>
              </w:rPr>
            </w:pPr>
            <w:r w:rsidRPr="00B71F91">
              <w:rPr>
                <w:rFonts w:eastAsia="Wingdings"/>
              </w:rPr>
              <w:t>PA</w:t>
            </w:r>
          </w:p>
        </w:tc>
        <w:tc>
          <w:tcPr>
            <w:tcW w:w="1142" w:type="dxa"/>
            <w:gridSpan w:val="2"/>
          </w:tcPr>
          <w:p w14:paraId="344F3618" w14:textId="77777777" w:rsidR="00470978" w:rsidRPr="00B71F91" w:rsidRDefault="00470978" w:rsidP="00470978">
            <w:pPr>
              <w:pStyle w:val="Body"/>
              <w:rPr>
                <w:rFonts w:eastAsia="Calibri"/>
                <w:b/>
                <w:bCs/>
              </w:rPr>
            </w:pPr>
            <w:r w:rsidRPr="00B71F91">
              <w:rPr>
                <w:rFonts w:eastAsia="Wingdings"/>
              </w:rPr>
              <w:t>PA</w:t>
            </w:r>
          </w:p>
        </w:tc>
        <w:tc>
          <w:tcPr>
            <w:tcW w:w="1142" w:type="dxa"/>
            <w:gridSpan w:val="2"/>
          </w:tcPr>
          <w:p w14:paraId="5DDAFDE6" w14:textId="77777777" w:rsidR="00470978" w:rsidRPr="00B71F91" w:rsidRDefault="00470978" w:rsidP="00470978">
            <w:pPr>
              <w:pStyle w:val="Body"/>
              <w:rPr>
                <w:rFonts w:eastAsia="Calibri"/>
              </w:rPr>
            </w:pPr>
            <w:r w:rsidRPr="00B71F91">
              <w:rPr>
                <w:rFonts w:eastAsia="Wingdings"/>
              </w:rPr>
              <w:t>FA</w:t>
            </w:r>
          </w:p>
        </w:tc>
      </w:tr>
      <w:tr w:rsidR="00470978" w14:paraId="2ACDAF7E" w14:textId="77777777" w:rsidTr="00C0241C">
        <w:tc>
          <w:tcPr>
            <w:tcW w:w="5580" w:type="dxa"/>
          </w:tcPr>
          <w:p w14:paraId="25422161" w14:textId="77777777" w:rsidR="00470978" w:rsidRPr="00B71F91" w:rsidRDefault="00470978" w:rsidP="00470978">
            <w:pPr>
              <w:pStyle w:val="Body"/>
              <w:rPr>
                <w:szCs w:val="24"/>
              </w:rPr>
            </w:pPr>
            <w:r w:rsidRPr="00B71F91">
              <w:rPr>
                <w:rFonts w:eastAsia="Calibri"/>
              </w:rPr>
              <w:t>RQ9: What is the change, if any, in ASB in funded hotspots? Can it be established whether the funding has contributed to any decrease? Have public perceptions of ASB in funded hotspots changed?</w:t>
            </w:r>
          </w:p>
        </w:tc>
        <w:tc>
          <w:tcPr>
            <w:tcW w:w="1141" w:type="dxa"/>
          </w:tcPr>
          <w:p w14:paraId="750743E7" w14:textId="77777777" w:rsidR="00470978" w:rsidRPr="00B71F91" w:rsidRDefault="00470978" w:rsidP="00470978">
            <w:pPr>
              <w:pStyle w:val="Body"/>
              <w:rPr>
                <w:rFonts w:eastAsia="Calibri"/>
              </w:rPr>
            </w:pPr>
            <w:r w:rsidRPr="00B71F91">
              <w:rPr>
                <w:rFonts w:eastAsia="Wingdings"/>
              </w:rPr>
              <w:t>PA</w:t>
            </w:r>
          </w:p>
        </w:tc>
        <w:tc>
          <w:tcPr>
            <w:tcW w:w="1142" w:type="dxa"/>
            <w:gridSpan w:val="2"/>
          </w:tcPr>
          <w:p w14:paraId="32C4E191" w14:textId="77777777" w:rsidR="00470978" w:rsidRPr="00B71F91" w:rsidRDefault="00470978" w:rsidP="00470978">
            <w:pPr>
              <w:pStyle w:val="Body"/>
              <w:rPr>
                <w:rFonts w:eastAsia="Calibri"/>
              </w:rPr>
            </w:pPr>
            <w:r w:rsidRPr="00B71F91">
              <w:rPr>
                <w:rFonts w:eastAsia="Wingdings"/>
              </w:rPr>
              <w:t>PA</w:t>
            </w:r>
          </w:p>
        </w:tc>
        <w:tc>
          <w:tcPr>
            <w:tcW w:w="1142" w:type="dxa"/>
            <w:gridSpan w:val="2"/>
          </w:tcPr>
          <w:p w14:paraId="460E39D6" w14:textId="77777777" w:rsidR="00470978" w:rsidRPr="00B71F91" w:rsidRDefault="00470978" w:rsidP="00470978">
            <w:pPr>
              <w:pStyle w:val="Body"/>
              <w:rPr>
                <w:rFonts w:eastAsia="Calibri"/>
              </w:rPr>
            </w:pPr>
            <w:r w:rsidRPr="00B71F91">
              <w:rPr>
                <w:rFonts w:eastAsia="Wingdings"/>
              </w:rPr>
              <w:t>FA</w:t>
            </w:r>
          </w:p>
        </w:tc>
      </w:tr>
      <w:tr w:rsidR="00470978" w14:paraId="416B0D54" w14:textId="77777777" w:rsidTr="00C0241C">
        <w:trPr>
          <w:cnfStyle w:val="000000100000" w:firstRow="0" w:lastRow="0" w:firstColumn="0" w:lastColumn="0" w:oddVBand="0" w:evenVBand="0" w:oddHBand="1" w:evenHBand="0" w:firstRowFirstColumn="0" w:firstRowLastColumn="0" w:lastRowFirstColumn="0" w:lastRowLastColumn="0"/>
        </w:trPr>
        <w:tc>
          <w:tcPr>
            <w:tcW w:w="5580" w:type="dxa"/>
          </w:tcPr>
          <w:p w14:paraId="2FD24C11" w14:textId="77777777" w:rsidR="00470978" w:rsidRPr="00B71F91" w:rsidRDefault="00470978" w:rsidP="00470978">
            <w:pPr>
              <w:pStyle w:val="Body"/>
              <w:rPr>
                <w:szCs w:val="24"/>
              </w:rPr>
            </w:pPr>
            <w:r w:rsidRPr="00B71F91">
              <w:rPr>
                <w:rFonts w:eastAsia="Calibri"/>
              </w:rPr>
              <w:lastRenderedPageBreak/>
              <w:t>RQ10: What, if any, are the short term benefits to the organisations taking part in the MHF?</w:t>
            </w:r>
          </w:p>
        </w:tc>
        <w:tc>
          <w:tcPr>
            <w:tcW w:w="1620" w:type="dxa"/>
            <w:gridSpan w:val="2"/>
          </w:tcPr>
          <w:p w14:paraId="31BCF31B" w14:textId="77777777" w:rsidR="00470978" w:rsidRPr="00B71F91" w:rsidRDefault="00470978" w:rsidP="00470978">
            <w:pPr>
              <w:pStyle w:val="Body"/>
              <w:rPr>
                <w:rFonts w:eastAsia="Calibri"/>
              </w:rPr>
            </w:pPr>
            <w:r w:rsidRPr="00B71F91">
              <w:rPr>
                <w:rFonts w:eastAsia="Wingdings"/>
              </w:rPr>
              <w:t>PA</w:t>
            </w:r>
          </w:p>
        </w:tc>
        <w:tc>
          <w:tcPr>
            <w:tcW w:w="950" w:type="dxa"/>
            <w:gridSpan w:val="2"/>
          </w:tcPr>
          <w:p w14:paraId="38C71EDD" w14:textId="77777777" w:rsidR="00470978" w:rsidRPr="00B71F91" w:rsidRDefault="00470978" w:rsidP="00470978">
            <w:pPr>
              <w:pStyle w:val="Body"/>
              <w:rPr>
                <w:rFonts w:eastAsia="Calibri"/>
              </w:rPr>
            </w:pPr>
            <w:r w:rsidRPr="00B71F91">
              <w:rPr>
                <w:rFonts w:eastAsia="Wingdings"/>
              </w:rPr>
              <w:t>PA</w:t>
            </w:r>
          </w:p>
        </w:tc>
        <w:tc>
          <w:tcPr>
            <w:tcW w:w="855" w:type="dxa"/>
          </w:tcPr>
          <w:p w14:paraId="49F7C5C6" w14:textId="77777777" w:rsidR="00470978" w:rsidRPr="00B71F91" w:rsidRDefault="00470978" w:rsidP="00470978">
            <w:pPr>
              <w:pStyle w:val="Body"/>
              <w:rPr>
                <w:rFonts w:eastAsia="Calibri"/>
              </w:rPr>
            </w:pPr>
            <w:r w:rsidRPr="00B71F91">
              <w:rPr>
                <w:rFonts w:eastAsia="Wingdings"/>
              </w:rPr>
              <w:t>FA</w:t>
            </w:r>
          </w:p>
        </w:tc>
      </w:tr>
      <w:tr w:rsidR="00470978" w14:paraId="6EC9C72B" w14:textId="77777777" w:rsidTr="00C0241C">
        <w:tc>
          <w:tcPr>
            <w:tcW w:w="5580" w:type="dxa"/>
          </w:tcPr>
          <w:p w14:paraId="42EB2589" w14:textId="77777777" w:rsidR="00470978" w:rsidRPr="00B71F91" w:rsidRDefault="00470978" w:rsidP="00470978">
            <w:pPr>
              <w:pStyle w:val="Body"/>
              <w:rPr>
                <w:szCs w:val="24"/>
              </w:rPr>
            </w:pPr>
            <w:r w:rsidRPr="00B71F91">
              <w:t>RQ11: How many volunteers have been mobilised because of the funding? (new and existing)</w:t>
            </w:r>
          </w:p>
        </w:tc>
        <w:tc>
          <w:tcPr>
            <w:tcW w:w="1620" w:type="dxa"/>
            <w:gridSpan w:val="2"/>
          </w:tcPr>
          <w:p w14:paraId="520BC053" w14:textId="77777777" w:rsidR="00470978" w:rsidRPr="00B71F91" w:rsidRDefault="00470978" w:rsidP="00470978">
            <w:pPr>
              <w:pStyle w:val="Body"/>
              <w:rPr>
                <w:rFonts w:eastAsia="Calibri"/>
              </w:rPr>
            </w:pPr>
            <w:r w:rsidRPr="00B71F91">
              <w:rPr>
                <w:rFonts w:eastAsia="Wingdings"/>
              </w:rPr>
              <w:t>PA</w:t>
            </w:r>
          </w:p>
        </w:tc>
        <w:tc>
          <w:tcPr>
            <w:tcW w:w="950" w:type="dxa"/>
            <w:gridSpan w:val="2"/>
          </w:tcPr>
          <w:p w14:paraId="27DE1BE7" w14:textId="77777777" w:rsidR="00470978" w:rsidRPr="00B71F91" w:rsidRDefault="00470978" w:rsidP="00470978">
            <w:pPr>
              <w:pStyle w:val="Body"/>
              <w:rPr>
                <w:rFonts w:eastAsia="Calibri"/>
              </w:rPr>
            </w:pPr>
            <w:r w:rsidRPr="00B71F91">
              <w:rPr>
                <w:rFonts w:eastAsia="Wingdings"/>
              </w:rPr>
              <w:t>PA</w:t>
            </w:r>
          </w:p>
        </w:tc>
        <w:tc>
          <w:tcPr>
            <w:tcW w:w="855" w:type="dxa"/>
          </w:tcPr>
          <w:p w14:paraId="0EE1280A" w14:textId="77777777" w:rsidR="00470978" w:rsidRPr="00B71F91" w:rsidRDefault="00470978" w:rsidP="00470978">
            <w:pPr>
              <w:pStyle w:val="Body"/>
              <w:rPr>
                <w:rFonts w:eastAsia="Calibri"/>
              </w:rPr>
            </w:pPr>
            <w:r w:rsidRPr="00B71F91">
              <w:rPr>
                <w:rFonts w:eastAsia="Wingdings"/>
              </w:rPr>
              <w:t>FA</w:t>
            </w:r>
          </w:p>
        </w:tc>
      </w:tr>
      <w:tr w:rsidR="00470978" w14:paraId="682B2210" w14:textId="77777777" w:rsidTr="00C0241C">
        <w:trPr>
          <w:cnfStyle w:val="000000100000" w:firstRow="0" w:lastRow="0" w:firstColumn="0" w:lastColumn="0" w:oddVBand="0" w:evenVBand="0" w:oddHBand="1" w:evenHBand="0" w:firstRowFirstColumn="0" w:firstRowLastColumn="0" w:lastRowFirstColumn="0" w:lastRowLastColumn="0"/>
        </w:trPr>
        <w:tc>
          <w:tcPr>
            <w:tcW w:w="5580" w:type="dxa"/>
          </w:tcPr>
          <w:p w14:paraId="4DEABE06" w14:textId="77777777" w:rsidR="00470978" w:rsidRPr="00B71F91" w:rsidRDefault="00470978" w:rsidP="00470978">
            <w:pPr>
              <w:pStyle w:val="Body"/>
              <w:rPr>
                <w:szCs w:val="24"/>
              </w:rPr>
            </w:pPr>
            <w:r w:rsidRPr="00B71F91">
              <w:rPr>
                <w:rFonts w:eastAsia="Calibri"/>
              </w:rPr>
              <w:t>RQ12: What are the impacts (good/bad), if any, to volunteers who have taken part in the delivery of the MHF?</w:t>
            </w:r>
          </w:p>
        </w:tc>
        <w:tc>
          <w:tcPr>
            <w:tcW w:w="1620" w:type="dxa"/>
            <w:gridSpan w:val="2"/>
          </w:tcPr>
          <w:p w14:paraId="4188BA55" w14:textId="77777777" w:rsidR="00470978" w:rsidRPr="00B71F91" w:rsidRDefault="00470978" w:rsidP="00470978">
            <w:pPr>
              <w:pStyle w:val="Body"/>
              <w:rPr>
                <w:rFonts w:eastAsia="Calibri"/>
              </w:rPr>
            </w:pPr>
            <w:r w:rsidRPr="00B71F91">
              <w:rPr>
                <w:rFonts w:eastAsia="Wingdings"/>
              </w:rPr>
              <w:t>PA</w:t>
            </w:r>
          </w:p>
        </w:tc>
        <w:tc>
          <w:tcPr>
            <w:tcW w:w="950" w:type="dxa"/>
            <w:gridSpan w:val="2"/>
          </w:tcPr>
          <w:p w14:paraId="356113AA" w14:textId="77777777" w:rsidR="00470978" w:rsidRPr="00B71F91" w:rsidRDefault="00470978" w:rsidP="00470978">
            <w:pPr>
              <w:pStyle w:val="Body"/>
              <w:rPr>
                <w:rFonts w:eastAsia="Calibri"/>
              </w:rPr>
            </w:pPr>
            <w:r w:rsidRPr="00B71F91">
              <w:rPr>
                <w:rFonts w:eastAsia="Wingdings"/>
              </w:rPr>
              <w:t>PA</w:t>
            </w:r>
          </w:p>
        </w:tc>
        <w:tc>
          <w:tcPr>
            <w:tcW w:w="855" w:type="dxa"/>
          </w:tcPr>
          <w:p w14:paraId="683C30DB" w14:textId="77777777" w:rsidR="00470978" w:rsidRPr="00B71F91" w:rsidRDefault="00470978" w:rsidP="00470978">
            <w:pPr>
              <w:pStyle w:val="Body"/>
              <w:rPr>
                <w:rFonts w:eastAsia="Calibri"/>
              </w:rPr>
            </w:pPr>
            <w:r w:rsidRPr="00B71F91">
              <w:rPr>
                <w:rFonts w:eastAsia="Wingdings"/>
              </w:rPr>
              <w:t>FA</w:t>
            </w:r>
          </w:p>
        </w:tc>
      </w:tr>
    </w:tbl>
    <w:p w14:paraId="59C6BE37" w14:textId="77777777" w:rsidR="00470978" w:rsidRPr="001235F5" w:rsidRDefault="00470978" w:rsidP="00213BA0">
      <w:pPr>
        <w:pStyle w:val="Heading2"/>
        <w:numPr>
          <w:ilvl w:val="0"/>
          <w:numId w:val="0"/>
        </w:numPr>
      </w:pPr>
      <w:bookmarkStart w:id="65" w:name="_Toc230858027"/>
      <w:r w:rsidRPr="001235F5">
        <w:t>Data sources</w:t>
      </w:r>
      <w:bookmarkEnd w:id="65"/>
    </w:p>
    <w:p w14:paraId="387C2E3B" w14:textId="77777777" w:rsidR="00470978" w:rsidRPr="00CD2898" w:rsidRDefault="00470978" w:rsidP="00213BA0">
      <w:pPr>
        <w:pStyle w:val="Heading3"/>
        <w:numPr>
          <w:ilvl w:val="0"/>
          <w:numId w:val="0"/>
        </w:numPr>
      </w:pPr>
      <w:r w:rsidRPr="00CD2898">
        <w:t>Grantholder survey</w:t>
      </w:r>
    </w:p>
    <w:p w14:paraId="0F0656A4" w14:textId="77777777" w:rsidR="00470978" w:rsidRPr="00B71F91" w:rsidRDefault="00470978" w:rsidP="00470978">
      <w:pPr>
        <w:pStyle w:val="Body"/>
      </w:pPr>
      <w:r w:rsidRPr="00B71F91">
        <w:t xml:space="preserve">The grantholder survey was designed to capture evidence relating to process and impact evaluation questions that were not addressed through standard quarterly reporting. This included information on how grantholders used the funding and the types of activities delivered. The survey also sought to understand the profile of </w:t>
      </w:r>
      <w:r>
        <w:t>YP</w:t>
      </w:r>
      <w:r w:rsidRPr="00B71F91">
        <w:t xml:space="preserve"> supported through the MHF and the outcomes observed for them within grantholders’ organisations and wider communities. In addition, the survey explored grantholders’ experiences of communications with The National Lottery Community Fund. </w:t>
      </w:r>
    </w:p>
    <w:p w14:paraId="013696D1" w14:textId="77777777" w:rsidR="00470978" w:rsidRPr="00B71F91" w:rsidRDefault="00470978" w:rsidP="00470978">
      <w:pPr>
        <w:pStyle w:val="Body"/>
      </w:pPr>
      <w:r w:rsidRPr="00B71F91">
        <w:t>The survey was live from February to March 2025. It was distributed directly to 233 grantholders via email, with two reminder emails sent during this period. In total, we received 166 complete responses, representing a response rate of 71</w:t>
      </w:r>
      <w:r>
        <w:t>%</w:t>
      </w:r>
      <w:r w:rsidRPr="00B71F91">
        <w:t>.</w:t>
      </w:r>
    </w:p>
    <w:p w14:paraId="26447D1C" w14:textId="77777777" w:rsidR="00470978" w:rsidRPr="00B71F91" w:rsidRDefault="00470978" w:rsidP="00213BA0">
      <w:pPr>
        <w:pStyle w:val="Heading3"/>
        <w:numPr>
          <w:ilvl w:val="0"/>
          <w:numId w:val="0"/>
        </w:numPr>
      </w:pPr>
      <w:r w:rsidRPr="00B71F91">
        <w:t>Grantholder interviews</w:t>
      </w:r>
    </w:p>
    <w:p w14:paraId="2C8062F5" w14:textId="77777777" w:rsidR="00470978" w:rsidRPr="00B71F91" w:rsidRDefault="00470978" w:rsidP="00470978">
      <w:pPr>
        <w:pStyle w:val="Body"/>
      </w:pPr>
      <w:r w:rsidRPr="00B71F91">
        <w:t xml:space="preserve">The MHF grantholders were interviewed as part of our process and impact evaluation. The purpose of the interviews was to gain deeper insight into the types of activities funded by the MHF, grantholders’ experiences of delivering their projects, and how their projects benefitted </w:t>
      </w:r>
      <w:r>
        <w:t>YP</w:t>
      </w:r>
      <w:r w:rsidRPr="00B71F91">
        <w:t>, their organisation and the wider community</w:t>
      </w:r>
      <w:r>
        <w:t>,</w:t>
      </w:r>
      <w:r w:rsidRPr="00B71F91">
        <w:t xml:space="preserve"> and how they contributed to the broader MHF fund-wide outcomes. The sampling approach for grantholder interviews ensured representation from all geographical regions in England, different grant sizes, and based on type of activity offered to </w:t>
      </w:r>
      <w:r>
        <w:t>YP</w:t>
      </w:r>
      <w:r w:rsidRPr="00B71F91">
        <w:t xml:space="preserve"> where possible (broadly including a mix of general youth provision, detached youth work, arts clubs and sports activities). </w:t>
      </w:r>
    </w:p>
    <w:p w14:paraId="5461106E" w14:textId="77777777" w:rsidR="00470978" w:rsidRPr="00B71F91" w:rsidRDefault="00470978" w:rsidP="00470978">
      <w:pPr>
        <w:pStyle w:val="Body"/>
      </w:pPr>
      <w:r w:rsidRPr="00B71F91">
        <w:t>43 grantholder interviews were conducted between April and July 2025.</w:t>
      </w:r>
    </w:p>
    <w:p w14:paraId="2AC02FBB" w14:textId="77777777" w:rsidR="00470978" w:rsidRPr="00B71F91" w:rsidRDefault="00470978" w:rsidP="00213BA0">
      <w:pPr>
        <w:pStyle w:val="Heading3"/>
        <w:numPr>
          <w:ilvl w:val="0"/>
          <w:numId w:val="0"/>
        </w:numPr>
      </w:pPr>
      <w:r w:rsidRPr="00B71F91">
        <w:t>Y</w:t>
      </w:r>
      <w:r>
        <w:t>P</w:t>
      </w:r>
      <w:r w:rsidRPr="00B71F91">
        <w:t xml:space="preserve"> survey</w:t>
      </w:r>
    </w:p>
    <w:p w14:paraId="29F3D9F9" w14:textId="77777777" w:rsidR="00470978" w:rsidRPr="00B71F91" w:rsidRDefault="00470978" w:rsidP="00470978">
      <w:pPr>
        <w:pStyle w:val="Body"/>
      </w:pPr>
      <w:r w:rsidRPr="00B71F91">
        <w:t xml:space="preserve">The </w:t>
      </w:r>
      <w:r>
        <w:t>YP</w:t>
      </w:r>
      <w:r w:rsidRPr="00B71F91">
        <w:t xml:space="preserve"> survey gathered insight directly from </w:t>
      </w:r>
      <w:r>
        <w:t>YP</w:t>
      </w:r>
      <w:r w:rsidRPr="00B71F91">
        <w:t xml:space="preserve"> engaged in the MHF activities. We drew on standardised questions and tools to measure ASB when developing the questions. The final version included questions on demographics (age, location, gender and ethnicity), type, frequency and intensity of project activities they engaged in, outcomes from engaging in projects, relationships with project staff and types of ASB they may have engaged in. The survey was distributed to all grantholders along with information sheets and instructions on how to distribute the link to </w:t>
      </w:r>
      <w:r>
        <w:t>YP</w:t>
      </w:r>
      <w:r w:rsidRPr="00B71F91">
        <w:t xml:space="preserve">. The survey did not collect names or addresses of </w:t>
      </w:r>
      <w:r>
        <w:t>YP</w:t>
      </w:r>
      <w:r w:rsidRPr="00B71F91">
        <w:t xml:space="preserve"> or the organisations they attended. This means neither the young person completing the survey nor the relevant grantholder is identifiable through the </w:t>
      </w:r>
      <w:r>
        <w:t>YP</w:t>
      </w:r>
      <w:r w:rsidRPr="00B71F91">
        <w:t xml:space="preserve"> survey, and the responses cannot be linked with any other surveys (</w:t>
      </w:r>
      <w:r w:rsidRPr="009E5DDB">
        <w:t>e.g.</w:t>
      </w:r>
      <w:r w:rsidRPr="00B71F91">
        <w:t xml:space="preserve">, the evaluation survey of grantholders). An opt-out consent process was adopted for </w:t>
      </w:r>
      <w:r>
        <w:t>YP</w:t>
      </w:r>
      <w:r w:rsidRPr="00B71F91">
        <w:t xml:space="preserve"> under 16, whereby parents/guardians received a letter from grantholders with survey information two weeks before it was shared with </w:t>
      </w:r>
      <w:r>
        <w:t>YP</w:t>
      </w:r>
      <w:r w:rsidRPr="00B71F91">
        <w:t xml:space="preserve">. Parents and guardians were able to opt their child out from receiving the survey by contacting the MHF grantholder organisation. For </w:t>
      </w:r>
      <w:r>
        <w:t>YP</w:t>
      </w:r>
      <w:r w:rsidRPr="00B71F91">
        <w:t xml:space="preserve"> 16 and above, their consent was sought via the cover page of the survey where they were provided information on the survey and could select an opt-out option. The survey was live </w:t>
      </w:r>
      <w:r>
        <w:t>from</w:t>
      </w:r>
      <w:r w:rsidRPr="00B71F91">
        <w:t xml:space="preserve"> June </w:t>
      </w:r>
      <w:r>
        <w:t>to</w:t>
      </w:r>
      <w:r w:rsidRPr="00B71F91">
        <w:t xml:space="preserve"> August 2025.</w:t>
      </w:r>
    </w:p>
    <w:p w14:paraId="0AFDF269" w14:textId="77777777" w:rsidR="00470978" w:rsidRPr="00B71F91" w:rsidRDefault="00470978" w:rsidP="00470978">
      <w:pPr>
        <w:pStyle w:val="Body"/>
      </w:pPr>
      <w:r w:rsidRPr="00B71F91">
        <w:lastRenderedPageBreak/>
        <w:t xml:space="preserve">We received 793 responses including 546 complete and 247 partial responses. We were unable to calculate the base size of the survey as we do not have accurate information on the total number of </w:t>
      </w:r>
      <w:r>
        <w:t>YP</w:t>
      </w:r>
      <w:r w:rsidRPr="00B71F91">
        <w:t xml:space="preserve"> engaged through the MI data. The final analysis includes 515 usable responses after discounting duplicates and opt-outs. During data cleaning 278 cases were deemed unsuitable to be included in the analysis for three main reasons: </w:t>
      </w:r>
    </w:p>
    <w:p w14:paraId="4B496E86" w14:textId="77777777" w:rsidR="00470978" w:rsidRPr="00B71F91" w:rsidRDefault="00470978">
      <w:pPr>
        <w:pStyle w:val="Body"/>
        <w:numPr>
          <w:ilvl w:val="0"/>
          <w:numId w:val="20"/>
        </w:numPr>
      </w:pPr>
      <w:r w:rsidRPr="00B71F91">
        <w:t>Partial Responses: all 247 partial responses were excluded.</w:t>
      </w:r>
    </w:p>
    <w:p w14:paraId="5B21F65A" w14:textId="77777777" w:rsidR="00470978" w:rsidRPr="00B71F91" w:rsidRDefault="00470978">
      <w:pPr>
        <w:pStyle w:val="Body"/>
        <w:numPr>
          <w:ilvl w:val="0"/>
          <w:numId w:val="20"/>
        </w:numPr>
      </w:pPr>
      <w:r w:rsidRPr="00B71F91">
        <w:t>Opt-out: respondents who opted out or did not answer key outcome questions were removed from the dataset.</w:t>
      </w:r>
    </w:p>
    <w:p w14:paraId="40F4B535" w14:textId="77777777" w:rsidR="00470978" w:rsidRPr="00B71F91" w:rsidRDefault="00470978" w:rsidP="00470978">
      <w:pPr>
        <w:pStyle w:val="Body"/>
      </w:pPr>
      <w:r w:rsidRPr="00B71F91">
        <w:t>Manual corrections were applied where participants listed their organisation instead of their location. Local authority and regional data were added where applicable.</w:t>
      </w:r>
    </w:p>
    <w:p w14:paraId="06D89C48" w14:textId="77777777" w:rsidR="00470978" w:rsidRPr="00B71F91" w:rsidRDefault="00470978" w:rsidP="001235F5">
      <w:pPr>
        <w:pStyle w:val="Heading4"/>
        <w:numPr>
          <w:ilvl w:val="0"/>
          <w:numId w:val="0"/>
        </w:numPr>
      </w:pPr>
      <w:r w:rsidRPr="00B71F91">
        <w:t>Descriptive statistics and outcomes analysis</w:t>
      </w:r>
    </w:p>
    <w:p w14:paraId="3EF02A75" w14:textId="77777777" w:rsidR="00470978" w:rsidRPr="00B71F91" w:rsidRDefault="00470978" w:rsidP="00470978">
      <w:pPr>
        <w:pStyle w:val="Body"/>
        <w:rPr>
          <w:b/>
          <w:bCs/>
        </w:rPr>
      </w:pPr>
      <w:r w:rsidRPr="00B71F91">
        <w:rPr>
          <w:b/>
          <w:bCs/>
        </w:rPr>
        <w:t>Approach to grouping responses</w:t>
      </w:r>
    </w:p>
    <w:p w14:paraId="1E999C1A" w14:textId="77777777" w:rsidR="00470978" w:rsidRPr="00B71F91" w:rsidRDefault="00470978" w:rsidP="00470978">
      <w:pPr>
        <w:pStyle w:val="Body"/>
        <w:rPr>
          <w:b/>
          <w:bCs/>
          <w:szCs w:val="24"/>
        </w:rPr>
      </w:pPr>
      <w:r w:rsidRPr="00B71F91">
        <w:rPr>
          <w:b/>
          <w:bCs/>
          <w:szCs w:val="24"/>
        </w:rPr>
        <w:t>Age (Q1):</w:t>
      </w:r>
    </w:p>
    <w:p w14:paraId="060663DF" w14:textId="77777777" w:rsidR="00470978" w:rsidRPr="00B71F91" w:rsidRDefault="00470978">
      <w:pPr>
        <w:pStyle w:val="Body"/>
        <w:numPr>
          <w:ilvl w:val="0"/>
          <w:numId w:val="23"/>
        </w:numPr>
        <w:rPr>
          <w:szCs w:val="24"/>
        </w:rPr>
      </w:pPr>
      <w:r w:rsidRPr="00B71F91">
        <w:rPr>
          <w:szCs w:val="24"/>
        </w:rPr>
        <w:t>Younger than 11</w:t>
      </w:r>
    </w:p>
    <w:p w14:paraId="3E320DFF" w14:textId="77777777" w:rsidR="00470978" w:rsidRPr="00B71F91" w:rsidRDefault="00470978">
      <w:pPr>
        <w:pStyle w:val="Body"/>
        <w:numPr>
          <w:ilvl w:val="0"/>
          <w:numId w:val="23"/>
        </w:numPr>
        <w:rPr>
          <w:szCs w:val="24"/>
        </w:rPr>
      </w:pPr>
      <w:r w:rsidRPr="00B71F91">
        <w:rPr>
          <w:szCs w:val="24"/>
        </w:rPr>
        <w:t>11–15</w:t>
      </w:r>
    </w:p>
    <w:p w14:paraId="214FBB04" w14:textId="77777777" w:rsidR="00470978" w:rsidRPr="00B71F91" w:rsidRDefault="00470978">
      <w:pPr>
        <w:pStyle w:val="Body"/>
        <w:numPr>
          <w:ilvl w:val="0"/>
          <w:numId w:val="23"/>
        </w:numPr>
        <w:rPr>
          <w:szCs w:val="24"/>
        </w:rPr>
      </w:pPr>
      <w:r w:rsidRPr="00B71F91">
        <w:rPr>
          <w:szCs w:val="24"/>
        </w:rPr>
        <w:t>16–17</w:t>
      </w:r>
    </w:p>
    <w:p w14:paraId="0AC657F5" w14:textId="77777777" w:rsidR="00470978" w:rsidRPr="00B71F91" w:rsidRDefault="00470978">
      <w:pPr>
        <w:pStyle w:val="Body"/>
        <w:numPr>
          <w:ilvl w:val="0"/>
          <w:numId w:val="23"/>
        </w:numPr>
        <w:rPr>
          <w:szCs w:val="24"/>
        </w:rPr>
      </w:pPr>
      <w:r w:rsidRPr="00B71F91">
        <w:rPr>
          <w:szCs w:val="24"/>
        </w:rPr>
        <w:t>Older than 17</w:t>
      </w:r>
    </w:p>
    <w:p w14:paraId="7628FAC3" w14:textId="77777777" w:rsidR="00470978" w:rsidRPr="00B71F91" w:rsidRDefault="00470978" w:rsidP="00470978">
      <w:pPr>
        <w:pStyle w:val="Body"/>
        <w:rPr>
          <w:szCs w:val="24"/>
        </w:rPr>
      </w:pPr>
      <w:r w:rsidRPr="00B71F91">
        <w:rPr>
          <w:b/>
          <w:bCs/>
          <w:szCs w:val="24"/>
        </w:rPr>
        <w:t>Location (Q2)</w:t>
      </w:r>
      <w:r w:rsidRPr="00B71F91">
        <w:rPr>
          <w:szCs w:val="24"/>
        </w:rPr>
        <w:t>: Responses were converted to align with the regions of England.</w:t>
      </w:r>
    </w:p>
    <w:p w14:paraId="1D2903DA" w14:textId="77777777" w:rsidR="00470978" w:rsidRPr="00B71F91" w:rsidRDefault="00470978" w:rsidP="00470978">
      <w:pPr>
        <w:pStyle w:val="Body"/>
        <w:rPr>
          <w:szCs w:val="24"/>
        </w:rPr>
      </w:pPr>
      <w:r w:rsidRPr="00B71F91">
        <w:rPr>
          <w:b/>
          <w:bCs/>
          <w:szCs w:val="24"/>
        </w:rPr>
        <w:t>Gender (Q3):</w:t>
      </w:r>
      <w:r w:rsidRPr="00B71F91">
        <w:rPr>
          <w:szCs w:val="24"/>
        </w:rPr>
        <w:t xml:space="preserve"> Responses were checked for invalid entries. Valid entries were grouped into three categories (n=429), with low counts in certain responses justifying the consolidation into:</w:t>
      </w:r>
    </w:p>
    <w:p w14:paraId="49858328" w14:textId="77777777" w:rsidR="00470978" w:rsidRPr="00B71F91" w:rsidRDefault="00470978">
      <w:pPr>
        <w:pStyle w:val="Body"/>
        <w:numPr>
          <w:ilvl w:val="0"/>
          <w:numId w:val="24"/>
        </w:numPr>
        <w:rPr>
          <w:szCs w:val="24"/>
        </w:rPr>
      </w:pPr>
      <w:r w:rsidRPr="00B71F91">
        <w:rPr>
          <w:szCs w:val="24"/>
        </w:rPr>
        <w:t>Male</w:t>
      </w:r>
    </w:p>
    <w:p w14:paraId="220581E1" w14:textId="77777777" w:rsidR="00470978" w:rsidRPr="00B71F91" w:rsidRDefault="00470978">
      <w:pPr>
        <w:pStyle w:val="Body"/>
        <w:numPr>
          <w:ilvl w:val="0"/>
          <w:numId w:val="24"/>
        </w:numPr>
        <w:rPr>
          <w:szCs w:val="24"/>
        </w:rPr>
      </w:pPr>
      <w:r w:rsidRPr="00B71F91">
        <w:rPr>
          <w:szCs w:val="24"/>
        </w:rPr>
        <w:t>Female</w:t>
      </w:r>
    </w:p>
    <w:p w14:paraId="4854613D" w14:textId="77777777" w:rsidR="00470978" w:rsidRPr="00B71F91" w:rsidRDefault="00470978">
      <w:pPr>
        <w:pStyle w:val="Body"/>
        <w:numPr>
          <w:ilvl w:val="0"/>
          <w:numId w:val="24"/>
        </w:numPr>
        <w:rPr>
          <w:szCs w:val="24"/>
        </w:rPr>
      </w:pPr>
      <w:r w:rsidRPr="00B71F91">
        <w:rPr>
          <w:szCs w:val="24"/>
        </w:rPr>
        <w:t>Other/Prefer not to say</w:t>
      </w:r>
    </w:p>
    <w:p w14:paraId="68234C75" w14:textId="77777777" w:rsidR="00470978" w:rsidRPr="00B71F91" w:rsidRDefault="00470978" w:rsidP="00470978">
      <w:pPr>
        <w:pStyle w:val="Body"/>
        <w:rPr>
          <w:szCs w:val="24"/>
        </w:rPr>
      </w:pPr>
      <w:r w:rsidRPr="00B71F91">
        <w:rPr>
          <w:b/>
          <w:bCs/>
          <w:szCs w:val="24"/>
        </w:rPr>
        <w:t>Ethnicity (Q4):</w:t>
      </w:r>
      <w:r w:rsidRPr="00B71F91">
        <w:rPr>
          <w:szCs w:val="24"/>
        </w:rPr>
        <w:t xml:space="preserve"> Responses were checked, and no further regrouping was necessary for the full sample (n=515).</w:t>
      </w:r>
    </w:p>
    <w:p w14:paraId="2D39028A" w14:textId="77777777" w:rsidR="00470978" w:rsidRPr="00B71F91" w:rsidRDefault="00470978" w:rsidP="00470978">
      <w:pPr>
        <w:pStyle w:val="Body"/>
        <w:rPr>
          <w:b/>
          <w:bCs/>
          <w:szCs w:val="24"/>
        </w:rPr>
      </w:pPr>
      <w:r w:rsidRPr="00B71F91">
        <w:rPr>
          <w:b/>
          <w:bCs/>
          <w:szCs w:val="24"/>
        </w:rPr>
        <w:t>Attendance per Week (Q5 and Q6):</w:t>
      </w:r>
    </w:p>
    <w:p w14:paraId="7F234065" w14:textId="77777777" w:rsidR="00470978" w:rsidRPr="00B71F91" w:rsidRDefault="00470978">
      <w:pPr>
        <w:pStyle w:val="Body"/>
        <w:numPr>
          <w:ilvl w:val="0"/>
          <w:numId w:val="25"/>
        </w:numPr>
        <w:rPr>
          <w:szCs w:val="24"/>
        </w:rPr>
      </w:pPr>
      <w:r w:rsidRPr="00B71F91">
        <w:rPr>
          <w:szCs w:val="24"/>
        </w:rPr>
        <w:t>Q5 (times per week) was presented in the same categories as the survey question, with n=515.</w:t>
      </w:r>
    </w:p>
    <w:p w14:paraId="066A61D9" w14:textId="77777777" w:rsidR="00470978" w:rsidRPr="00B71F91" w:rsidRDefault="00470978">
      <w:pPr>
        <w:pStyle w:val="Body"/>
        <w:numPr>
          <w:ilvl w:val="0"/>
          <w:numId w:val="25"/>
        </w:numPr>
        <w:rPr>
          <w:szCs w:val="24"/>
        </w:rPr>
      </w:pPr>
      <w:r w:rsidRPr="00B71F91">
        <w:rPr>
          <w:szCs w:val="24"/>
        </w:rPr>
        <w:t>Q6 (hours per week) was similarly categorised, with n=515.</w:t>
      </w:r>
    </w:p>
    <w:p w14:paraId="3A387EC0" w14:textId="77777777" w:rsidR="00470978" w:rsidRPr="00B71F91" w:rsidRDefault="00470978" w:rsidP="00470978">
      <w:pPr>
        <w:pStyle w:val="Body"/>
        <w:rPr>
          <w:szCs w:val="24"/>
        </w:rPr>
      </w:pPr>
      <w:r w:rsidRPr="00B71F91">
        <w:rPr>
          <w:b/>
          <w:bCs/>
          <w:szCs w:val="24"/>
        </w:rPr>
        <w:t>Time since first attendance (Q7):</w:t>
      </w:r>
      <w:r w:rsidRPr="00B71F91">
        <w:rPr>
          <w:szCs w:val="24"/>
        </w:rPr>
        <w:t xml:space="preserve"> Presented as per the survey question, with a full sample of n=515.</w:t>
      </w:r>
    </w:p>
    <w:p w14:paraId="24635914" w14:textId="77777777" w:rsidR="00470978" w:rsidRPr="00B71F91" w:rsidRDefault="00470978" w:rsidP="00470978">
      <w:pPr>
        <w:pStyle w:val="Body"/>
        <w:rPr>
          <w:szCs w:val="24"/>
        </w:rPr>
      </w:pPr>
      <w:r w:rsidRPr="00B71F91">
        <w:rPr>
          <w:b/>
          <w:bCs/>
          <w:szCs w:val="24"/>
        </w:rPr>
        <w:t>The MHF Activities (Q8):</w:t>
      </w:r>
      <w:r w:rsidRPr="00B71F91">
        <w:rPr>
          <w:szCs w:val="24"/>
        </w:rPr>
        <w:t xml:space="preserve"> Due to low counts in some categories, the activities were grouped for analysis (n=492) as follows:</w:t>
      </w:r>
    </w:p>
    <w:p w14:paraId="125D1921" w14:textId="77777777" w:rsidR="00470978" w:rsidRPr="00B71F91" w:rsidRDefault="00470978">
      <w:pPr>
        <w:pStyle w:val="Body"/>
        <w:numPr>
          <w:ilvl w:val="0"/>
          <w:numId w:val="26"/>
        </w:numPr>
        <w:rPr>
          <w:szCs w:val="24"/>
        </w:rPr>
      </w:pPr>
      <w:r w:rsidRPr="00B71F91">
        <w:rPr>
          <w:szCs w:val="24"/>
        </w:rPr>
        <w:t>Sports/Physical Activities</w:t>
      </w:r>
    </w:p>
    <w:p w14:paraId="1899B7B2" w14:textId="77777777" w:rsidR="00470978" w:rsidRPr="00B71F91" w:rsidRDefault="00470978">
      <w:pPr>
        <w:pStyle w:val="Body"/>
        <w:numPr>
          <w:ilvl w:val="0"/>
          <w:numId w:val="26"/>
        </w:numPr>
        <w:rPr>
          <w:szCs w:val="24"/>
        </w:rPr>
      </w:pPr>
      <w:r w:rsidRPr="00B71F91">
        <w:rPr>
          <w:szCs w:val="24"/>
        </w:rPr>
        <w:t>Hanging Out</w:t>
      </w:r>
    </w:p>
    <w:p w14:paraId="5C28DDB0" w14:textId="77777777" w:rsidR="00470978" w:rsidRPr="00B71F91" w:rsidRDefault="00470978">
      <w:pPr>
        <w:pStyle w:val="Body"/>
        <w:numPr>
          <w:ilvl w:val="0"/>
          <w:numId w:val="26"/>
        </w:numPr>
        <w:rPr>
          <w:szCs w:val="24"/>
        </w:rPr>
      </w:pPr>
      <w:r w:rsidRPr="00B71F91">
        <w:rPr>
          <w:szCs w:val="24"/>
        </w:rPr>
        <w:t>Clubs and Workshops</w:t>
      </w:r>
    </w:p>
    <w:p w14:paraId="26CD815B" w14:textId="77777777" w:rsidR="00470978" w:rsidRPr="00B71F91" w:rsidRDefault="00470978">
      <w:pPr>
        <w:pStyle w:val="Body"/>
        <w:numPr>
          <w:ilvl w:val="0"/>
          <w:numId w:val="26"/>
        </w:numPr>
        <w:rPr>
          <w:szCs w:val="24"/>
        </w:rPr>
      </w:pPr>
      <w:r w:rsidRPr="00B71F91">
        <w:rPr>
          <w:szCs w:val="24"/>
        </w:rPr>
        <w:t>Mentoring and Volunteering</w:t>
      </w:r>
    </w:p>
    <w:p w14:paraId="34E8406C" w14:textId="77777777" w:rsidR="00470978" w:rsidRPr="00B71F91" w:rsidRDefault="00470978" w:rsidP="00470978">
      <w:pPr>
        <w:pStyle w:val="Body"/>
        <w:rPr>
          <w:b/>
          <w:bCs/>
          <w:szCs w:val="24"/>
        </w:rPr>
      </w:pPr>
      <w:r w:rsidRPr="00B71F91">
        <w:rPr>
          <w:b/>
          <w:bCs/>
          <w:szCs w:val="24"/>
        </w:rPr>
        <w:t>Wellbeing (Q9)</w:t>
      </w:r>
    </w:p>
    <w:p w14:paraId="4CFC4A32" w14:textId="77777777" w:rsidR="00470978" w:rsidRPr="00B71F91" w:rsidRDefault="00470978" w:rsidP="00470978">
      <w:pPr>
        <w:pStyle w:val="Body"/>
        <w:rPr>
          <w:szCs w:val="24"/>
        </w:rPr>
      </w:pPr>
      <w:r w:rsidRPr="00B71F91">
        <w:rPr>
          <w:szCs w:val="24"/>
        </w:rPr>
        <w:t>The scale for the Wellbeing question (Q9) was inverted from the survey’s original format to make it more intuitive for analysis, where one = not happy at all, and five = completely happy. Responses were aggregated and grouped into a five-point scale based on the averages of the respondents' answers to sub questions about wellbeing. The categories were as follows:</w:t>
      </w:r>
    </w:p>
    <w:p w14:paraId="05B74DA3" w14:textId="77777777" w:rsidR="00470978" w:rsidRPr="00B71F91" w:rsidRDefault="00470978">
      <w:pPr>
        <w:pStyle w:val="Body"/>
        <w:numPr>
          <w:ilvl w:val="0"/>
          <w:numId w:val="27"/>
        </w:numPr>
        <w:rPr>
          <w:szCs w:val="24"/>
        </w:rPr>
      </w:pPr>
      <w:r w:rsidRPr="00B71F91">
        <w:rPr>
          <w:szCs w:val="24"/>
        </w:rPr>
        <w:t>Very Low Wellbeing: ≤ 1.9</w:t>
      </w:r>
    </w:p>
    <w:p w14:paraId="642A2826" w14:textId="77777777" w:rsidR="00470978" w:rsidRPr="00B71F91" w:rsidRDefault="00470978">
      <w:pPr>
        <w:pStyle w:val="Body"/>
        <w:numPr>
          <w:ilvl w:val="0"/>
          <w:numId w:val="27"/>
        </w:numPr>
        <w:rPr>
          <w:szCs w:val="24"/>
        </w:rPr>
      </w:pPr>
      <w:r w:rsidRPr="00B71F91">
        <w:rPr>
          <w:szCs w:val="24"/>
        </w:rPr>
        <w:lastRenderedPageBreak/>
        <w:t>Low Wellbeing: ≤ 2.9</w:t>
      </w:r>
    </w:p>
    <w:p w14:paraId="40533403" w14:textId="77777777" w:rsidR="00470978" w:rsidRPr="00B71F91" w:rsidRDefault="00470978">
      <w:pPr>
        <w:pStyle w:val="Body"/>
        <w:numPr>
          <w:ilvl w:val="0"/>
          <w:numId w:val="27"/>
        </w:numPr>
        <w:rPr>
          <w:szCs w:val="24"/>
        </w:rPr>
      </w:pPr>
      <w:r w:rsidRPr="00B71F91">
        <w:rPr>
          <w:szCs w:val="24"/>
        </w:rPr>
        <w:t>Moderate Wellbeing: ≤ 3.9</w:t>
      </w:r>
    </w:p>
    <w:p w14:paraId="52FF3ABE" w14:textId="77777777" w:rsidR="00470978" w:rsidRPr="00B71F91" w:rsidRDefault="00470978">
      <w:pPr>
        <w:pStyle w:val="Body"/>
        <w:numPr>
          <w:ilvl w:val="0"/>
          <w:numId w:val="27"/>
        </w:numPr>
        <w:rPr>
          <w:szCs w:val="24"/>
        </w:rPr>
      </w:pPr>
      <w:r w:rsidRPr="00B71F91">
        <w:rPr>
          <w:szCs w:val="24"/>
        </w:rPr>
        <w:t>High Wellbeing: ≤ 4.4</w:t>
      </w:r>
    </w:p>
    <w:p w14:paraId="247D7B31" w14:textId="77777777" w:rsidR="00470978" w:rsidRPr="00B71F91" w:rsidRDefault="00470978">
      <w:pPr>
        <w:pStyle w:val="Body"/>
        <w:numPr>
          <w:ilvl w:val="0"/>
          <w:numId w:val="27"/>
        </w:numPr>
        <w:rPr>
          <w:szCs w:val="24"/>
        </w:rPr>
      </w:pPr>
      <w:r w:rsidRPr="00B71F91">
        <w:rPr>
          <w:szCs w:val="24"/>
        </w:rPr>
        <w:t>Very High Wellbeing: ≤ 5.0</w:t>
      </w:r>
    </w:p>
    <w:p w14:paraId="7CEBDD6A" w14:textId="77777777" w:rsidR="00470978" w:rsidRPr="00B71F91" w:rsidRDefault="00470978" w:rsidP="00470978">
      <w:pPr>
        <w:pStyle w:val="Body"/>
        <w:rPr>
          <w:b/>
          <w:bCs/>
          <w:szCs w:val="24"/>
        </w:rPr>
      </w:pPr>
      <w:r w:rsidRPr="00B71F91">
        <w:rPr>
          <w:b/>
          <w:bCs/>
          <w:szCs w:val="24"/>
        </w:rPr>
        <w:t>Confidence (Q10)</w:t>
      </w:r>
    </w:p>
    <w:p w14:paraId="7F9A2ACF" w14:textId="77777777" w:rsidR="00470978" w:rsidRPr="00B71F91" w:rsidRDefault="00470978" w:rsidP="00470978">
      <w:pPr>
        <w:pStyle w:val="Body"/>
        <w:rPr>
          <w:szCs w:val="24"/>
        </w:rPr>
      </w:pPr>
      <w:r w:rsidRPr="00B71F91">
        <w:rPr>
          <w:szCs w:val="24"/>
        </w:rPr>
        <w:t>The scale for the Confidence question was based on respondents’ agreement with confidence statements, where one = strongly disagree and five = strongly agree. ‘Not sure’ responses were excluded from the averages. Responses were grouped into the following five-point confidence scale:</w:t>
      </w:r>
    </w:p>
    <w:p w14:paraId="5869386A" w14:textId="77777777" w:rsidR="00470978" w:rsidRPr="00B71F91" w:rsidRDefault="00470978">
      <w:pPr>
        <w:pStyle w:val="Body"/>
        <w:numPr>
          <w:ilvl w:val="0"/>
          <w:numId w:val="28"/>
        </w:numPr>
        <w:rPr>
          <w:szCs w:val="24"/>
        </w:rPr>
      </w:pPr>
      <w:r w:rsidRPr="00B71F91">
        <w:rPr>
          <w:szCs w:val="24"/>
        </w:rPr>
        <w:t>Very Low Confidence: 1.0 to 1.75</w:t>
      </w:r>
    </w:p>
    <w:p w14:paraId="57A62607" w14:textId="77777777" w:rsidR="00470978" w:rsidRPr="00B71F91" w:rsidRDefault="00470978">
      <w:pPr>
        <w:pStyle w:val="Body"/>
        <w:numPr>
          <w:ilvl w:val="0"/>
          <w:numId w:val="28"/>
        </w:numPr>
        <w:rPr>
          <w:szCs w:val="24"/>
        </w:rPr>
      </w:pPr>
      <w:r w:rsidRPr="00B71F91">
        <w:rPr>
          <w:szCs w:val="24"/>
        </w:rPr>
        <w:t>Low Confidence: 1.76 to 2.75</w:t>
      </w:r>
    </w:p>
    <w:p w14:paraId="1C0DCD7C" w14:textId="77777777" w:rsidR="00470978" w:rsidRPr="00B71F91" w:rsidRDefault="00470978">
      <w:pPr>
        <w:pStyle w:val="Body"/>
        <w:numPr>
          <w:ilvl w:val="0"/>
          <w:numId w:val="28"/>
        </w:numPr>
        <w:rPr>
          <w:szCs w:val="24"/>
        </w:rPr>
      </w:pPr>
      <w:r w:rsidRPr="00B71F91">
        <w:rPr>
          <w:szCs w:val="24"/>
        </w:rPr>
        <w:t>Moderate Confidence: 2.76 to 3.5</w:t>
      </w:r>
    </w:p>
    <w:p w14:paraId="5890D9F3" w14:textId="77777777" w:rsidR="00470978" w:rsidRPr="00B71F91" w:rsidRDefault="00470978">
      <w:pPr>
        <w:pStyle w:val="Body"/>
        <w:numPr>
          <w:ilvl w:val="0"/>
          <w:numId w:val="28"/>
        </w:numPr>
        <w:rPr>
          <w:szCs w:val="24"/>
        </w:rPr>
      </w:pPr>
      <w:r w:rsidRPr="00B71F91">
        <w:rPr>
          <w:szCs w:val="24"/>
        </w:rPr>
        <w:t>High Confidence: 3.51 to 4.25</w:t>
      </w:r>
    </w:p>
    <w:p w14:paraId="48061931" w14:textId="77777777" w:rsidR="00470978" w:rsidRPr="00B71F91" w:rsidRDefault="00470978">
      <w:pPr>
        <w:pStyle w:val="Body"/>
        <w:numPr>
          <w:ilvl w:val="0"/>
          <w:numId w:val="28"/>
        </w:numPr>
        <w:rPr>
          <w:szCs w:val="24"/>
        </w:rPr>
      </w:pPr>
      <w:r w:rsidRPr="00B71F91">
        <w:rPr>
          <w:szCs w:val="24"/>
        </w:rPr>
        <w:t>Very High Confidence: 4.26 to 5.0</w:t>
      </w:r>
    </w:p>
    <w:p w14:paraId="2D014571" w14:textId="77777777" w:rsidR="00470978" w:rsidRPr="00B71F91" w:rsidRDefault="00470978" w:rsidP="00470978">
      <w:pPr>
        <w:pStyle w:val="Body"/>
        <w:rPr>
          <w:b/>
          <w:bCs/>
          <w:szCs w:val="24"/>
        </w:rPr>
      </w:pPr>
      <w:r w:rsidRPr="00B71F91">
        <w:rPr>
          <w:b/>
          <w:bCs/>
          <w:szCs w:val="24"/>
        </w:rPr>
        <w:t>Life Skills (Q13)</w:t>
      </w:r>
    </w:p>
    <w:p w14:paraId="24D1D552" w14:textId="77777777" w:rsidR="00470978" w:rsidRPr="00B71F91" w:rsidRDefault="00470978" w:rsidP="00470978">
      <w:pPr>
        <w:pStyle w:val="Body"/>
        <w:rPr>
          <w:szCs w:val="24"/>
        </w:rPr>
      </w:pPr>
      <w:r w:rsidRPr="00B71F91">
        <w:rPr>
          <w:szCs w:val="24"/>
        </w:rPr>
        <w:t xml:space="preserve">As mentioned in the main body, the measures used to assess </w:t>
      </w:r>
      <w:r>
        <w:rPr>
          <w:szCs w:val="24"/>
        </w:rPr>
        <w:t>YP</w:t>
      </w:r>
      <w:r w:rsidRPr="00B71F91">
        <w:rPr>
          <w:szCs w:val="24"/>
        </w:rPr>
        <w:t>’s life skills were adapted from the YPS, which includes domains such as Emotion Management, Empathy, Initiative, Problem Solving, Responsibility, and Teamwork. Respondents were assigned scores on a scale from one (low) to five (high) based on their self-reported life skills. Below are the breakdowns for each life skill:</w:t>
      </w:r>
    </w:p>
    <w:p w14:paraId="20F17964" w14:textId="77777777" w:rsidR="00470978" w:rsidRPr="00B71F91" w:rsidRDefault="00470978">
      <w:pPr>
        <w:pStyle w:val="Body"/>
        <w:numPr>
          <w:ilvl w:val="0"/>
          <w:numId w:val="29"/>
        </w:numPr>
        <w:rPr>
          <w:b/>
          <w:bCs/>
          <w:szCs w:val="24"/>
        </w:rPr>
      </w:pPr>
      <w:r w:rsidRPr="00B71F91">
        <w:rPr>
          <w:b/>
          <w:bCs/>
          <w:szCs w:val="24"/>
        </w:rPr>
        <w:t>Emotion Management (Q13a and Q13b):</w:t>
      </w:r>
    </w:p>
    <w:p w14:paraId="6ACAB98F" w14:textId="77777777" w:rsidR="00470978" w:rsidRPr="00B71F91" w:rsidRDefault="00470978">
      <w:pPr>
        <w:pStyle w:val="Body"/>
        <w:numPr>
          <w:ilvl w:val="1"/>
          <w:numId w:val="29"/>
        </w:numPr>
        <w:rPr>
          <w:b/>
          <w:bCs/>
          <w:szCs w:val="24"/>
        </w:rPr>
      </w:pPr>
      <w:r w:rsidRPr="00B71F91">
        <w:rPr>
          <w:szCs w:val="24"/>
        </w:rPr>
        <w:t>Q13a: "I easily calm myself down when upset."</w:t>
      </w:r>
    </w:p>
    <w:p w14:paraId="7E3D80AE" w14:textId="77777777" w:rsidR="00470978" w:rsidRPr="00B71F91" w:rsidRDefault="00470978">
      <w:pPr>
        <w:pStyle w:val="Body"/>
        <w:numPr>
          <w:ilvl w:val="1"/>
          <w:numId w:val="29"/>
        </w:numPr>
        <w:rPr>
          <w:b/>
          <w:bCs/>
          <w:szCs w:val="24"/>
        </w:rPr>
      </w:pPr>
      <w:r w:rsidRPr="00B71F91">
        <w:rPr>
          <w:szCs w:val="24"/>
        </w:rPr>
        <w:t>Q13b: "I stop myself from doing things that might be bad for me."</w:t>
      </w:r>
    </w:p>
    <w:p w14:paraId="187E9C68" w14:textId="77777777" w:rsidR="00470978" w:rsidRPr="00B71F91" w:rsidRDefault="00470978">
      <w:pPr>
        <w:pStyle w:val="Body"/>
        <w:numPr>
          <w:ilvl w:val="1"/>
          <w:numId w:val="29"/>
        </w:numPr>
        <w:rPr>
          <w:b/>
          <w:bCs/>
          <w:szCs w:val="24"/>
        </w:rPr>
      </w:pPr>
      <w:r w:rsidRPr="00B71F91">
        <w:rPr>
          <w:szCs w:val="24"/>
        </w:rPr>
        <w:t>Implemented categories for Emotional Management based on the averages of these two questions:</w:t>
      </w:r>
    </w:p>
    <w:p w14:paraId="4C430BBC" w14:textId="77777777" w:rsidR="00470978" w:rsidRPr="00B71F91" w:rsidRDefault="00470978">
      <w:pPr>
        <w:pStyle w:val="Body"/>
        <w:numPr>
          <w:ilvl w:val="2"/>
          <w:numId w:val="29"/>
        </w:numPr>
        <w:rPr>
          <w:szCs w:val="24"/>
        </w:rPr>
      </w:pPr>
      <w:r w:rsidRPr="00B71F91">
        <w:rPr>
          <w:szCs w:val="24"/>
        </w:rPr>
        <w:t>Very Poor Emotional Management: 1.0 to 1.9</w:t>
      </w:r>
    </w:p>
    <w:p w14:paraId="43260FDA" w14:textId="77777777" w:rsidR="00470978" w:rsidRPr="00B71F91" w:rsidRDefault="00470978">
      <w:pPr>
        <w:pStyle w:val="Body"/>
        <w:numPr>
          <w:ilvl w:val="2"/>
          <w:numId w:val="29"/>
        </w:numPr>
        <w:rPr>
          <w:szCs w:val="24"/>
        </w:rPr>
      </w:pPr>
      <w:r w:rsidRPr="00B71F91">
        <w:rPr>
          <w:szCs w:val="24"/>
        </w:rPr>
        <w:t>Poor Emotional Management: 2.0 to 2.9</w:t>
      </w:r>
    </w:p>
    <w:p w14:paraId="263AEEE5" w14:textId="77777777" w:rsidR="00470978" w:rsidRPr="00B71F91" w:rsidRDefault="00470978">
      <w:pPr>
        <w:pStyle w:val="Body"/>
        <w:numPr>
          <w:ilvl w:val="2"/>
          <w:numId w:val="29"/>
        </w:numPr>
        <w:rPr>
          <w:szCs w:val="24"/>
        </w:rPr>
      </w:pPr>
      <w:r w:rsidRPr="00B71F91">
        <w:rPr>
          <w:szCs w:val="24"/>
        </w:rPr>
        <w:t>Moderate Emotional Management: 3.0 to 3.9</w:t>
      </w:r>
    </w:p>
    <w:p w14:paraId="3DEB92B8" w14:textId="77777777" w:rsidR="00470978" w:rsidRPr="00B71F91" w:rsidRDefault="00470978">
      <w:pPr>
        <w:pStyle w:val="Body"/>
        <w:numPr>
          <w:ilvl w:val="2"/>
          <w:numId w:val="29"/>
        </w:numPr>
        <w:rPr>
          <w:szCs w:val="24"/>
        </w:rPr>
      </w:pPr>
      <w:r w:rsidRPr="00B71F91">
        <w:rPr>
          <w:szCs w:val="24"/>
        </w:rPr>
        <w:t>Good Emotional Management: 4.0 to 4.4</w:t>
      </w:r>
    </w:p>
    <w:p w14:paraId="11687A48" w14:textId="77777777" w:rsidR="00470978" w:rsidRPr="00B71F91" w:rsidRDefault="00470978">
      <w:pPr>
        <w:pStyle w:val="Body"/>
        <w:numPr>
          <w:ilvl w:val="2"/>
          <w:numId w:val="29"/>
        </w:numPr>
        <w:rPr>
          <w:szCs w:val="24"/>
        </w:rPr>
      </w:pPr>
      <w:r w:rsidRPr="00B71F91">
        <w:rPr>
          <w:szCs w:val="24"/>
        </w:rPr>
        <w:t>Excellent Emotional Management: 4.5 to 5.0</w:t>
      </w:r>
    </w:p>
    <w:p w14:paraId="7027E309" w14:textId="77777777" w:rsidR="00470978" w:rsidRPr="00B71F91" w:rsidRDefault="00470978">
      <w:pPr>
        <w:pStyle w:val="Body"/>
        <w:numPr>
          <w:ilvl w:val="0"/>
          <w:numId w:val="29"/>
        </w:numPr>
        <w:rPr>
          <w:b/>
          <w:bCs/>
          <w:szCs w:val="24"/>
        </w:rPr>
      </w:pPr>
      <w:r w:rsidRPr="00B71F91">
        <w:rPr>
          <w:b/>
          <w:bCs/>
          <w:szCs w:val="24"/>
        </w:rPr>
        <w:t>Empathy (Q13c):</w:t>
      </w:r>
    </w:p>
    <w:p w14:paraId="453DCA07" w14:textId="77777777" w:rsidR="00470978" w:rsidRPr="00B71F91" w:rsidRDefault="00470978">
      <w:pPr>
        <w:pStyle w:val="Body"/>
        <w:numPr>
          <w:ilvl w:val="1"/>
          <w:numId w:val="29"/>
        </w:numPr>
        <w:rPr>
          <w:b/>
          <w:bCs/>
          <w:szCs w:val="24"/>
        </w:rPr>
      </w:pPr>
      <w:r w:rsidRPr="00B71F91">
        <w:rPr>
          <w:szCs w:val="24"/>
        </w:rPr>
        <w:t>Q13c: "I feel bad when someone’s feelings get hurt."</w:t>
      </w:r>
    </w:p>
    <w:p w14:paraId="6E7C4ED3" w14:textId="77777777" w:rsidR="00470978" w:rsidRPr="00B71F91" w:rsidRDefault="00470978">
      <w:pPr>
        <w:pStyle w:val="Body"/>
        <w:numPr>
          <w:ilvl w:val="1"/>
          <w:numId w:val="29"/>
        </w:numPr>
        <w:rPr>
          <w:b/>
          <w:bCs/>
          <w:szCs w:val="24"/>
        </w:rPr>
      </w:pPr>
      <w:r w:rsidRPr="00B71F91">
        <w:rPr>
          <w:szCs w:val="24"/>
        </w:rPr>
        <w:t>Implemented categories for Empathy:</w:t>
      </w:r>
    </w:p>
    <w:p w14:paraId="31E8DE27" w14:textId="77777777" w:rsidR="00470978" w:rsidRPr="00B71F91" w:rsidRDefault="00470978">
      <w:pPr>
        <w:pStyle w:val="Body"/>
        <w:numPr>
          <w:ilvl w:val="2"/>
          <w:numId w:val="29"/>
        </w:numPr>
        <w:rPr>
          <w:szCs w:val="24"/>
        </w:rPr>
      </w:pPr>
      <w:r w:rsidRPr="00B71F91">
        <w:rPr>
          <w:szCs w:val="24"/>
        </w:rPr>
        <w:t>Very Poor Empathy: one</w:t>
      </w:r>
    </w:p>
    <w:p w14:paraId="4D9F4E6A" w14:textId="77777777" w:rsidR="00470978" w:rsidRPr="00B71F91" w:rsidRDefault="00470978">
      <w:pPr>
        <w:pStyle w:val="Body"/>
        <w:numPr>
          <w:ilvl w:val="2"/>
          <w:numId w:val="29"/>
        </w:numPr>
        <w:rPr>
          <w:szCs w:val="24"/>
        </w:rPr>
      </w:pPr>
      <w:r w:rsidRPr="00B71F91">
        <w:rPr>
          <w:szCs w:val="24"/>
        </w:rPr>
        <w:t>Poor Empathy: two</w:t>
      </w:r>
    </w:p>
    <w:p w14:paraId="739026F3" w14:textId="77777777" w:rsidR="00470978" w:rsidRPr="00B71F91" w:rsidRDefault="00470978">
      <w:pPr>
        <w:pStyle w:val="Body"/>
        <w:numPr>
          <w:ilvl w:val="2"/>
          <w:numId w:val="29"/>
        </w:numPr>
        <w:rPr>
          <w:szCs w:val="24"/>
        </w:rPr>
      </w:pPr>
      <w:r w:rsidRPr="00B71F91">
        <w:rPr>
          <w:szCs w:val="24"/>
        </w:rPr>
        <w:t>Moderate Empathy: three</w:t>
      </w:r>
    </w:p>
    <w:p w14:paraId="7C332E70" w14:textId="77777777" w:rsidR="00470978" w:rsidRPr="00B71F91" w:rsidRDefault="00470978">
      <w:pPr>
        <w:pStyle w:val="Body"/>
        <w:numPr>
          <w:ilvl w:val="2"/>
          <w:numId w:val="29"/>
        </w:numPr>
        <w:rPr>
          <w:szCs w:val="24"/>
        </w:rPr>
      </w:pPr>
      <w:r w:rsidRPr="00B71F91">
        <w:rPr>
          <w:szCs w:val="24"/>
        </w:rPr>
        <w:t>Good Empathy: four</w:t>
      </w:r>
    </w:p>
    <w:p w14:paraId="528969C2" w14:textId="77777777" w:rsidR="00470978" w:rsidRPr="00B71F91" w:rsidRDefault="00470978">
      <w:pPr>
        <w:pStyle w:val="Body"/>
        <w:numPr>
          <w:ilvl w:val="2"/>
          <w:numId w:val="29"/>
        </w:numPr>
        <w:rPr>
          <w:szCs w:val="24"/>
        </w:rPr>
      </w:pPr>
      <w:r w:rsidRPr="00B71F91">
        <w:rPr>
          <w:szCs w:val="24"/>
        </w:rPr>
        <w:t>Excellent Empathy: five</w:t>
      </w:r>
    </w:p>
    <w:p w14:paraId="7CAB270B" w14:textId="77777777" w:rsidR="00470978" w:rsidRPr="00B71F91" w:rsidRDefault="00470978">
      <w:pPr>
        <w:pStyle w:val="Body"/>
        <w:numPr>
          <w:ilvl w:val="0"/>
          <w:numId w:val="29"/>
        </w:numPr>
        <w:rPr>
          <w:b/>
          <w:bCs/>
          <w:szCs w:val="24"/>
        </w:rPr>
      </w:pPr>
      <w:r w:rsidRPr="00B71F91">
        <w:rPr>
          <w:b/>
          <w:bCs/>
          <w:szCs w:val="24"/>
        </w:rPr>
        <w:t>Problem Solving (Q13d):</w:t>
      </w:r>
    </w:p>
    <w:p w14:paraId="4D05BC98" w14:textId="77777777" w:rsidR="00470978" w:rsidRPr="00B71F91" w:rsidRDefault="00470978">
      <w:pPr>
        <w:pStyle w:val="Body"/>
        <w:numPr>
          <w:ilvl w:val="1"/>
          <w:numId w:val="29"/>
        </w:numPr>
        <w:rPr>
          <w:b/>
          <w:bCs/>
          <w:szCs w:val="24"/>
        </w:rPr>
      </w:pPr>
      <w:r w:rsidRPr="00B71F91">
        <w:rPr>
          <w:szCs w:val="24"/>
        </w:rPr>
        <w:t>Q13d: "I take time to think about how others might react before saying something."</w:t>
      </w:r>
    </w:p>
    <w:p w14:paraId="7020E6C3" w14:textId="77777777" w:rsidR="00470978" w:rsidRPr="00B71F91" w:rsidRDefault="00470978">
      <w:pPr>
        <w:pStyle w:val="Body"/>
        <w:numPr>
          <w:ilvl w:val="1"/>
          <w:numId w:val="29"/>
        </w:numPr>
        <w:rPr>
          <w:b/>
          <w:bCs/>
          <w:szCs w:val="24"/>
        </w:rPr>
      </w:pPr>
      <w:r w:rsidRPr="00B71F91">
        <w:rPr>
          <w:szCs w:val="24"/>
        </w:rPr>
        <w:t>Implemented categories for Problem Solving:</w:t>
      </w:r>
    </w:p>
    <w:p w14:paraId="3941B4FC" w14:textId="77777777" w:rsidR="00470978" w:rsidRPr="00B71F91" w:rsidRDefault="00470978">
      <w:pPr>
        <w:pStyle w:val="Body"/>
        <w:numPr>
          <w:ilvl w:val="2"/>
          <w:numId w:val="29"/>
        </w:numPr>
        <w:rPr>
          <w:szCs w:val="24"/>
        </w:rPr>
      </w:pPr>
      <w:r w:rsidRPr="00B71F91">
        <w:rPr>
          <w:szCs w:val="24"/>
        </w:rPr>
        <w:t>Very Poor Problem Solving: one</w:t>
      </w:r>
    </w:p>
    <w:p w14:paraId="28C901FD" w14:textId="77777777" w:rsidR="00470978" w:rsidRPr="00B71F91" w:rsidRDefault="00470978">
      <w:pPr>
        <w:pStyle w:val="Body"/>
        <w:numPr>
          <w:ilvl w:val="2"/>
          <w:numId w:val="29"/>
        </w:numPr>
        <w:rPr>
          <w:szCs w:val="24"/>
        </w:rPr>
      </w:pPr>
      <w:r w:rsidRPr="00B71F91">
        <w:rPr>
          <w:szCs w:val="24"/>
        </w:rPr>
        <w:t>Poor Problem Solving: two</w:t>
      </w:r>
    </w:p>
    <w:p w14:paraId="425E039A" w14:textId="77777777" w:rsidR="00470978" w:rsidRPr="00B71F91" w:rsidRDefault="00470978">
      <w:pPr>
        <w:pStyle w:val="Body"/>
        <w:numPr>
          <w:ilvl w:val="2"/>
          <w:numId w:val="29"/>
        </w:numPr>
        <w:rPr>
          <w:szCs w:val="24"/>
        </w:rPr>
      </w:pPr>
      <w:r w:rsidRPr="00B71F91">
        <w:rPr>
          <w:szCs w:val="24"/>
        </w:rPr>
        <w:t>Moderate Problem Solving: three</w:t>
      </w:r>
    </w:p>
    <w:p w14:paraId="2BBD09BB" w14:textId="77777777" w:rsidR="00470978" w:rsidRPr="00B71F91" w:rsidRDefault="00470978">
      <w:pPr>
        <w:pStyle w:val="Body"/>
        <w:numPr>
          <w:ilvl w:val="2"/>
          <w:numId w:val="29"/>
        </w:numPr>
        <w:rPr>
          <w:szCs w:val="24"/>
        </w:rPr>
      </w:pPr>
      <w:r w:rsidRPr="00B71F91">
        <w:rPr>
          <w:szCs w:val="24"/>
        </w:rPr>
        <w:lastRenderedPageBreak/>
        <w:t>Good Problem Solving: four</w:t>
      </w:r>
    </w:p>
    <w:p w14:paraId="0E2B1C29" w14:textId="77777777" w:rsidR="00470978" w:rsidRPr="00B71F91" w:rsidRDefault="00470978">
      <w:pPr>
        <w:pStyle w:val="Body"/>
        <w:numPr>
          <w:ilvl w:val="2"/>
          <w:numId w:val="29"/>
        </w:numPr>
        <w:rPr>
          <w:szCs w:val="24"/>
        </w:rPr>
      </w:pPr>
      <w:r w:rsidRPr="00B71F91">
        <w:rPr>
          <w:szCs w:val="24"/>
        </w:rPr>
        <w:t>Excellent Problem Solving: five</w:t>
      </w:r>
    </w:p>
    <w:p w14:paraId="26E4007A" w14:textId="77777777" w:rsidR="00470978" w:rsidRPr="00B71F91" w:rsidRDefault="00470978">
      <w:pPr>
        <w:pStyle w:val="Body"/>
        <w:numPr>
          <w:ilvl w:val="0"/>
          <w:numId w:val="29"/>
        </w:numPr>
        <w:rPr>
          <w:b/>
          <w:bCs/>
          <w:szCs w:val="24"/>
        </w:rPr>
      </w:pPr>
      <w:r w:rsidRPr="00B71F91">
        <w:rPr>
          <w:b/>
          <w:bCs/>
          <w:szCs w:val="24"/>
        </w:rPr>
        <w:t>Teamwork (Q13e and Q13f):</w:t>
      </w:r>
    </w:p>
    <w:p w14:paraId="13F308E9" w14:textId="77777777" w:rsidR="00470978" w:rsidRPr="00B71F91" w:rsidRDefault="00470978">
      <w:pPr>
        <w:pStyle w:val="Body"/>
        <w:numPr>
          <w:ilvl w:val="1"/>
          <w:numId w:val="29"/>
        </w:numPr>
        <w:rPr>
          <w:b/>
          <w:bCs/>
          <w:szCs w:val="24"/>
        </w:rPr>
      </w:pPr>
      <w:r w:rsidRPr="00B71F91">
        <w:rPr>
          <w:szCs w:val="24"/>
        </w:rPr>
        <w:t>Q13e: "I seek help from others when I need it."</w:t>
      </w:r>
    </w:p>
    <w:p w14:paraId="6DA99C26" w14:textId="77777777" w:rsidR="00470978" w:rsidRPr="00B71F91" w:rsidRDefault="00470978">
      <w:pPr>
        <w:pStyle w:val="Body"/>
        <w:numPr>
          <w:ilvl w:val="1"/>
          <w:numId w:val="29"/>
        </w:numPr>
        <w:rPr>
          <w:b/>
          <w:bCs/>
          <w:szCs w:val="24"/>
        </w:rPr>
      </w:pPr>
      <w:r w:rsidRPr="00B71F91">
        <w:rPr>
          <w:szCs w:val="24"/>
        </w:rPr>
        <w:t>Q13f: "I respect others’ points of view, even if I disagree."</w:t>
      </w:r>
    </w:p>
    <w:p w14:paraId="1ED83EEA" w14:textId="77777777" w:rsidR="00470978" w:rsidRPr="00B71F91" w:rsidRDefault="00470978">
      <w:pPr>
        <w:pStyle w:val="Body"/>
        <w:numPr>
          <w:ilvl w:val="1"/>
          <w:numId w:val="29"/>
        </w:numPr>
        <w:rPr>
          <w:b/>
          <w:bCs/>
          <w:szCs w:val="24"/>
        </w:rPr>
      </w:pPr>
      <w:r w:rsidRPr="00B71F91">
        <w:rPr>
          <w:szCs w:val="24"/>
        </w:rPr>
        <w:t>Implemented categories for Teamwork based on the averages of these two questions:</w:t>
      </w:r>
    </w:p>
    <w:p w14:paraId="68F25A11" w14:textId="77777777" w:rsidR="00470978" w:rsidRPr="00B71F91" w:rsidRDefault="00470978">
      <w:pPr>
        <w:pStyle w:val="Body"/>
        <w:numPr>
          <w:ilvl w:val="2"/>
          <w:numId w:val="29"/>
        </w:numPr>
        <w:rPr>
          <w:szCs w:val="24"/>
        </w:rPr>
      </w:pPr>
      <w:r w:rsidRPr="00B71F91">
        <w:rPr>
          <w:szCs w:val="24"/>
        </w:rPr>
        <w:t>Very Poor Teamwork: 1.0 to 1.5</w:t>
      </w:r>
    </w:p>
    <w:p w14:paraId="34762DD2" w14:textId="77777777" w:rsidR="00470978" w:rsidRPr="00B71F91" w:rsidRDefault="00470978">
      <w:pPr>
        <w:pStyle w:val="Body"/>
        <w:numPr>
          <w:ilvl w:val="2"/>
          <w:numId w:val="29"/>
        </w:numPr>
        <w:rPr>
          <w:szCs w:val="24"/>
        </w:rPr>
      </w:pPr>
      <w:r w:rsidRPr="00B71F91">
        <w:rPr>
          <w:szCs w:val="24"/>
        </w:rPr>
        <w:t>Poor Teamwork: 1.6 to 2.5</w:t>
      </w:r>
    </w:p>
    <w:p w14:paraId="34C89D7E" w14:textId="77777777" w:rsidR="00470978" w:rsidRPr="00B71F91" w:rsidRDefault="00470978">
      <w:pPr>
        <w:pStyle w:val="Body"/>
        <w:numPr>
          <w:ilvl w:val="2"/>
          <w:numId w:val="29"/>
        </w:numPr>
        <w:rPr>
          <w:szCs w:val="24"/>
        </w:rPr>
      </w:pPr>
      <w:r w:rsidRPr="00B71F91">
        <w:rPr>
          <w:szCs w:val="24"/>
        </w:rPr>
        <w:t>Moderate Teamwork: 2.6 to 3.5</w:t>
      </w:r>
    </w:p>
    <w:p w14:paraId="0F4EBA33" w14:textId="77777777" w:rsidR="00470978" w:rsidRPr="00B71F91" w:rsidRDefault="00470978">
      <w:pPr>
        <w:pStyle w:val="Body"/>
        <w:numPr>
          <w:ilvl w:val="2"/>
          <w:numId w:val="29"/>
        </w:numPr>
        <w:rPr>
          <w:szCs w:val="24"/>
        </w:rPr>
      </w:pPr>
      <w:r w:rsidRPr="00B71F91">
        <w:rPr>
          <w:szCs w:val="24"/>
        </w:rPr>
        <w:t>Good Teamwork: 3.6 to 4.5</w:t>
      </w:r>
    </w:p>
    <w:p w14:paraId="5A49FEAF" w14:textId="77777777" w:rsidR="00470978" w:rsidRPr="00B71F91" w:rsidRDefault="00470978">
      <w:pPr>
        <w:pStyle w:val="Body"/>
        <w:numPr>
          <w:ilvl w:val="2"/>
          <w:numId w:val="29"/>
        </w:numPr>
        <w:rPr>
          <w:szCs w:val="24"/>
        </w:rPr>
      </w:pPr>
      <w:r w:rsidRPr="00B71F91">
        <w:rPr>
          <w:szCs w:val="24"/>
        </w:rPr>
        <w:t>Excellent Teamwork: 4.6 to 5.</w:t>
      </w:r>
    </w:p>
    <w:p w14:paraId="63BC5657" w14:textId="77777777" w:rsidR="00470978" w:rsidRPr="00B71F91" w:rsidRDefault="00470978" w:rsidP="00470978">
      <w:pPr>
        <w:pStyle w:val="Body"/>
        <w:rPr>
          <w:b/>
          <w:bCs/>
          <w:szCs w:val="24"/>
        </w:rPr>
      </w:pPr>
      <w:r w:rsidRPr="00B71F91">
        <w:rPr>
          <w:b/>
          <w:bCs/>
          <w:szCs w:val="24"/>
        </w:rPr>
        <w:t>Relationship with Staff/Volunteers (Q11)</w:t>
      </w:r>
    </w:p>
    <w:p w14:paraId="4B492E7B" w14:textId="77777777" w:rsidR="00470978" w:rsidRPr="00B71F91" w:rsidRDefault="00470978" w:rsidP="00470978">
      <w:pPr>
        <w:pStyle w:val="Body"/>
        <w:rPr>
          <w:szCs w:val="24"/>
        </w:rPr>
      </w:pPr>
      <w:r>
        <w:rPr>
          <w:szCs w:val="24"/>
        </w:rPr>
        <w:t>YP</w:t>
      </w:r>
      <w:r w:rsidRPr="00B71F91">
        <w:rPr>
          <w:szCs w:val="24"/>
        </w:rPr>
        <w:t xml:space="preserve"> were asked to agree or disagree with statements regarding their relationship with staff at the organisation where they participate in youth activities. These statements focused on trust, staff reliability, and whether staff listened to the young person. Average responses for sub questions a: "I feel able to trust them", b: "They do what they say they’ll do", c: "They have listened to me"), d: “They are available when I need them” were aggregated and grouped into the following four-point scale. Responses marked as “Not Sure”, and N/A were excluded from the averages:</w:t>
      </w:r>
    </w:p>
    <w:p w14:paraId="51890D95" w14:textId="77777777" w:rsidR="00470978" w:rsidRPr="00B71F91" w:rsidRDefault="00470978">
      <w:pPr>
        <w:pStyle w:val="Body"/>
        <w:numPr>
          <w:ilvl w:val="0"/>
          <w:numId w:val="30"/>
        </w:numPr>
        <w:rPr>
          <w:szCs w:val="24"/>
        </w:rPr>
      </w:pPr>
      <w:r w:rsidRPr="00B71F91">
        <w:rPr>
          <w:szCs w:val="24"/>
        </w:rPr>
        <w:t>Very Poor Relationship: 1.0 to 2.0</w:t>
      </w:r>
    </w:p>
    <w:p w14:paraId="11DAF25C" w14:textId="77777777" w:rsidR="00470978" w:rsidRPr="00B71F91" w:rsidRDefault="00470978">
      <w:pPr>
        <w:pStyle w:val="Body"/>
        <w:numPr>
          <w:ilvl w:val="0"/>
          <w:numId w:val="30"/>
        </w:numPr>
        <w:rPr>
          <w:szCs w:val="24"/>
        </w:rPr>
      </w:pPr>
      <w:r w:rsidRPr="00B71F91">
        <w:rPr>
          <w:szCs w:val="24"/>
        </w:rPr>
        <w:t>Poor Relationship: 2.01 to 3.25</w:t>
      </w:r>
    </w:p>
    <w:p w14:paraId="1790761C" w14:textId="77777777" w:rsidR="00470978" w:rsidRPr="00B71F91" w:rsidRDefault="00470978">
      <w:pPr>
        <w:pStyle w:val="Body"/>
        <w:numPr>
          <w:ilvl w:val="0"/>
          <w:numId w:val="30"/>
        </w:numPr>
        <w:rPr>
          <w:szCs w:val="24"/>
        </w:rPr>
      </w:pPr>
      <w:r w:rsidRPr="00B71F91">
        <w:rPr>
          <w:szCs w:val="24"/>
        </w:rPr>
        <w:t>Good Relationship: 3.26 to 4.25</w:t>
      </w:r>
    </w:p>
    <w:p w14:paraId="1C0FDCFA" w14:textId="77777777" w:rsidR="00470978" w:rsidRPr="00B71F91" w:rsidRDefault="00470978">
      <w:pPr>
        <w:pStyle w:val="Body"/>
        <w:numPr>
          <w:ilvl w:val="0"/>
          <w:numId w:val="30"/>
        </w:numPr>
        <w:rPr>
          <w:szCs w:val="24"/>
        </w:rPr>
      </w:pPr>
      <w:r w:rsidRPr="00B71F91">
        <w:rPr>
          <w:szCs w:val="24"/>
        </w:rPr>
        <w:t>Very Good Relationship: 4.26 to 5.0</w:t>
      </w:r>
    </w:p>
    <w:p w14:paraId="279D1D44" w14:textId="77777777" w:rsidR="00470978" w:rsidRPr="00B71F91" w:rsidRDefault="00470978" w:rsidP="00470978">
      <w:pPr>
        <w:pStyle w:val="Body"/>
        <w:rPr>
          <w:b/>
          <w:bCs/>
          <w:szCs w:val="24"/>
        </w:rPr>
      </w:pPr>
      <w:r w:rsidRPr="00B71F91">
        <w:rPr>
          <w:b/>
          <w:bCs/>
          <w:szCs w:val="24"/>
        </w:rPr>
        <w:t>Q11e and Q12 (Feeling of Safety)</w:t>
      </w:r>
    </w:p>
    <w:p w14:paraId="51788741" w14:textId="77777777" w:rsidR="00470978" w:rsidRPr="00B71F91" w:rsidRDefault="00470978" w:rsidP="00470978">
      <w:pPr>
        <w:pStyle w:val="Body"/>
        <w:rPr>
          <w:szCs w:val="24"/>
        </w:rPr>
      </w:pPr>
      <w:r w:rsidRPr="00B71F91">
        <w:rPr>
          <w:szCs w:val="24"/>
        </w:rPr>
        <w:t>Respondents to Question 11e were asked about their feelings of safety, and their responses were categorised into five levels with the following thresholds:</w:t>
      </w:r>
    </w:p>
    <w:p w14:paraId="17E9A261" w14:textId="77777777" w:rsidR="00470978" w:rsidRPr="00B71F91" w:rsidRDefault="00470978">
      <w:pPr>
        <w:pStyle w:val="Body"/>
        <w:numPr>
          <w:ilvl w:val="0"/>
          <w:numId w:val="31"/>
        </w:numPr>
        <w:rPr>
          <w:szCs w:val="24"/>
        </w:rPr>
      </w:pPr>
      <w:r w:rsidRPr="00B71F91">
        <w:rPr>
          <w:szCs w:val="24"/>
        </w:rPr>
        <w:t>Very Unsafe: ≤ one</w:t>
      </w:r>
    </w:p>
    <w:p w14:paraId="79072DF0" w14:textId="77777777" w:rsidR="00470978" w:rsidRPr="00B71F91" w:rsidRDefault="00470978">
      <w:pPr>
        <w:pStyle w:val="Body"/>
        <w:numPr>
          <w:ilvl w:val="0"/>
          <w:numId w:val="31"/>
        </w:numPr>
        <w:rPr>
          <w:szCs w:val="24"/>
        </w:rPr>
      </w:pPr>
      <w:r w:rsidRPr="00B71F91">
        <w:rPr>
          <w:szCs w:val="24"/>
        </w:rPr>
        <w:t>Unsafe: ≤ two</w:t>
      </w:r>
    </w:p>
    <w:p w14:paraId="237A5410" w14:textId="77777777" w:rsidR="00470978" w:rsidRPr="00B71F91" w:rsidRDefault="00470978">
      <w:pPr>
        <w:pStyle w:val="Body"/>
        <w:numPr>
          <w:ilvl w:val="0"/>
          <w:numId w:val="31"/>
        </w:numPr>
        <w:rPr>
          <w:szCs w:val="24"/>
        </w:rPr>
      </w:pPr>
      <w:r w:rsidRPr="00B71F91">
        <w:rPr>
          <w:szCs w:val="24"/>
        </w:rPr>
        <w:t>Neutral: ≤ three</w:t>
      </w:r>
    </w:p>
    <w:p w14:paraId="26F7B7AA" w14:textId="77777777" w:rsidR="00470978" w:rsidRPr="00B71F91" w:rsidRDefault="00470978">
      <w:pPr>
        <w:pStyle w:val="Body"/>
        <w:numPr>
          <w:ilvl w:val="0"/>
          <w:numId w:val="31"/>
        </w:numPr>
        <w:rPr>
          <w:szCs w:val="24"/>
        </w:rPr>
      </w:pPr>
      <w:r w:rsidRPr="00B71F91">
        <w:rPr>
          <w:szCs w:val="24"/>
        </w:rPr>
        <w:t>Safe: ≤ four</w:t>
      </w:r>
    </w:p>
    <w:p w14:paraId="084DC409" w14:textId="77777777" w:rsidR="00470978" w:rsidRPr="00B71F91" w:rsidRDefault="00470978">
      <w:pPr>
        <w:pStyle w:val="Body"/>
        <w:numPr>
          <w:ilvl w:val="0"/>
          <w:numId w:val="31"/>
        </w:numPr>
        <w:rPr>
          <w:szCs w:val="24"/>
        </w:rPr>
      </w:pPr>
      <w:r w:rsidRPr="00B71F91">
        <w:rPr>
          <w:szCs w:val="24"/>
        </w:rPr>
        <w:t>Very Safe: ≤ five</w:t>
      </w:r>
    </w:p>
    <w:p w14:paraId="2A66477E" w14:textId="77777777" w:rsidR="00470978" w:rsidRPr="00B71F91" w:rsidRDefault="00470978" w:rsidP="00470978">
      <w:pPr>
        <w:pStyle w:val="Body"/>
        <w:rPr>
          <w:szCs w:val="24"/>
        </w:rPr>
      </w:pPr>
      <w:r w:rsidRPr="00B71F91">
        <w:rPr>
          <w:szCs w:val="24"/>
        </w:rPr>
        <w:t>Those who reported feeling unsafe or very unsafe were asked about their feeling of safety at school, home and while hanging out on the street (Q12). The categories above were also used for analysing the responses to each part of Question 12.</w:t>
      </w:r>
    </w:p>
    <w:p w14:paraId="30D1656C" w14:textId="77777777" w:rsidR="00470978" w:rsidRPr="00B71F91" w:rsidRDefault="00470978" w:rsidP="00470978">
      <w:pPr>
        <w:pStyle w:val="Body"/>
        <w:rPr>
          <w:b/>
          <w:bCs/>
          <w:szCs w:val="24"/>
        </w:rPr>
      </w:pPr>
      <w:r w:rsidRPr="00B71F91">
        <w:rPr>
          <w:b/>
          <w:bCs/>
          <w:szCs w:val="24"/>
        </w:rPr>
        <w:t>Q11f (Feeling comfortable reporting problems)</w:t>
      </w:r>
    </w:p>
    <w:p w14:paraId="6C2C9FFF" w14:textId="77777777" w:rsidR="00470978" w:rsidRPr="00B71F91" w:rsidRDefault="00470978" w:rsidP="00470978">
      <w:pPr>
        <w:pStyle w:val="Body"/>
        <w:rPr>
          <w:szCs w:val="24"/>
        </w:rPr>
      </w:pPr>
      <w:r w:rsidRPr="00B71F91">
        <w:rPr>
          <w:szCs w:val="24"/>
        </w:rPr>
        <w:t>Respondents to Question 11f were asked whether they feel comfortable reporting problems at their youth organisation, and their response were categorised into five levels:</w:t>
      </w:r>
    </w:p>
    <w:p w14:paraId="0702E995" w14:textId="77777777" w:rsidR="00470978" w:rsidRPr="00B71F91" w:rsidRDefault="00470978">
      <w:pPr>
        <w:pStyle w:val="Body"/>
        <w:numPr>
          <w:ilvl w:val="0"/>
          <w:numId w:val="32"/>
        </w:numPr>
        <w:rPr>
          <w:szCs w:val="24"/>
        </w:rPr>
      </w:pPr>
      <w:r w:rsidRPr="00B71F91">
        <w:rPr>
          <w:szCs w:val="24"/>
        </w:rPr>
        <w:t>Very Uncomfortable: one</w:t>
      </w:r>
    </w:p>
    <w:p w14:paraId="15C7BAFE" w14:textId="77777777" w:rsidR="00470978" w:rsidRPr="00B71F91" w:rsidRDefault="00470978">
      <w:pPr>
        <w:pStyle w:val="Body"/>
        <w:numPr>
          <w:ilvl w:val="0"/>
          <w:numId w:val="32"/>
        </w:numPr>
        <w:rPr>
          <w:szCs w:val="24"/>
        </w:rPr>
      </w:pPr>
      <w:r w:rsidRPr="00B71F91">
        <w:rPr>
          <w:szCs w:val="24"/>
        </w:rPr>
        <w:t>Uncomfortable: two</w:t>
      </w:r>
    </w:p>
    <w:p w14:paraId="2A5D6F27" w14:textId="77777777" w:rsidR="00470978" w:rsidRPr="00B71F91" w:rsidRDefault="00470978">
      <w:pPr>
        <w:pStyle w:val="Body"/>
        <w:numPr>
          <w:ilvl w:val="0"/>
          <w:numId w:val="32"/>
        </w:numPr>
        <w:rPr>
          <w:szCs w:val="24"/>
        </w:rPr>
      </w:pPr>
      <w:r w:rsidRPr="00B71F91">
        <w:rPr>
          <w:szCs w:val="24"/>
        </w:rPr>
        <w:t>Neutral: three</w:t>
      </w:r>
    </w:p>
    <w:p w14:paraId="5D7DEC94" w14:textId="77777777" w:rsidR="00470978" w:rsidRPr="00B71F91" w:rsidRDefault="00470978">
      <w:pPr>
        <w:pStyle w:val="Body"/>
        <w:numPr>
          <w:ilvl w:val="0"/>
          <w:numId w:val="32"/>
        </w:numPr>
        <w:rPr>
          <w:szCs w:val="24"/>
        </w:rPr>
      </w:pPr>
      <w:r w:rsidRPr="00B71F91">
        <w:rPr>
          <w:szCs w:val="24"/>
        </w:rPr>
        <w:t xml:space="preserve">Comfortable: four </w:t>
      </w:r>
    </w:p>
    <w:p w14:paraId="42E9D98F" w14:textId="77777777" w:rsidR="00470978" w:rsidRPr="00B71F91" w:rsidRDefault="00470978">
      <w:pPr>
        <w:pStyle w:val="Body"/>
        <w:numPr>
          <w:ilvl w:val="0"/>
          <w:numId w:val="32"/>
        </w:numPr>
        <w:rPr>
          <w:szCs w:val="24"/>
        </w:rPr>
      </w:pPr>
      <w:r w:rsidRPr="00B71F91">
        <w:rPr>
          <w:szCs w:val="24"/>
        </w:rPr>
        <w:t>Very Comfortable: five</w:t>
      </w:r>
    </w:p>
    <w:p w14:paraId="204C1D17" w14:textId="77777777" w:rsidR="00470978" w:rsidRPr="00B71F91" w:rsidRDefault="00470978" w:rsidP="00470978">
      <w:pPr>
        <w:pStyle w:val="Body"/>
        <w:rPr>
          <w:b/>
          <w:bCs/>
          <w:szCs w:val="24"/>
        </w:rPr>
      </w:pPr>
      <w:r w:rsidRPr="00B71F91">
        <w:rPr>
          <w:b/>
          <w:bCs/>
          <w:szCs w:val="24"/>
        </w:rPr>
        <w:t>Anti-social Behaviour (Q14)</w:t>
      </w:r>
    </w:p>
    <w:p w14:paraId="2304C28A" w14:textId="77777777" w:rsidR="00470978" w:rsidRPr="00B71F91" w:rsidRDefault="00470978" w:rsidP="00470978">
      <w:pPr>
        <w:pStyle w:val="Body"/>
        <w:rPr>
          <w:szCs w:val="24"/>
        </w:rPr>
      </w:pPr>
      <w:r w:rsidRPr="00B71F91">
        <w:rPr>
          <w:szCs w:val="24"/>
        </w:rPr>
        <w:lastRenderedPageBreak/>
        <w:t>Respondents were grouped into four categories based on the averaged of the frequencies of ASB throughout the different sub questions. ‘Don’t Know’ responses were not counted in the calculation of averages. The categories implemented are as follows:</w:t>
      </w:r>
    </w:p>
    <w:p w14:paraId="08A7F10B" w14:textId="77777777" w:rsidR="00470978" w:rsidRPr="00B71F91" w:rsidRDefault="00470978">
      <w:pPr>
        <w:pStyle w:val="Body"/>
        <w:numPr>
          <w:ilvl w:val="0"/>
          <w:numId w:val="33"/>
        </w:numPr>
        <w:rPr>
          <w:szCs w:val="24"/>
        </w:rPr>
      </w:pPr>
      <w:r w:rsidRPr="00B71F91">
        <w:rPr>
          <w:szCs w:val="24"/>
        </w:rPr>
        <w:t>Very Low Frequency: 1.0 to 1.75 — Rarely exhibits anti-social behaviour.</w:t>
      </w:r>
    </w:p>
    <w:p w14:paraId="2DD6DC5C" w14:textId="77777777" w:rsidR="00470978" w:rsidRPr="00B71F91" w:rsidRDefault="00470978">
      <w:pPr>
        <w:pStyle w:val="Body"/>
        <w:numPr>
          <w:ilvl w:val="0"/>
          <w:numId w:val="33"/>
        </w:numPr>
        <w:rPr>
          <w:szCs w:val="24"/>
        </w:rPr>
      </w:pPr>
      <w:r w:rsidRPr="00B71F91">
        <w:rPr>
          <w:szCs w:val="24"/>
        </w:rPr>
        <w:t>Low Frequency: 1.76 to 2.5 — Occasionally exhibits anti-social behaviour.</w:t>
      </w:r>
    </w:p>
    <w:p w14:paraId="26D07317" w14:textId="77777777" w:rsidR="00470978" w:rsidRPr="00B71F91" w:rsidRDefault="00470978">
      <w:pPr>
        <w:pStyle w:val="Body"/>
        <w:numPr>
          <w:ilvl w:val="0"/>
          <w:numId w:val="33"/>
        </w:numPr>
        <w:rPr>
          <w:szCs w:val="24"/>
        </w:rPr>
      </w:pPr>
      <w:r w:rsidRPr="00B71F91">
        <w:rPr>
          <w:szCs w:val="24"/>
        </w:rPr>
        <w:t>High Frequency: 2.51 to 3.25 — Frequently exhibits anti-social behaviour.</w:t>
      </w:r>
    </w:p>
    <w:p w14:paraId="25DBFFA4" w14:textId="77777777" w:rsidR="00470978" w:rsidRPr="00B71F91" w:rsidRDefault="00470978">
      <w:pPr>
        <w:pStyle w:val="Body"/>
        <w:numPr>
          <w:ilvl w:val="0"/>
          <w:numId w:val="33"/>
        </w:numPr>
        <w:rPr>
          <w:szCs w:val="24"/>
        </w:rPr>
      </w:pPr>
      <w:r w:rsidRPr="00B71F91">
        <w:rPr>
          <w:szCs w:val="24"/>
        </w:rPr>
        <w:t>Very High Frequency: 3.26 to 4.0 — Very frequent anti-social behaviour.</w:t>
      </w:r>
    </w:p>
    <w:p w14:paraId="03EAF898" w14:textId="77777777" w:rsidR="00470978" w:rsidRPr="006F6058" w:rsidRDefault="00470978" w:rsidP="006F6058">
      <w:pPr>
        <w:pStyle w:val="Heading4"/>
        <w:numPr>
          <w:ilvl w:val="0"/>
          <w:numId w:val="0"/>
        </w:numPr>
      </w:pPr>
      <w:r w:rsidRPr="006F6058">
        <w:t>Limitations for survey analysis and interpretation</w:t>
      </w:r>
    </w:p>
    <w:p w14:paraId="684F93AB" w14:textId="77777777" w:rsidR="00470978" w:rsidRPr="001E52C9" w:rsidRDefault="00470978" w:rsidP="00470978">
      <w:pPr>
        <w:pStyle w:val="Body"/>
      </w:pPr>
      <w:r w:rsidRPr="001E52C9">
        <w:rPr>
          <w:b/>
        </w:rPr>
        <w:t>Social desirability bias</w:t>
      </w:r>
      <w:r>
        <w:rPr>
          <w:rStyle w:val="FootnoteReference"/>
        </w:rPr>
        <w:footnoteReference w:id="24"/>
      </w:r>
      <w:r w:rsidRPr="001E52C9">
        <w:t>: As delivery staff have distributed the survey there is a risk of bias. This has been mitigated by designing the questions using existing and relevant validated surveys, as well as allowing participants to self-complete, whilst having staff there to support them if issues of literacy arise.</w:t>
      </w:r>
    </w:p>
    <w:p w14:paraId="4FE0E6A7" w14:textId="77777777" w:rsidR="00470978" w:rsidRPr="001E52C9" w:rsidRDefault="00470978" w:rsidP="00470978">
      <w:pPr>
        <w:pStyle w:val="Body"/>
        <w:rPr>
          <w:szCs w:val="22"/>
        </w:rPr>
      </w:pPr>
      <w:bookmarkStart w:id="66" w:name="_Hlk184727981"/>
      <w:r w:rsidRPr="001E52C9">
        <w:rPr>
          <w:b/>
        </w:rPr>
        <w:t>Attribution issues</w:t>
      </w:r>
      <w:r w:rsidRPr="001E52C9">
        <w:t xml:space="preserve">: The MHF is one of several funds delivered by both DCMS and The National Lottery Community Fund. Participating </w:t>
      </w:r>
      <w:r>
        <w:t>YP</w:t>
      </w:r>
      <w:r w:rsidRPr="001E52C9">
        <w:t xml:space="preserve"> may have taken part in other programmes before, during, or after their engagement with the MHF. Although each programme/fund aims to develop a specific set of skills, they are all designed to enhance </w:t>
      </w:r>
      <w:r>
        <w:t>YP</w:t>
      </w:r>
      <w:r w:rsidRPr="001E52C9">
        <w:t xml:space="preserve">’s personal skills. This created an attribution challenge for the evaluation, whereby it is difficult to be sure whether the outcomes achieved by participants are due to their </w:t>
      </w:r>
      <w:r w:rsidRPr="001E52C9">
        <w:rPr>
          <w:szCs w:val="22"/>
        </w:rPr>
        <w:t>participation in the MHF.</w:t>
      </w:r>
    </w:p>
    <w:bookmarkEnd w:id="66"/>
    <w:p w14:paraId="01FD8537" w14:textId="77777777" w:rsidR="00470978" w:rsidRPr="001E52C9" w:rsidRDefault="00470978" w:rsidP="00470978">
      <w:pPr>
        <w:pStyle w:val="Body"/>
        <w:rPr>
          <w:szCs w:val="22"/>
        </w:rPr>
      </w:pPr>
      <w:r w:rsidRPr="001E52C9">
        <w:rPr>
          <w:b/>
          <w:szCs w:val="22"/>
        </w:rPr>
        <w:t>Survey design</w:t>
      </w:r>
      <w:r w:rsidRPr="001E52C9">
        <w:rPr>
          <w:szCs w:val="22"/>
        </w:rPr>
        <w:t>: Some of the validated scales used were not used in their entirety, and this may have affected their validity (i.e., they would have been validated on the full scale). This approach was used to reduce survey length and adjust timeframes to the programme delivery timescales.</w:t>
      </w:r>
    </w:p>
    <w:p w14:paraId="75EC3BB6" w14:textId="77777777" w:rsidR="00470978" w:rsidRPr="00B71F91" w:rsidRDefault="00470978" w:rsidP="00470978">
      <w:pPr>
        <w:pStyle w:val="Body"/>
        <w:rPr>
          <w:color w:val="63666A"/>
        </w:rPr>
      </w:pPr>
      <w:r w:rsidRPr="00B71F91">
        <w:rPr>
          <w:b/>
          <w:bCs/>
        </w:rPr>
        <w:t>Survey sample size</w:t>
      </w:r>
      <w:r w:rsidRPr="00B71F91">
        <w:t xml:space="preserve">: Not all </w:t>
      </w:r>
      <w:r>
        <w:t>YP</w:t>
      </w:r>
      <w:r w:rsidRPr="00B71F91">
        <w:t xml:space="preserve"> taking part in the programme completed a survey. Findings are based on a sample size which may not fully reflect the broader range of the MHF </w:t>
      </w:r>
      <w:r w:rsidRPr="00B71F91">
        <w:rPr>
          <w:color w:val="63666A"/>
        </w:rPr>
        <w:t xml:space="preserve">participants. </w:t>
      </w:r>
    </w:p>
    <w:p w14:paraId="02BB9FD2" w14:textId="77777777" w:rsidR="00470978" w:rsidRPr="00B71F91" w:rsidRDefault="00E55A55" w:rsidP="00470978">
      <w:pPr>
        <w:pStyle w:val="Body"/>
      </w:pPr>
      <w:sdt>
        <w:sdtPr>
          <w:tag w:val="goog_rdk_76"/>
          <w:id w:val="-924493646"/>
        </w:sdtPr>
        <w:sdtEndPr/>
        <w:sdtContent/>
      </w:sdt>
      <w:r w:rsidR="00470978" w:rsidRPr="00B71F91">
        <w:rPr>
          <w:b/>
        </w:rPr>
        <w:t>Lack of counterfactual group</w:t>
      </w:r>
      <w:r w:rsidR="00470978" w:rsidRPr="00B71F91">
        <w:t>: The feasibility of a comparative counterfactual analysis was explored during the inception phase; a comparison group was not identified. Due to the absence of a comparator group, the evaluation cannot make a robust assessment to determine whether or not the changes (both positive and negative) in any intended outcomes are directly attributable to the MHF programme activities, as opposed to other factors.</w:t>
      </w:r>
    </w:p>
    <w:p w14:paraId="72EEF8A7" w14:textId="77777777" w:rsidR="00470978" w:rsidRPr="00B71F91" w:rsidRDefault="00470978" w:rsidP="00CF0834">
      <w:pPr>
        <w:pStyle w:val="Heading3"/>
        <w:numPr>
          <w:ilvl w:val="0"/>
          <w:numId w:val="0"/>
        </w:numPr>
      </w:pPr>
      <w:r w:rsidRPr="00B71F91">
        <w:t xml:space="preserve">Site visit interviews with </w:t>
      </w:r>
      <w:r>
        <w:t>YP</w:t>
      </w:r>
    </w:p>
    <w:p w14:paraId="54C615CE" w14:textId="77777777" w:rsidR="00470978" w:rsidRPr="00B71F91" w:rsidRDefault="00470978" w:rsidP="00470978">
      <w:pPr>
        <w:pStyle w:val="Body"/>
      </w:pPr>
      <w:r w:rsidRPr="00B71F91">
        <w:t xml:space="preserve">In partnership with LU, a group of young evaluators received training and guidance to conduct site visits involving interviews with </w:t>
      </w:r>
      <w:r>
        <w:t>YP</w:t>
      </w:r>
      <w:r w:rsidRPr="00B71F91">
        <w:t xml:space="preserve"> at six different grantholder locations. The sites were selected to ensure a mix of activity types and representation across the regions of England where the MHF operates Bristol (South West), Felixstowe (London and East of England), Gainsborough (Yorkshire and the Humber), Leicester (East and West Midlands), Newcastle (North East), and Wigan (North West).</w:t>
      </w:r>
    </w:p>
    <w:p w14:paraId="4E3F6969" w14:textId="77777777" w:rsidR="00470978" w:rsidRPr="00B71F91" w:rsidRDefault="00470978" w:rsidP="00470978">
      <w:pPr>
        <w:pStyle w:val="Body"/>
      </w:pPr>
      <w:r w:rsidRPr="00B71F91">
        <w:t xml:space="preserve">Following an initial call with a staff member from each grantholder to confirm suitability, the six sites were scheduled for visits in July and August 2025. Grantholders were provided with an information sheet and consent letter to obtain parental consent for participants under 16. These consent forms were verified by LU and the young evaluators prior to interviews. For participants aged 16 and over, consent was obtained in person before the interviews. Interviewees had two weeks after their interview to withdraw their statements if they wished. </w:t>
      </w:r>
      <w:r w:rsidRPr="00B71F91">
        <w:lastRenderedPageBreak/>
        <w:t>Separate interview guides were developed for under-16 participants to ensure age-appropriate content.</w:t>
      </w:r>
    </w:p>
    <w:p w14:paraId="71BBB85C" w14:textId="77777777" w:rsidR="00470978" w:rsidRPr="00B71F91" w:rsidRDefault="00470978" w:rsidP="00470978">
      <w:pPr>
        <w:pStyle w:val="Body"/>
      </w:pPr>
      <w:r w:rsidRPr="00B71F91">
        <w:t xml:space="preserve">The interviews explored themes similar to those in the </w:t>
      </w:r>
      <w:r>
        <w:t>YP</w:t>
      </w:r>
      <w:r w:rsidRPr="00B71F91">
        <w:t xml:space="preserve"> survey, including motivations for joining, enjoyment of activities, perceived benefits or changes following participation, relationships with staff and volunteers, and views on ASB. In total, the young evaluators conducted 51 interviews across the six sites. </w:t>
      </w:r>
      <w:r w:rsidRPr="00B71F91">
        <w:fldChar w:fldCharType="begin"/>
      </w:r>
      <w:r w:rsidRPr="00B71F91">
        <w:instrText xml:space="preserve"> REF _Ref210228914 \h </w:instrText>
      </w:r>
      <w:r>
        <w:instrText xml:space="preserve"> \* MERGEFORMAT </w:instrText>
      </w:r>
      <w:r w:rsidRPr="00B71F91">
        <w:fldChar w:fldCharType="separate"/>
      </w:r>
      <w:r w:rsidRPr="00B71F91">
        <w:t xml:space="preserve">Table </w:t>
      </w:r>
      <w:r>
        <w:rPr>
          <w:noProof/>
        </w:rPr>
        <w:t>15</w:t>
      </w:r>
      <w:r w:rsidRPr="00B71F91">
        <w:fldChar w:fldCharType="end"/>
      </w:r>
      <w:r w:rsidRPr="00B71F91">
        <w:t xml:space="preserve"> below shows a breakdown of interviews per site visit.</w:t>
      </w:r>
    </w:p>
    <w:p w14:paraId="499C8BBF" w14:textId="77777777" w:rsidR="00470978" w:rsidRPr="00B71F91" w:rsidRDefault="00470978" w:rsidP="004F531D">
      <w:pPr>
        <w:pStyle w:val="Caption"/>
      </w:pPr>
      <w:bookmarkStart w:id="67" w:name="_Ref210228914"/>
      <w:r w:rsidRPr="00B71F91">
        <w:t xml:space="preserve">Table </w:t>
      </w:r>
      <w:fldSimple w:instr=" SEQ Table \* ARABIC ">
        <w:r>
          <w:rPr>
            <w:noProof/>
          </w:rPr>
          <w:t>15</w:t>
        </w:r>
      </w:fldSimple>
      <w:bookmarkEnd w:id="67"/>
      <w:r w:rsidRPr="00B71F91">
        <w:t>: Site visit interviews</w:t>
      </w:r>
    </w:p>
    <w:tbl>
      <w:tblPr>
        <w:tblStyle w:val="GridTable4-Accent1"/>
        <w:tblW w:w="9000" w:type="dxa"/>
        <w:tblLook w:val="0220" w:firstRow="1" w:lastRow="0" w:firstColumn="0" w:lastColumn="0" w:noHBand="1" w:noVBand="0"/>
      </w:tblPr>
      <w:tblGrid>
        <w:gridCol w:w="1767"/>
        <w:gridCol w:w="1770"/>
        <w:gridCol w:w="1770"/>
        <w:gridCol w:w="1214"/>
        <w:gridCol w:w="1294"/>
        <w:gridCol w:w="1185"/>
      </w:tblGrid>
      <w:tr w:rsidR="00470978" w14:paraId="06DD524B" w14:textId="77777777" w:rsidTr="00C0241C">
        <w:trPr>
          <w:cnfStyle w:val="100000000000" w:firstRow="1" w:lastRow="0" w:firstColumn="0" w:lastColumn="0" w:oddVBand="0" w:evenVBand="0" w:oddHBand="0" w:evenHBand="0" w:firstRowFirstColumn="0" w:firstRowLastColumn="0" w:lastRowFirstColumn="0" w:lastRowLastColumn="0"/>
          <w:trHeight w:val="287"/>
        </w:trPr>
        <w:tc>
          <w:tcPr>
            <w:cnfStyle w:val="000010000000" w:firstRow="0" w:lastRow="0" w:firstColumn="0" w:lastColumn="0" w:oddVBand="1" w:evenVBand="0" w:oddHBand="0" w:evenHBand="0" w:firstRowFirstColumn="0" w:firstRowLastColumn="0" w:lastRowFirstColumn="0" w:lastRowLastColumn="0"/>
            <w:tcW w:w="1767" w:type="dxa"/>
          </w:tcPr>
          <w:p w14:paraId="15A9EEA3" w14:textId="77777777" w:rsidR="00470978" w:rsidRPr="00B71F91" w:rsidRDefault="00470978" w:rsidP="00470978">
            <w:pPr>
              <w:pStyle w:val="Body"/>
            </w:pPr>
            <w:r w:rsidRPr="00B71F91">
              <w:t>Bristol</w:t>
            </w:r>
          </w:p>
        </w:tc>
        <w:tc>
          <w:tcPr>
            <w:tcW w:w="1770" w:type="dxa"/>
          </w:tcPr>
          <w:p w14:paraId="3334AB4C" w14:textId="77777777" w:rsidR="00470978" w:rsidRPr="00B71F91" w:rsidRDefault="00470978" w:rsidP="00470978">
            <w:pPr>
              <w:pStyle w:val="Body"/>
              <w:cnfStyle w:val="100000000000" w:firstRow="1" w:lastRow="0" w:firstColumn="0" w:lastColumn="0" w:oddVBand="0" w:evenVBand="0" w:oddHBand="0" w:evenHBand="0" w:firstRowFirstColumn="0" w:firstRowLastColumn="0" w:lastRowFirstColumn="0" w:lastRowLastColumn="0"/>
            </w:pPr>
            <w:r w:rsidRPr="00B71F91">
              <w:t>Felixstowe</w:t>
            </w:r>
          </w:p>
        </w:tc>
        <w:tc>
          <w:tcPr>
            <w:cnfStyle w:val="000010000000" w:firstRow="0" w:lastRow="0" w:firstColumn="0" w:lastColumn="0" w:oddVBand="1" w:evenVBand="0" w:oddHBand="0" w:evenHBand="0" w:firstRowFirstColumn="0" w:firstRowLastColumn="0" w:lastRowFirstColumn="0" w:lastRowLastColumn="0"/>
            <w:tcW w:w="1770" w:type="dxa"/>
          </w:tcPr>
          <w:p w14:paraId="069C5269" w14:textId="77777777" w:rsidR="00470978" w:rsidRPr="00B71F91" w:rsidRDefault="00470978" w:rsidP="00470978">
            <w:pPr>
              <w:pStyle w:val="Body"/>
            </w:pPr>
            <w:r w:rsidRPr="00B71F91">
              <w:t>Gainsborough</w:t>
            </w:r>
          </w:p>
        </w:tc>
        <w:tc>
          <w:tcPr>
            <w:tcW w:w="1214" w:type="dxa"/>
          </w:tcPr>
          <w:p w14:paraId="36124AC8" w14:textId="77777777" w:rsidR="00470978" w:rsidRPr="00B71F91" w:rsidRDefault="00470978" w:rsidP="00470978">
            <w:pPr>
              <w:pStyle w:val="Body"/>
              <w:cnfStyle w:val="100000000000" w:firstRow="1" w:lastRow="0" w:firstColumn="0" w:lastColumn="0" w:oddVBand="0" w:evenVBand="0" w:oddHBand="0" w:evenHBand="0" w:firstRowFirstColumn="0" w:firstRowLastColumn="0" w:lastRowFirstColumn="0" w:lastRowLastColumn="0"/>
            </w:pPr>
            <w:r w:rsidRPr="00B71F91">
              <w:t>Leicester</w:t>
            </w:r>
          </w:p>
        </w:tc>
        <w:tc>
          <w:tcPr>
            <w:cnfStyle w:val="000010000000" w:firstRow="0" w:lastRow="0" w:firstColumn="0" w:lastColumn="0" w:oddVBand="1" w:evenVBand="0" w:oddHBand="0" w:evenHBand="0" w:firstRowFirstColumn="0" w:firstRowLastColumn="0" w:lastRowFirstColumn="0" w:lastRowLastColumn="0"/>
            <w:tcW w:w="1294" w:type="dxa"/>
          </w:tcPr>
          <w:p w14:paraId="76CB9CD1" w14:textId="77777777" w:rsidR="00470978" w:rsidRPr="00B71F91" w:rsidRDefault="00470978" w:rsidP="00470978">
            <w:pPr>
              <w:pStyle w:val="Body"/>
            </w:pPr>
            <w:r w:rsidRPr="00B71F91">
              <w:t>Newcastle</w:t>
            </w:r>
          </w:p>
        </w:tc>
        <w:tc>
          <w:tcPr>
            <w:tcW w:w="1185" w:type="dxa"/>
          </w:tcPr>
          <w:p w14:paraId="7C4BE6AC" w14:textId="77777777" w:rsidR="00470978" w:rsidRPr="00B71F91" w:rsidRDefault="00470978" w:rsidP="00470978">
            <w:pPr>
              <w:pStyle w:val="Body"/>
              <w:cnfStyle w:val="100000000000" w:firstRow="1" w:lastRow="0" w:firstColumn="0" w:lastColumn="0" w:oddVBand="0" w:evenVBand="0" w:oddHBand="0" w:evenHBand="0" w:firstRowFirstColumn="0" w:firstRowLastColumn="0" w:lastRowFirstColumn="0" w:lastRowLastColumn="0"/>
            </w:pPr>
            <w:r w:rsidRPr="00B71F91">
              <w:t>Wigan</w:t>
            </w:r>
          </w:p>
        </w:tc>
      </w:tr>
      <w:tr w:rsidR="00470978" w14:paraId="572DFB4A" w14:textId="77777777" w:rsidTr="00C0241C">
        <w:tc>
          <w:tcPr>
            <w:cnfStyle w:val="000010000000" w:firstRow="0" w:lastRow="0" w:firstColumn="0" w:lastColumn="0" w:oddVBand="1" w:evenVBand="0" w:oddHBand="0" w:evenHBand="0" w:firstRowFirstColumn="0" w:firstRowLastColumn="0" w:lastRowFirstColumn="0" w:lastRowLastColumn="0"/>
            <w:tcW w:w="1767" w:type="dxa"/>
          </w:tcPr>
          <w:p w14:paraId="73AAB9D2" w14:textId="77777777" w:rsidR="00470978" w:rsidRPr="00B71F91" w:rsidRDefault="00470978" w:rsidP="00470978">
            <w:pPr>
              <w:pStyle w:val="Body"/>
            </w:pPr>
            <w:r w:rsidRPr="00B71F91">
              <w:t>13</w:t>
            </w:r>
          </w:p>
        </w:tc>
        <w:tc>
          <w:tcPr>
            <w:tcW w:w="1770" w:type="dxa"/>
          </w:tcPr>
          <w:p w14:paraId="77A79E6D" w14:textId="77777777" w:rsidR="00470978" w:rsidRPr="00B71F91" w:rsidRDefault="00470978" w:rsidP="00470978">
            <w:pPr>
              <w:pStyle w:val="Body"/>
              <w:cnfStyle w:val="000000000000" w:firstRow="0" w:lastRow="0" w:firstColumn="0" w:lastColumn="0" w:oddVBand="0" w:evenVBand="0" w:oddHBand="0" w:evenHBand="0" w:firstRowFirstColumn="0" w:firstRowLastColumn="0" w:lastRowFirstColumn="0" w:lastRowLastColumn="0"/>
            </w:pPr>
            <w:r w:rsidRPr="00B71F91">
              <w:t>8</w:t>
            </w:r>
          </w:p>
        </w:tc>
        <w:tc>
          <w:tcPr>
            <w:cnfStyle w:val="000010000000" w:firstRow="0" w:lastRow="0" w:firstColumn="0" w:lastColumn="0" w:oddVBand="1" w:evenVBand="0" w:oddHBand="0" w:evenHBand="0" w:firstRowFirstColumn="0" w:firstRowLastColumn="0" w:lastRowFirstColumn="0" w:lastRowLastColumn="0"/>
            <w:tcW w:w="1770" w:type="dxa"/>
          </w:tcPr>
          <w:p w14:paraId="7475C696" w14:textId="77777777" w:rsidR="00470978" w:rsidRPr="00B71F91" w:rsidRDefault="00470978" w:rsidP="00470978">
            <w:pPr>
              <w:pStyle w:val="Body"/>
            </w:pPr>
            <w:r w:rsidRPr="00B71F91">
              <w:t>7</w:t>
            </w:r>
          </w:p>
        </w:tc>
        <w:tc>
          <w:tcPr>
            <w:tcW w:w="1214" w:type="dxa"/>
          </w:tcPr>
          <w:p w14:paraId="65506698" w14:textId="77777777" w:rsidR="00470978" w:rsidRPr="00B71F91" w:rsidRDefault="00470978" w:rsidP="00470978">
            <w:pPr>
              <w:pStyle w:val="Body"/>
              <w:cnfStyle w:val="000000000000" w:firstRow="0" w:lastRow="0" w:firstColumn="0" w:lastColumn="0" w:oddVBand="0" w:evenVBand="0" w:oddHBand="0" w:evenHBand="0" w:firstRowFirstColumn="0" w:firstRowLastColumn="0" w:lastRowFirstColumn="0" w:lastRowLastColumn="0"/>
            </w:pPr>
            <w:r w:rsidRPr="00B71F91">
              <w:t>11</w:t>
            </w:r>
          </w:p>
        </w:tc>
        <w:tc>
          <w:tcPr>
            <w:cnfStyle w:val="000010000000" w:firstRow="0" w:lastRow="0" w:firstColumn="0" w:lastColumn="0" w:oddVBand="1" w:evenVBand="0" w:oddHBand="0" w:evenHBand="0" w:firstRowFirstColumn="0" w:firstRowLastColumn="0" w:lastRowFirstColumn="0" w:lastRowLastColumn="0"/>
            <w:tcW w:w="1294" w:type="dxa"/>
          </w:tcPr>
          <w:p w14:paraId="587CCA08" w14:textId="77777777" w:rsidR="00470978" w:rsidRPr="00B71F91" w:rsidRDefault="00470978" w:rsidP="00470978">
            <w:pPr>
              <w:pStyle w:val="Body"/>
            </w:pPr>
            <w:r w:rsidRPr="00B71F91">
              <w:t>7</w:t>
            </w:r>
          </w:p>
        </w:tc>
        <w:tc>
          <w:tcPr>
            <w:tcW w:w="1185" w:type="dxa"/>
          </w:tcPr>
          <w:p w14:paraId="465F7590" w14:textId="77777777" w:rsidR="00470978" w:rsidRPr="00B71F91" w:rsidRDefault="00470978" w:rsidP="00470978">
            <w:pPr>
              <w:pStyle w:val="Body"/>
              <w:cnfStyle w:val="000000000000" w:firstRow="0" w:lastRow="0" w:firstColumn="0" w:lastColumn="0" w:oddVBand="0" w:evenVBand="0" w:oddHBand="0" w:evenHBand="0" w:firstRowFirstColumn="0" w:firstRowLastColumn="0" w:lastRowFirstColumn="0" w:lastRowLastColumn="0"/>
            </w:pPr>
            <w:r w:rsidRPr="00B71F91">
              <w:t>5</w:t>
            </w:r>
          </w:p>
        </w:tc>
      </w:tr>
    </w:tbl>
    <w:p w14:paraId="1A0E27E4" w14:textId="77777777" w:rsidR="00470978" w:rsidRPr="00B71F91" w:rsidRDefault="00470978" w:rsidP="00470978">
      <w:pPr>
        <w:pStyle w:val="Body"/>
      </w:pPr>
      <w:r w:rsidRPr="00B71F91">
        <w:t>Following the conclusion of the site visits, the young evaluators analysed the findings and presented them in an online workshop to DCMS, The National Lottery Community Fund, and the evaluation partners in October 2025.</w:t>
      </w:r>
    </w:p>
    <w:p w14:paraId="2C1D1FC9" w14:textId="77777777" w:rsidR="00470978" w:rsidRPr="00B71F91" w:rsidRDefault="00470978" w:rsidP="00CF0834">
      <w:pPr>
        <w:pStyle w:val="Heading3"/>
        <w:numPr>
          <w:ilvl w:val="0"/>
          <w:numId w:val="0"/>
        </w:numPr>
      </w:pPr>
      <w:r w:rsidRPr="00B71F91">
        <w:t>Interviews with DCMS and The National Lottery Community Fund</w:t>
      </w:r>
    </w:p>
    <w:p w14:paraId="74592035" w14:textId="77777777" w:rsidR="00470978" w:rsidRPr="00B71F91" w:rsidRDefault="00470978" w:rsidP="00470978">
      <w:pPr>
        <w:pStyle w:val="Body"/>
      </w:pPr>
      <w:r w:rsidRPr="00B71F91">
        <w:t>As part of the process evaluation, we conducted two interviews in September 2025: one with staff from DCMS and another with staff from The National Lottery Community Fund. These interviews explored experiences of fund implementation and delivery, reporting and monitoring processes, evaluation activities, risk management, and lessons learned from the MHF to date.</w:t>
      </w:r>
    </w:p>
    <w:p w14:paraId="1A358851" w14:textId="77777777" w:rsidR="00470978" w:rsidRPr="00B71F91" w:rsidRDefault="00470978" w:rsidP="00CF0834">
      <w:pPr>
        <w:pStyle w:val="Heading3"/>
        <w:numPr>
          <w:ilvl w:val="0"/>
          <w:numId w:val="0"/>
        </w:numPr>
      </w:pPr>
      <w:r w:rsidRPr="00B71F91">
        <w:t>Interviews with local stakeholders</w:t>
      </w:r>
    </w:p>
    <w:p w14:paraId="12BB5708" w14:textId="77777777" w:rsidR="00470978" w:rsidRPr="00B71F91" w:rsidRDefault="00470978" w:rsidP="00470978">
      <w:pPr>
        <w:pStyle w:val="Body"/>
      </w:pPr>
      <w:r w:rsidRPr="00B71F91">
        <w:t xml:space="preserve">We recruited local stakeholders by asking grantholders at the end of their interviews to share contact details for partners or local stakeholders they had mentioned, or to facilitate introductions. We conducted nine interviews with representatives from local authorities, police forces, and local VCS organisations. Interview topic guides were tailored to each participant group but broadly covered their role and activities, the local context for ASB, perceptions of </w:t>
      </w:r>
      <w:r>
        <w:t>YP</w:t>
      </w:r>
      <w:r w:rsidRPr="00B71F91">
        <w:t xml:space="preserve"> and awareness of the MHF.</w:t>
      </w:r>
    </w:p>
    <w:p w14:paraId="38068BF3" w14:textId="77777777" w:rsidR="00470978" w:rsidRPr="00B71F91" w:rsidRDefault="00470978" w:rsidP="00CF0834">
      <w:pPr>
        <w:pStyle w:val="Heading3"/>
        <w:numPr>
          <w:ilvl w:val="0"/>
          <w:numId w:val="0"/>
        </w:numPr>
      </w:pPr>
      <w:r w:rsidRPr="00B71F91">
        <w:t>M</w:t>
      </w:r>
      <w:r>
        <w:t>I</w:t>
      </w:r>
    </w:p>
    <w:p w14:paraId="6E33AC09" w14:textId="77777777" w:rsidR="00470978" w:rsidRPr="00B71F91" w:rsidRDefault="00470978" w:rsidP="00470978">
      <w:pPr>
        <w:pStyle w:val="Body"/>
      </w:pPr>
      <w:r w:rsidRPr="00B71F91">
        <w:t>This includes data from grantholders as part of their quarterly monitoring to The National Lottery Community Fund. This is collected via an online form which covers various aspects of progress on delivery of funded projects. We analysed the following data points for this interim report:</w:t>
      </w:r>
    </w:p>
    <w:p w14:paraId="4F5BCF67" w14:textId="77777777" w:rsidR="00470978" w:rsidRPr="00B71F91" w:rsidRDefault="00470978">
      <w:pPr>
        <w:pStyle w:val="Body"/>
        <w:numPr>
          <w:ilvl w:val="0"/>
          <w:numId w:val="34"/>
        </w:numPr>
      </w:pPr>
      <w:r w:rsidRPr="00B71F91">
        <w:t>Total number of additional hours of youth work delivered.</w:t>
      </w:r>
    </w:p>
    <w:p w14:paraId="10307F42" w14:textId="77777777" w:rsidR="00470978" w:rsidRPr="00B71F91" w:rsidRDefault="00470978">
      <w:pPr>
        <w:pStyle w:val="Body"/>
        <w:numPr>
          <w:ilvl w:val="0"/>
          <w:numId w:val="34"/>
        </w:numPr>
      </w:pPr>
      <w:r w:rsidRPr="00B71F91">
        <w:t xml:space="preserve">Total number of </w:t>
      </w:r>
      <w:r>
        <w:t>YP</w:t>
      </w:r>
      <w:r w:rsidRPr="00B71F91">
        <w:t xml:space="preserve"> that attended activities.</w:t>
      </w:r>
    </w:p>
    <w:p w14:paraId="2F8EBC7A" w14:textId="77777777" w:rsidR="00470978" w:rsidRPr="00B71F91" w:rsidRDefault="00470978">
      <w:pPr>
        <w:pStyle w:val="Body"/>
        <w:numPr>
          <w:ilvl w:val="0"/>
          <w:numId w:val="34"/>
        </w:numPr>
      </w:pPr>
      <w:r w:rsidRPr="00B71F91">
        <w:t xml:space="preserve">Average number of </w:t>
      </w:r>
      <w:r>
        <w:t>YP</w:t>
      </w:r>
      <w:r w:rsidRPr="00B71F91">
        <w:t xml:space="preserve"> that attended activities.</w:t>
      </w:r>
    </w:p>
    <w:p w14:paraId="11E16253" w14:textId="77777777" w:rsidR="00470978" w:rsidRPr="00B71F91" w:rsidRDefault="00470978">
      <w:pPr>
        <w:pStyle w:val="Body"/>
        <w:numPr>
          <w:ilvl w:val="0"/>
          <w:numId w:val="34"/>
        </w:numPr>
      </w:pPr>
      <w:r w:rsidRPr="00B71F91">
        <w:t xml:space="preserve">Total number of new </w:t>
      </w:r>
      <w:r>
        <w:t>YP</w:t>
      </w:r>
      <w:r w:rsidRPr="00B71F91">
        <w:t xml:space="preserve"> that attended activities.</w:t>
      </w:r>
    </w:p>
    <w:p w14:paraId="0E85C101" w14:textId="77777777" w:rsidR="00470978" w:rsidRPr="00B71F91" w:rsidRDefault="00470978" w:rsidP="009B509B">
      <w:pPr>
        <w:pStyle w:val="Heading2"/>
        <w:numPr>
          <w:ilvl w:val="0"/>
          <w:numId w:val="0"/>
        </w:numPr>
      </w:pPr>
      <w:bookmarkStart w:id="68" w:name="_Toc230858028"/>
      <w:r w:rsidRPr="00B71F91">
        <w:t>Analysis</w:t>
      </w:r>
      <w:bookmarkEnd w:id="68"/>
    </w:p>
    <w:p w14:paraId="3C49F557" w14:textId="77777777" w:rsidR="00470978" w:rsidRPr="00B71F91" w:rsidRDefault="00470978" w:rsidP="009B509B">
      <w:pPr>
        <w:pStyle w:val="Heading3"/>
        <w:numPr>
          <w:ilvl w:val="0"/>
          <w:numId w:val="0"/>
        </w:numPr>
      </w:pPr>
      <w:r w:rsidRPr="00B71F91">
        <w:t>Grantholder survey</w:t>
      </w:r>
    </w:p>
    <w:p w14:paraId="7C55EA5C" w14:textId="77777777" w:rsidR="00470978" w:rsidRPr="00B71F91" w:rsidRDefault="00470978" w:rsidP="00470978">
      <w:pPr>
        <w:pStyle w:val="Body"/>
      </w:pPr>
      <w:r w:rsidRPr="00B71F91">
        <w:t xml:space="preserve">We received 166 complete survey responses. Partial responses were excluded as they were either duplicates or too incomplete to use. A comprehensive data cleaning process was undertaken to ensure the accuracy and consistency of the dataset. This included reviewing the quality of responses to identify any outliers (none were found) and ensuring all data were correctly formatted for analysis in Excel. For open-text responses under “Other” options in multiple-choice questions, we assessed whether they could be recategorized under existing </w:t>
      </w:r>
      <w:r w:rsidRPr="00B71F91">
        <w:lastRenderedPageBreak/>
        <w:t>options, grouped into new categories, or retained as unique responses where appropriate. Following data cleaning, the survey results were analysed, and descriptive statistics were produced for each question.</w:t>
      </w:r>
    </w:p>
    <w:p w14:paraId="070CD0DF" w14:textId="77777777" w:rsidR="00470978" w:rsidRPr="00B71F91" w:rsidRDefault="00470978" w:rsidP="009B509B">
      <w:pPr>
        <w:pStyle w:val="Heading3"/>
        <w:numPr>
          <w:ilvl w:val="0"/>
          <w:numId w:val="0"/>
        </w:numPr>
      </w:pPr>
      <w:r w:rsidRPr="00B71F91">
        <w:t>Dose-response</w:t>
      </w:r>
    </w:p>
    <w:p w14:paraId="11B5C1D2" w14:textId="5DC92BF9" w:rsidR="00470978" w:rsidRPr="00B71F91" w:rsidRDefault="00470978" w:rsidP="00470978">
      <w:pPr>
        <w:pStyle w:val="Body"/>
      </w:pPr>
      <w:r w:rsidRPr="00B71F91">
        <w:t xml:space="preserve">In the absence of a suitable comparison or control group, we proposed a dose–response study as the most feasible approach to examine the impact of the MHF. This approach uses clearly defined KEQs and aligns with the previous interim report’s analysis for compatibility. A study employing dose-response analysis aims to detail the relationship between a dose (an activity funded by the MHF, or multiple activities) and the resulting response (outcomes for </w:t>
      </w:r>
      <w:r>
        <w:t>YP</w:t>
      </w:r>
      <w:r w:rsidRPr="00B71F91">
        <w:t xml:space="preserve">). It does so by examining how differences in activity frequency relate to outcomes, with the hypothesis that greater participation leads to better results. We recognise that the dose-response analysis does not address issues such as selection effects, but this approach allowed for an assessment of the potential impact that these effects might have on the results (for example by comparing the impact for those with various levels of engagement, characteristics, geography). </w:t>
      </w:r>
    </w:p>
    <w:p w14:paraId="04D961B8" w14:textId="2C08713B" w:rsidR="00470978" w:rsidRPr="00B71F91" w:rsidRDefault="00470978" w:rsidP="00470978">
      <w:pPr>
        <w:pStyle w:val="Body"/>
        <w:rPr>
          <w:szCs w:val="24"/>
        </w:rPr>
      </w:pPr>
      <w:r w:rsidRPr="00B71F91">
        <w:rPr>
          <w:szCs w:val="24"/>
        </w:rPr>
        <w:t xml:space="preserve">However, as an observational method, it identifies associations rather than proving causality. It is important to account for differences in risk levels among individuals, as those more "at risk" may receive more interventions. Without fully controlling for such factors—observable or not—findings may be biased. While statistical adjustments (i.e., regression) can address some disparities, unobservable factors like family or peer influences may still skew results. To examine this dose-response relationship, we formulated a set of KEQs that the </w:t>
      </w:r>
      <w:r>
        <w:rPr>
          <w:szCs w:val="24"/>
        </w:rPr>
        <w:t>YP</w:t>
      </w:r>
      <w:r w:rsidRPr="00B71F91">
        <w:rPr>
          <w:szCs w:val="24"/>
        </w:rPr>
        <w:t xml:space="preserve"> survey was designed to address.</w:t>
      </w:r>
    </w:p>
    <w:p w14:paraId="22868DD0" w14:textId="77777777" w:rsidR="00470978" w:rsidRPr="00B71F91" w:rsidRDefault="00470978" w:rsidP="00470978">
      <w:pPr>
        <w:pStyle w:val="Body"/>
        <w:rPr>
          <w:szCs w:val="24"/>
        </w:rPr>
      </w:pPr>
      <w:r w:rsidRPr="00B71F91">
        <w:rPr>
          <w:szCs w:val="24"/>
        </w:rPr>
        <w:t>Inferring group size and statistical significance from demographic and engagement data using the dose-response approach is theoretically feasible but impractical due to low response rates among certain sub-groups, which likely prevents meaningful statistical conclusions.</w:t>
      </w:r>
    </w:p>
    <w:p w14:paraId="1EFB205C" w14:textId="77777777" w:rsidR="00470978" w:rsidRPr="00B71F91" w:rsidRDefault="00470978" w:rsidP="009B509B">
      <w:pPr>
        <w:pStyle w:val="Heading3"/>
        <w:numPr>
          <w:ilvl w:val="0"/>
          <w:numId w:val="0"/>
        </w:numPr>
      </w:pPr>
      <w:r w:rsidRPr="00B71F91">
        <w:t>Qualitative analysis</w:t>
      </w:r>
    </w:p>
    <w:p w14:paraId="23151AF4" w14:textId="77777777" w:rsidR="00470978" w:rsidRPr="00B71F91" w:rsidRDefault="00470978" w:rsidP="00470978">
      <w:pPr>
        <w:pStyle w:val="Body"/>
      </w:pPr>
      <w:r w:rsidRPr="00B71F91">
        <w:t xml:space="preserve">Interviews with grantholders, stakeholders, and DCMS and The National Lottery Community Fund staff were conducted online via MS Teams and lasted 45 to 60 minutes, depending on the stakeholder group. These were recorded for transcription purposes. Interview recordings were transcribed directly into an analysis framework with separate spreadsheets dedicated to each stakeholder group. Qualitative data from </w:t>
      </w:r>
      <w:r>
        <w:t>YP</w:t>
      </w:r>
      <w:r w:rsidRPr="00B71F91">
        <w:t>’s interviews and focus groups w</w:t>
      </w:r>
      <w:r>
        <w:t>ere</w:t>
      </w:r>
      <w:r w:rsidRPr="00B71F91">
        <w:t xml:space="preserve"> compiled into notes by the young evaluators and LU, then shared with </w:t>
      </w:r>
      <w:r>
        <w:t>Fortia Insight</w:t>
      </w:r>
      <w:r w:rsidRPr="00B71F91">
        <w:t xml:space="preserve"> in MS Word format. The data was coded into the analysis framework with relevant sections from the interviews and focus groups transcribed to corresponding sections in the framework. This framework was structured around the interview guides for each stakeholder group which were driven by the MHF research questions and objectives. </w:t>
      </w:r>
    </w:p>
    <w:p w14:paraId="7BB7B896" w14:textId="77777777" w:rsidR="00470978" w:rsidRPr="00B71F91" w:rsidRDefault="00470978" w:rsidP="00470978">
      <w:pPr>
        <w:pStyle w:val="Body"/>
      </w:pPr>
      <w:r w:rsidRPr="00B71F91">
        <w:t>Themes and trends were identified for each section of the framework for different stakeholder groups, with keyword searches used to draw out evidence against specific outcomes. The qualitative framework will be updated iteratively as we conduct interviews and find new themes that will stimulate targeted discussions in forthcoming interviews.</w:t>
      </w:r>
    </w:p>
    <w:p w14:paraId="52314A4D" w14:textId="77777777" w:rsidR="00470978" w:rsidRPr="00B71F91" w:rsidRDefault="00470978" w:rsidP="009B509B">
      <w:pPr>
        <w:pStyle w:val="Heading3"/>
        <w:numPr>
          <w:ilvl w:val="0"/>
          <w:numId w:val="0"/>
        </w:numPr>
      </w:pPr>
      <w:r w:rsidRPr="00B71F91">
        <w:t>Contribution analysis</w:t>
      </w:r>
    </w:p>
    <w:p w14:paraId="47FC56E5" w14:textId="77755ECC" w:rsidR="00470978" w:rsidRPr="00B71F91" w:rsidRDefault="00470978" w:rsidP="00470978">
      <w:pPr>
        <w:pStyle w:val="Body"/>
      </w:pPr>
      <w:r w:rsidRPr="00B71F91">
        <w:t xml:space="preserve">The evaluation team formulated five contribution statements in consultation with DCMS and The National Lottery Community Fund. Collectively, these statements reflect the different ways in which the MHF was expected to contribute to impacts for </w:t>
      </w:r>
      <w:r>
        <w:t>YP</w:t>
      </w:r>
      <w:r w:rsidRPr="00B71F91">
        <w:t xml:space="preserve">, organisations and communities, as illustrated by the MHF ToC (see </w:t>
      </w:r>
      <w:r w:rsidR="001D7384">
        <w:fldChar w:fldCharType="begin"/>
      </w:r>
      <w:r w:rsidR="001D7384">
        <w:instrText xml:space="preserve"> REF _Ref230857514 \h </w:instrText>
      </w:r>
      <w:r w:rsidR="001D7384">
        <w:fldChar w:fldCharType="separate"/>
      </w:r>
      <w:r w:rsidR="001D7384">
        <w:t>Annex A: Theory of Change</w:t>
      </w:r>
      <w:r w:rsidR="001D7384">
        <w:fldChar w:fldCharType="end"/>
      </w:r>
      <w:r w:rsidRPr="00B71F91">
        <w:t xml:space="preserve">). </w:t>
      </w:r>
    </w:p>
    <w:p w14:paraId="369E70C0" w14:textId="77777777" w:rsidR="00470978" w:rsidRPr="00B71F91" w:rsidRDefault="00470978" w:rsidP="00470978">
      <w:pPr>
        <w:pStyle w:val="Body"/>
      </w:pPr>
      <w:r w:rsidRPr="00B71F91">
        <w:t xml:space="preserve">Contribution analysis is an iterative approach that draws on evidence as it emerges to determine whether a programme or project is contributing to desired impacts, how strong the </w:t>
      </w:r>
      <w:r w:rsidRPr="00B71F91">
        <w:lastRenderedPageBreak/>
        <w:t>evidence for this contribution is, or whether other factors potentially explain observed impacts.</w:t>
      </w:r>
    </w:p>
    <w:p w14:paraId="77583C41" w14:textId="77777777" w:rsidR="00470978" w:rsidRPr="00B71F91" w:rsidRDefault="00470978" w:rsidP="00470978">
      <w:pPr>
        <w:pStyle w:val="Body"/>
      </w:pPr>
      <w:r w:rsidRPr="00B71F91">
        <w:t>For this second interim report, the evaluation assessed what evidence exists against each contribution statement to reflect on the validity of the ToC.</w:t>
      </w:r>
    </w:p>
    <w:p w14:paraId="45D7BAA2" w14:textId="77777777" w:rsidR="009B509B" w:rsidRDefault="009B509B" w:rsidP="000D3249">
      <w:pPr>
        <w:pStyle w:val="Body"/>
        <w:sectPr w:rsidR="009B509B" w:rsidSect="00053EF5">
          <w:pgSz w:w="11906" w:h="16838" w:code="9"/>
          <w:pgMar w:top="1728" w:right="1440" w:bottom="1440" w:left="1440" w:header="720" w:footer="619" w:gutter="0"/>
          <w:cols w:space="708"/>
          <w:docGrid w:linePitch="360"/>
        </w:sectPr>
      </w:pPr>
    </w:p>
    <w:p w14:paraId="4980BE02" w14:textId="61236712" w:rsidR="00747EB6" w:rsidRDefault="009B509B" w:rsidP="00991C81">
      <w:pPr>
        <w:pStyle w:val="Heading1"/>
        <w:numPr>
          <w:ilvl w:val="0"/>
          <w:numId w:val="0"/>
        </w:numPr>
      </w:pPr>
      <w:bookmarkStart w:id="69" w:name="_Ref230856943"/>
      <w:bookmarkStart w:id="70" w:name="_Toc230858029"/>
      <w:r>
        <w:lastRenderedPageBreak/>
        <w:t>Annex C: Data tables</w:t>
      </w:r>
      <w:bookmarkEnd w:id="69"/>
      <w:bookmarkEnd w:id="70"/>
    </w:p>
    <w:p w14:paraId="6651B358" w14:textId="77777777" w:rsidR="00AB0436" w:rsidRPr="00B71F91" w:rsidRDefault="00AB0436" w:rsidP="001A16E5">
      <w:pPr>
        <w:pStyle w:val="Body"/>
      </w:pPr>
      <w:r w:rsidRPr="00B71F91">
        <w:t>Includes detailed tables of survey responses, demographic breakdowns, and dose-response analysis results.</w:t>
      </w:r>
    </w:p>
    <w:p w14:paraId="675A1500" w14:textId="77777777" w:rsidR="00AB0436" w:rsidRPr="001A16E5" w:rsidRDefault="00AB0436" w:rsidP="001A16E5">
      <w:pPr>
        <w:pStyle w:val="Heading2"/>
        <w:numPr>
          <w:ilvl w:val="0"/>
          <w:numId w:val="0"/>
        </w:numPr>
      </w:pPr>
      <w:bookmarkStart w:id="71" w:name="_Toc230858030"/>
      <w:r w:rsidRPr="001A16E5">
        <w:t>Description of YP survey sample tables</w:t>
      </w:r>
      <w:bookmarkEnd w:id="71"/>
    </w:p>
    <w:p w14:paraId="05E49FA2" w14:textId="77777777" w:rsidR="00AB0436" w:rsidRPr="001A16E5" w:rsidRDefault="00AB0436" w:rsidP="001A16E5">
      <w:pPr>
        <w:pStyle w:val="Body"/>
        <w:rPr>
          <w:b/>
          <w:bCs/>
          <w:i/>
          <w:iCs/>
        </w:rPr>
      </w:pPr>
      <w:r w:rsidRPr="001A16E5">
        <w:rPr>
          <w:b/>
          <w:bCs/>
          <w:i/>
          <w:iCs/>
        </w:rPr>
        <w:t>Q1: Age – n = 515</w:t>
      </w:r>
    </w:p>
    <w:tbl>
      <w:tblPr>
        <w:tblStyle w:val="GridTable4-Accent1"/>
        <w:tblW w:w="0" w:type="auto"/>
        <w:tblLook w:val="0420" w:firstRow="1" w:lastRow="0" w:firstColumn="0" w:lastColumn="0" w:noHBand="0" w:noVBand="1"/>
      </w:tblPr>
      <w:tblGrid>
        <w:gridCol w:w="2969"/>
        <w:gridCol w:w="3023"/>
        <w:gridCol w:w="3024"/>
      </w:tblGrid>
      <w:tr w:rsidR="00AB0436" w:rsidRPr="001A16E5" w14:paraId="02262B7B" w14:textId="77777777" w:rsidTr="00F2542A">
        <w:trPr>
          <w:cnfStyle w:val="100000000000" w:firstRow="1" w:lastRow="0" w:firstColumn="0" w:lastColumn="0" w:oddVBand="0" w:evenVBand="0" w:oddHBand="0" w:evenHBand="0" w:firstRowFirstColumn="0" w:firstRowLastColumn="0" w:lastRowFirstColumn="0" w:lastRowLastColumn="0"/>
          <w:trHeight w:val="287"/>
        </w:trPr>
        <w:tc>
          <w:tcPr>
            <w:tcW w:w="0" w:type="dxa"/>
          </w:tcPr>
          <w:p w14:paraId="2ECCBC48" w14:textId="77777777" w:rsidR="00AB0436" w:rsidRPr="001A16E5" w:rsidRDefault="00AB0436" w:rsidP="005740EB">
            <w:pPr>
              <w:pStyle w:val="BodyText"/>
              <w:rPr>
                <w:rFonts w:cs="Arial"/>
                <w:sz w:val="22"/>
                <w:szCs w:val="22"/>
              </w:rPr>
            </w:pPr>
            <w:r w:rsidRPr="001A16E5">
              <w:rPr>
                <w:rFonts w:cs="Arial"/>
                <w:sz w:val="22"/>
                <w:szCs w:val="22"/>
              </w:rPr>
              <w:t>Age categories</w:t>
            </w:r>
          </w:p>
        </w:tc>
        <w:tc>
          <w:tcPr>
            <w:tcW w:w="0" w:type="dxa"/>
          </w:tcPr>
          <w:p w14:paraId="7F5FD2FF" w14:textId="77777777" w:rsidR="00AB0436" w:rsidRPr="001A16E5" w:rsidRDefault="00AB0436" w:rsidP="005740EB">
            <w:pPr>
              <w:pStyle w:val="BodyText"/>
              <w:rPr>
                <w:rFonts w:cs="Arial"/>
                <w:sz w:val="22"/>
                <w:szCs w:val="22"/>
              </w:rPr>
            </w:pPr>
            <w:r w:rsidRPr="001A16E5">
              <w:rPr>
                <w:rFonts w:cs="Arial"/>
                <w:sz w:val="22"/>
                <w:szCs w:val="22"/>
              </w:rPr>
              <w:t>N of respondents</w:t>
            </w:r>
          </w:p>
        </w:tc>
        <w:tc>
          <w:tcPr>
            <w:tcW w:w="0" w:type="dxa"/>
          </w:tcPr>
          <w:p w14:paraId="1A2E6D5C" w14:textId="77777777" w:rsidR="00AB0436" w:rsidRPr="001A16E5" w:rsidRDefault="00AB0436" w:rsidP="005740EB">
            <w:pPr>
              <w:pStyle w:val="BodyText"/>
              <w:rPr>
                <w:rFonts w:cs="Arial"/>
                <w:sz w:val="22"/>
                <w:szCs w:val="22"/>
              </w:rPr>
            </w:pPr>
            <w:r w:rsidRPr="001A16E5">
              <w:rPr>
                <w:rFonts w:cs="Arial"/>
                <w:sz w:val="22"/>
                <w:szCs w:val="22"/>
              </w:rPr>
              <w:t>% of respondents</w:t>
            </w:r>
          </w:p>
        </w:tc>
      </w:tr>
      <w:tr w:rsidR="00AB0436" w:rsidRPr="001A16E5" w14:paraId="6C607C09" w14:textId="77777777" w:rsidTr="00F2542A">
        <w:trPr>
          <w:cnfStyle w:val="000000100000" w:firstRow="0" w:lastRow="0" w:firstColumn="0" w:lastColumn="0" w:oddVBand="0" w:evenVBand="0" w:oddHBand="1" w:evenHBand="0" w:firstRowFirstColumn="0" w:firstRowLastColumn="0" w:lastRowFirstColumn="0" w:lastRowLastColumn="0"/>
        </w:trPr>
        <w:tc>
          <w:tcPr>
            <w:tcW w:w="0" w:type="dxa"/>
          </w:tcPr>
          <w:p w14:paraId="0D5EC4FC" w14:textId="77777777" w:rsidR="00AB0436" w:rsidRPr="001A16E5" w:rsidRDefault="00AB0436" w:rsidP="005740EB">
            <w:pPr>
              <w:pStyle w:val="BodyText"/>
              <w:rPr>
                <w:rFonts w:cs="Arial"/>
                <w:sz w:val="22"/>
                <w:szCs w:val="22"/>
              </w:rPr>
            </w:pPr>
            <w:r w:rsidRPr="001A16E5">
              <w:rPr>
                <w:rFonts w:cs="Arial"/>
                <w:sz w:val="22"/>
                <w:szCs w:val="22"/>
              </w:rPr>
              <w:t>Younger than 11</w:t>
            </w:r>
          </w:p>
        </w:tc>
        <w:tc>
          <w:tcPr>
            <w:tcW w:w="0" w:type="dxa"/>
          </w:tcPr>
          <w:p w14:paraId="07B7ACFA" w14:textId="77777777" w:rsidR="00AB0436" w:rsidRPr="001A16E5" w:rsidRDefault="00AB0436" w:rsidP="005740EB">
            <w:pPr>
              <w:pStyle w:val="BodyText"/>
              <w:rPr>
                <w:rFonts w:cs="Arial"/>
                <w:sz w:val="22"/>
                <w:szCs w:val="22"/>
              </w:rPr>
            </w:pPr>
            <w:r w:rsidRPr="001A16E5">
              <w:rPr>
                <w:rFonts w:cs="Arial"/>
                <w:sz w:val="22"/>
                <w:szCs w:val="22"/>
              </w:rPr>
              <w:t>24</w:t>
            </w:r>
          </w:p>
        </w:tc>
        <w:tc>
          <w:tcPr>
            <w:tcW w:w="0" w:type="dxa"/>
          </w:tcPr>
          <w:p w14:paraId="2C73AA7E" w14:textId="77777777" w:rsidR="00AB0436" w:rsidRPr="001A16E5" w:rsidRDefault="00AB0436" w:rsidP="005740EB">
            <w:pPr>
              <w:pStyle w:val="BodyText"/>
              <w:rPr>
                <w:rFonts w:cs="Arial"/>
                <w:sz w:val="22"/>
                <w:szCs w:val="22"/>
              </w:rPr>
            </w:pPr>
            <w:r w:rsidRPr="001A16E5">
              <w:rPr>
                <w:rFonts w:cs="Arial"/>
                <w:sz w:val="22"/>
                <w:szCs w:val="22"/>
              </w:rPr>
              <w:t>4.66</w:t>
            </w:r>
          </w:p>
        </w:tc>
      </w:tr>
      <w:tr w:rsidR="00AB0436" w:rsidRPr="001A16E5" w14:paraId="0AD9C605" w14:textId="77777777" w:rsidTr="00F2542A">
        <w:tc>
          <w:tcPr>
            <w:tcW w:w="0" w:type="dxa"/>
          </w:tcPr>
          <w:p w14:paraId="4C83646C" w14:textId="77777777" w:rsidR="00AB0436" w:rsidRPr="001A16E5" w:rsidRDefault="00AB0436" w:rsidP="005740EB">
            <w:pPr>
              <w:pStyle w:val="BodyText"/>
              <w:rPr>
                <w:rFonts w:cs="Arial"/>
                <w:sz w:val="22"/>
                <w:szCs w:val="22"/>
              </w:rPr>
            </w:pPr>
            <w:r w:rsidRPr="001A16E5">
              <w:rPr>
                <w:rFonts w:cs="Arial"/>
                <w:sz w:val="22"/>
                <w:szCs w:val="22"/>
              </w:rPr>
              <w:t>11 years old</w:t>
            </w:r>
          </w:p>
        </w:tc>
        <w:tc>
          <w:tcPr>
            <w:tcW w:w="0" w:type="dxa"/>
          </w:tcPr>
          <w:p w14:paraId="67B06683" w14:textId="77777777" w:rsidR="00AB0436" w:rsidRPr="001A16E5" w:rsidRDefault="00AB0436" w:rsidP="005740EB">
            <w:pPr>
              <w:pStyle w:val="BodyText"/>
              <w:rPr>
                <w:rFonts w:cs="Arial"/>
                <w:sz w:val="22"/>
                <w:szCs w:val="22"/>
              </w:rPr>
            </w:pPr>
            <w:r w:rsidRPr="001A16E5">
              <w:rPr>
                <w:rFonts w:cs="Arial"/>
                <w:sz w:val="22"/>
                <w:szCs w:val="22"/>
              </w:rPr>
              <w:t>34</w:t>
            </w:r>
          </w:p>
        </w:tc>
        <w:tc>
          <w:tcPr>
            <w:tcW w:w="0" w:type="dxa"/>
          </w:tcPr>
          <w:p w14:paraId="7559A347" w14:textId="77777777" w:rsidR="00AB0436" w:rsidRPr="001A16E5" w:rsidRDefault="00AB0436" w:rsidP="005740EB">
            <w:pPr>
              <w:pStyle w:val="BodyText"/>
              <w:rPr>
                <w:rFonts w:cs="Arial"/>
                <w:sz w:val="22"/>
                <w:szCs w:val="22"/>
              </w:rPr>
            </w:pPr>
            <w:r w:rsidRPr="001A16E5">
              <w:rPr>
                <w:rFonts w:cs="Arial"/>
                <w:sz w:val="22"/>
                <w:szCs w:val="22"/>
              </w:rPr>
              <w:t>6.60</w:t>
            </w:r>
          </w:p>
        </w:tc>
      </w:tr>
      <w:tr w:rsidR="00AB0436" w:rsidRPr="001A16E5" w14:paraId="2E0D72D7" w14:textId="77777777" w:rsidTr="00F2542A">
        <w:trPr>
          <w:cnfStyle w:val="000000100000" w:firstRow="0" w:lastRow="0" w:firstColumn="0" w:lastColumn="0" w:oddVBand="0" w:evenVBand="0" w:oddHBand="1" w:evenHBand="0" w:firstRowFirstColumn="0" w:firstRowLastColumn="0" w:lastRowFirstColumn="0" w:lastRowLastColumn="0"/>
        </w:trPr>
        <w:tc>
          <w:tcPr>
            <w:tcW w:w="0" w:type="dxa"/>
          </w:tcPr>
          <w:p w14:paraId="5F8E5E98" w14:textId="77777777" w:rsidR="00AB0436" w:rsidRPr="001A16E5" w:rsidRDefault="00AB0436" w:rsidP="005740EB">
            <w:pPr>
              <w:pStyle w:val="BodyText"/>
              <w:rPr>
                <w:rFonts w:cs="Arial"/>
                <w:sz w:val="22"/>
                <w:szCs w:val="22"/>
              </w:rPr>
            </w:pPr>
            <w:r w:rsidRPr="001A16E5">
              <w:rPr>
                <w:rFonts w:cs="Arial"/>
                <w:sz w:val="22"/>
                <w:szCs w:val="22"/>
              </w:rPr>
              <w:t>12 years old</w:t>
            </w:r>
          </w:p>
        </w:tc>
        <w:tc>
          <w:tcPr>
            <w:tcW w:w="0" w:type="dxa"/>
          </w:tcPr>
          <w:p w14:paraId="73CFD092" w14:textId="77777777" w:rsidR="00AB0436" w:rsidRPr="001A16E5" w:rsidRDefault="00AB0436" w:rsidP="005740EB">
            <w:pPr>
              <w:pStyle w:val="BodyText"/>
              <w:rPr>
                <w:rFonts w:cs="Arial"/>
                <w:sz w:val="22"/>
                <w:szCs w:val="22"/>
              </w:rPr>
            </w:pPr>
            <w:r w:rsidRPr="001A16E5">
              <w:rPr>
                <w:rFonts w:cs="Arial"/>
                <w:sz w:val="22"/>
                <w:szCs w:val="22"/>
              </w:rPr>
              <w:t>77</w:t>
            </w:r>
          </w:p>
        </w:tc>
        <w:tc>
          <w:tcPr>
            <w:tcW w:w="0" w:type="dxa"/>
          </w:tcPr>
          <w:p w14:paraId="06816BB3" w14:textId="77777777" w:rsidR="00AB0436" w:rsidRPr="001A16E5" w:rsidRDefault="00AB0436" w:rsidP="005740EB">
            <w:pPr>
              <w:pStyle w:val="BodyText"/>
              <w:rPr>
                <w:rFonts w:cs="Arial"/>
                <w:sz w:val="22"/>
                <w:szCs w:val="22"/>
              </w:rPr>
            </w:pPr>
            <w:r w:rsidRPr="001A16E5">
              <w:rPr>
                <w:rFonts w:cs="Arial"/>
                <w:sz w:val="22"/>
                <w:szCs w:val="22"/>
              </w:rPr>
              <w:t>14.95</w:t>
            </w:r>
          </w:p>
        </w:tc>
      </w:tr>
      <w:tr w:rsidR="00AB0436" w:rsidRPr="001A16E5" w14:paraId="4190D3B2" w14:textId="77777777" w:rsidTr="00F2542A">
        <w:tc>
          <w:tcPr>
            <w:tcW w:w="0" w:type="dxa"/>
          </w:tcPr>
          <w:p w14:paraId="54FB8084" w14:textId="77777777" w:rsidR="00AB0436" w:rsidRPr="001A16E5" w:rsidRDefault="00AB0436" w:rsidP="005740EB">
            <w:pPr>
              <w:pStyle w:val="BodyText"/>
              <w:rPr>
                <w:rFonts w:cs="Arial"/>
                <w:sz w:val="22"/>
                <w:szCs w:val="22"/>
              </w:rPr>
            </w:pPr>
            <w:r w:rsidRPr="001A16E5">
              <w:rPr>
                <w:rFonts w:cs="Arial"/>
                <w:sz w:val="22"/>
                <w:szCs w:val="22"/>
              </w:rPr>
              <w:t>13 years old</w:t>
            </w:r>
          </w:p>
        </w:tc>
        <w:tc>
          <w:tcPr>
            <w:tcW w:w="0" w:type="dxa"/>
          </w:tcPr>
          <w:p w14:paraId="4F7E1CB2" w14:textId="77777777" w:rsidR="00AB0436" w:rsidRPr="001A16E5" w:rsidRDefault="00AB0436" w:rsidP="005740EB">
            <w:pPr>
              <w:pStyle w:val="BodyText"/>
              <w:rPr>
                <w:rFonts w:cs="Arial"/>
                <w:sz w:val="22"/>
                <w:szCs w:val="22"/>
              </w:rPr>
            </w:pPr>
            <w:r w:rsidRPr="001A16E5">
              <w:rPr>
                <w:rFonts w:cs="Arial"/>
                <w:sz w:val="22"/>
                <w:szCs w:val="22"/>
              </w:rPr>
              <w:t>68</w:t>
            </w:r>
          </w:p>
        </w:tc>
        <w:tc>
          <w:tcPr>
            <w:tcW w:w="0" w:type="dxa"/>
          </w:tcPr>
          <w:p w14:paraId="341FC337" w14:textId="77777777" w:rsidR="00AB0436" w:rsidRPr="001A16E5" w:rsidRDefault="00AB0436" w:rsidP="005740EB">
            <w:pPr>
              <w:pStyle w:val="BodyText"/>
              <w:rPr>
                <w:rFonts w:cs="Arial"/>
                <w:sz w:val="22"/>
                <w:szCs w:val="22"/>
              </w:rPr>
            </w:pPr>
            <w:r w:rsidRPr="001A16E5">
              <w:rPr>
                <w:rFonts w:cs="Arial"/>
                <w:sz w:val="22"/>
                <w:szCs w:val="22"/>
              </w:rPr>
              <w:t>13.20</w:t>
            </w:r>
          </w:p>
        </w:tc>
      </w:tr>
      <w:tr w:rsidR="00AB0436" w:rsidRPr="001A16E5" w14:paraId="0B901A71" w14:textId="77777777" w:rsidTr="00F2542A">
        <w:trPr>
          <w:cnfStyle w:val="000000100000" w:firstRow="0" w:lastRow="0" w:firstColumn="0" w:lastColumn="0" w:oddVBand="0" w:evenVBand="0" w:oddHBand="1" w:evenHBand="0" w:firstRowFirstColumn="0" w:firstRowLastColumn="0" w:lastRowFirstColumn="0" w:lastRowLastColumn="0"/>
        </w:trPr>
        <w:tc>
          <w:tcPr>
            <w:tcW w:w="0" w:type="dxa"/>
          </w:tcPr>
          <w:p w14:paraId="6C162EC6" w14:textId="77777777" w:rsidR="00AB0436" w:rsidRPr="001A16E5" w:rsidRDefault="00AB0436" w:rsidP="005740EB">
            <w:pPr>
              <w:pStyle w:val="BodyText"/>
              <w:rPr>
                <w:rFonts w:cs="Arial"/>
                <w:sz w:val="22"/>
                <w:szCs w:val="22"/>
              </w:rPr>
            </w:pPr>
            <w:r w:rsidRPr="001A16E5">
              <w:rPr>
                <w:rFonts w:cs="Arial"/>
                <w:sz w:val="22"/>
                <w:szCs w:val="22"/>
              </w:rPr>
              <w:t>14 years old</w:t>
            </w:r>
          </w:p>
        </w:tc>
        <w:tc>
          <w:tcPr>
            <w:tcW w:w="0" w:type="dxa"/>
          </w:tcPr>
          <w:p w14:paraId="2A0D5D57" w14:textId="77777777" w:rsidR="00AB0436" w:rsidRPr="001A16E5" w:rsidRDefault="00AB0436" w:rsidP="005740EB">
            <w:pPr>
              <w:pStyle w:val="BodyText"/>
              <w:rPr>
                <w:rFonts w:cs="Arial"/>
                <w:sz w:val="22"/>
                <w:szCs w:val="22"/>
              </w:rPr>
            </w:pPr>
            <w:r w:rsidRPr="001A16E5">
              <w:rPr>
                <w:rFonts w:cs="Arial"/>
                <w:sz w:val="22"/>
                <w:szCs w:val="22"/>
              </w:rPr>
              <w:t>78</w:t>
            </w:r>
          </w:p>
        </w:tc>
        <w:tc>
          <w:tcPr>
            <w:tcW w:w="0" w:type="dxa"/>
          </w:tcPr>
          <w:p w14:paraId="5DC28C60" w14:textId="77777777" w:rsidR="00AB0436" w:rsidRPr="001A16E5" w:rsidRDefault="00AB0436" w:rsidP="005740EB">
            <w:pPr>
              <w:pStyle w:val="BodyText"/>
              <w:rPr>
                <w:rFonts w:cs="Arial"/>
                <w:sz w:val="22"/>
                <w:szCs w:val="22"/>
              </w:rPr>
            </w:pPr>
            <w:r w:rsidRPr="001A16E5">
              <w:rPr>
                <w:rFonts w:cs="Arial"/>
                <w:sz w:val="22"/>
                <w:szCs w:val="22"/>
              </w:rPr>
              <w:t>15.15</w:t>
            </w:r>
          </w:p>
        </w:tc>
      </w:tr>
      <w:tr w:rsidR="00AB0436" w:rsidRPr="001A16E5" w14:paraId="3DBD7696" w14:textId="77777777" w:rsidTr="00F2542A">
        <w:tc>
          <w:tcPr>
            <w:tcW w:w="3512" w:type="dxa"/>
          </w:tcPr>
          <w:p w14:paraId="3253132E" w14:textId="77777777" w:rsidR="00AB0436" w:rsidRPr="001A16E5" w:rsidRDefault="00AB0436" w:rsidP="005740EB">
            <w:pPr>
              <w:pStyle w:val="BodyText"/>
              <w:rPr>
                <w:rFonts w:cs="Arial"/>
                <w:sz w:val="22"/>
                <w:szCs w:val="22"/>
              </w:rPr>
            </w:pPr>
            <w:r w:rsidRPr="001A16E5">
              <w:rPr>
                <w:rFonts w:cs="Arial"/>
                <w:sz w:val="22"/>
                <w:szCs w:val="22"/>
              </w:rPr>
              <w:t>15 years old</w:t>
            </w:r>
          </w:p>
        </w:tc>
        <w:tc>
          <w:tcPr>
            <w:tcW w:w="3512" w:type="dxa"/>
          </w:tcPr>
          <w:p w14:paraId="3813930B" w14:textId="77777777" w:rsidR="00AB0436" w:rsidRPr="001A16E5" w:rsidRDefault="00AB0436" w:rsidP="005740EB">
            <w:pPr>
              <w:pStyle w:val="BodyText"/>
              <w:rPr>
                <w:rFonts w:cs="Arial"/>
                <w:sz w:val="22"/>
                <w:szCs w:val="22"/>
              </w:rPr>
            </w:pPr>
            <w:r w:rsidRPr="001A16E5">
              <w:rPr>
                <w:rFonts w:cs="Arial"/>
                <w:sz w:val="22"/>
                <w:szCs w:val="22"/>
              </w:rPr>
              <w:t>52</w:t>
            </w:r>
          </w:p>
        </w:tc>
        <w:tc>
          <w:tcPr>
            <w:tcW w:w="3513" w:type="dxa"/>
          </w:tcPr>
          <w:p w14:paraId="61FCE3D6" w14:textId="77777777" w:rsidR="00AB0436" w:rsidRPr="001A16E5" w:rsidRDefault="00AB0436" w:rsidP="005740EB">
            <w:pPr>
              <w:pStyle w:val="BodyText"/>
              <w:rPr>
                <w:rFonts w:cs="Arial"/>
                <w:sz w:val="22"/>
                <w:szCs w:val="22"/>
              </w:rPr>
            </w:pPr>
            <w:r w:rsidRPr="001A16E5">
              <w:rPr>
                <w:rFonts w:cs="Arial"/>
                <w:sz w:val="22"/>
                <w:szCs w:val="22"/>
              </w:rPr>
              <w:t>10.10</w:t>
            </w:r>
          </w:p>
        </w:tc>
      </w:tr>
      <w:tr w:rsidR="00AB0436" w:rsidRPr="001A16E5" w14:paraId="397C5CDD" w14:textId="77777777" w:rsidTr="00F2542A">
        <w:trPr>
          <w:cnfStyle w:val="000000100000" w:firstRow="0" w:lastRow="0" w:firstColumn="0" w:lastColumn="0" w:oddVBand="0" w:evenVBand="0" w:oddHBand="1" w:evenHBand="0" w:firstRowFirstColumn="0" w:firstRowLastColumn="0" w:lastRowFirstColumn="0" w:lastRowLastColumn="0"/>
        </w:trPr>
        <w:tc>
          <w:tcPr>
            <w:tcW w:w="3512" w:type="dxa"/>
          </w:tcPr>
          <w:p w14:paraId="287B3D46" w14:textId="77777777" w:rsidR="00AB0436" w:rsidRPr="001A16E5" w:rsidRDefault="00AB0436" w:rsidP="005740EB">
            <w:pPr>
              <w:pStyle w:val="BodyText"/>
              <w:rPr>
                <w:rFonts w:cs="Arial"/>
                <w:sz w:val="22"/>
                <w:szCs w:val="22"/>
              </w:rPr>
            </w:pPr>
            <w:r w:rsidRPr="001A16E5">
              <w:rPr>
                <w:rFonts w:cs="Arial"/>
                <w:sz w:val="22"/>
                <w:szCs w:val="22"/>
              </w:rPr>
              <w:t>16 years old</w:t>
            </w:r>
          </w:p>
        </w:tc>
        <w:tc>
          <w:tcPr>
            <w:tcW w:w="3512" w:type="dxa"/>
          </w:tcPr>
          <w:p w14:paraId="1AEA65AC" w14:textId="77777777" w:rsidR="00AB0436" w:rsidRPr="001A16E5" w:rsidRDefault="00AB0436" w:rsidP="005740EB">
            <w:pPr>
              <w:pStyle w:val="BodyText"/>
              <w:rPr>
                <w:rFonts w:cs="Arial"/>
                <w:sz w:val="22"/>
                <w:szCs w:val="22"/>
              </w:rPr>
            </w:pPr>
            <w:r w:rsidRPr="001A16E5">
              <w:rPr>
                <w:rFonts w:cs="Arial"/>
                <w:sz w:val="22"/>
                <w:szCs w:val="22"/>
              </w:rPr>
              <w:t>62</w:t>
            </w:r>
          </w:p>
        </w:tc>
        <w:tc>
          <w:tcPr>
            <w:tcW w:w="3513" w:type="dxa"/>
          </w:tcPr>
          <w:p w14:paraId="2D4B36A7" w14:textId="77777777" w:rsidR="00AB0436" w:rsidRPr="001A16E5" w:rsidRDefault="00AB0436" w:rsidP="005740EB">
            <w:pPr>
              <w:pStyle w:val="BodyText"/>
              <w:rPr>
                <w:rFonts w:cs="Arial"/>
                <w:sz w:val="22"/>
                <w:szCs w:val="22"/>
              </w:rPr>
            </w:pPr>
            <w:r w:rsidRPr="001A16E5">
              <w:rPr>
                <w:rFonts w:cs="Arial"/>
                <w:sz w:val="22"/>
                <w:szCs w:val="22"/>
              </w:rPr>
              <w:t>12.04</w:t>
            </w:r>
          </w:p>
        </w:tc>
      </w:tr>
      <w:tr w:rsidR="00AB0436" w:rsidRPr="001A16E5" w14:paraId="47042827" w14:textId="77777777" w:rsidTr="00F2542A">
        <w:tc>
          <w:tcPr>
            <w:tcW w:w="3512" w:type="dxa"/>
          </w:tcPr>
          <w:p w14:paraId="73036CF7" w14:textId="77777777" w:rsidR="00AB0436" w:rsidRPr="001A16E5" w:rsidRDefault="00AB0436" w:rsidP="005740EB">
            <w:pPr>
              <w:pStyle w:val="BodyText"/>
              <w:rPr>
                <w:rFonts w:cs="Arial"/>
                <w:sz w:val="22"/>
                <w:szCs w:val="22"/>
              </w:rPr>
            </w:pPr>
            <w:r w:rsidRPr="001A16E5">
              <w:rPr>
                <w:rFonts w:cs="Arial"/>
                <w:sz w:val="22"/>
                <w:szCs w:val="22"/>
              </w:rPr>
              <w:t>17 years old</w:t>
            </w:r>
          </w:p>
        </w:tc>
        <w:tc>
          <w:tcPr>
            <w:tcW w:w="3512" w:type="dxa"/>
          </w:tcPr>
          <w:p w14:paraId="65782209" w14:textId="77777777" w:rsidR="00AB0436" w:rsidRPr="001A16E5" w:rsidRDefault="00AB0436" w:rsidP="005740EB">
            <w:pPr>
              <w:pStyle w:val="BodyText"/>
              <w:rPr>
                <w:rFonts w:cs="Arial"/>
                <w:sz w:val="22"/>
                <w:szCs w:val="22"/>
              </w:rPr>
            </w:pPr>
            <w:r w:rsidRPr="001A16E5">
              <w:rPr>
                <w:rFonts w:cs="Arial"/>
                <w:sz w:val="22"/>
                <w:szCs w:val="22"/>
              </w:rPr>
              <w:t>51</w:t>
            </w:r>
          </w:p>
        </w:tc>
        <w:tc>
          <w:tcPr>
            <w:tcW w:w="3513" w:type="dxa"/>
          </w:tcPr>
          <w:p w14:paraId="4CBE9919" w14:textId="77777777" w:rsidR="00AB0436" w:rsidRPr="001A16E5" w:rsidRDefault="00AB0436" w:rsidP="005740EB">
            <w:pPr>
              <w:pStyle w:val="BodyText"/>
              <w:rPr>
                <w:rFonts w:cs="Arial"/>
                <w:sz w:val="22"/>
                <w:szCs w:val="22"/>
              </w:rPr>
            </w:pPr>
            <w:r w:rsidRPr="001A16E5">
              <w:rPr>
                <w:rFonts w:cs="Arial"/>
                <w:sz w:val="22"/>
                <w:szCs w:val="22"/>
              </w:rPr>
              <w:t>9.90</w:t>
            </w:r>
          </w:p>
        </w:tc>
      </w:tr>
      <w:tr w:rsidR="00AB0436" w:rsidRPr="001A16E5" w14:paraId="1E56F8F6" w14:textId="77777777" w:rsidTr="00F2542A">
        <w:trPr>
          <w:cnfStyle w:val="000000100000" w:firstRow="0" w:lastRow="0" w:firstColumn="0" w:lastColumn="0" w:oddVBand="0" w:evenVBand="0" w:oddHBand="1" w:evenHBand="0" w:firstRowFirstColumn="0" w:firstRowLastColumn="0" w:lastRowFirstColumn="0" w:lastRowLastColumn="0"/>
        </w:trPr>
        <w:tc>
          <w:tcPr>
            <w:tcW w:w="3512" w:type="dxa"/>
          </w:tcPr>
          <w:p w14:paraId="0585325E" w14:textId="77777777" w:rsidR="00AB0436" w:rsidRPr="001A16E5" w:rsidRDefault="00AB0436" w:rsidP="005740EB">
            <w:pPr>
              <w:pStyle w:val="BodyText"/>
              <w:rPr>
                <w:rFonts w:cs="Arial"/>
                <w:sz w:val="22"/>
                <w:szCs w:val="22"/>
              </w:rPr>
            </w:pPr>
            <w:r w:rsidRPr="001A16E5">
              <w:rPr>
                <w:rFonts w:cs="Arial"/>
                <w:sz w:val="22"/>
                <w:szCs w:val="22"/>
              </w:rPr>
              <w:t>18 years old</w:t>
            </w:r>
          </w:p>
        </w:tc>
        <w:tc>
          <w:tcPr>
            <w:tcW w:w="3512" w:type="dxa"/>
          </w:tcPr>
          <w:p w14:paraId="61E9FD97" w14:textId="77777777" w:rsidR="00AB0436" w:rsidRPr="001A16E5" w:rsidRDefault="00AB0436" w:rsidP="005740EB">
            <w:pPr>
              <w:pStyle w:val="BodyText"/>
              <w:rPr>
                <w:rFonts w:cs="Arial"/>
                <w:sz w:val="22"/>
                <w:szCs w:val="22"/>
              </w:rPr>
            </w:pPr>
            <w:r w:rsidRPr="001A16E5">
              <w:rPr>
                <w:rFonts w:cs="Arial"/>
                <w:sz w:val="22"/>
                <w:szCs w:val="22"/>
              </w:rPr>
              <w:t>42</w:t>
            </w:r>
          </w:p>
        </w:tc>
        <w:tc>
          <w:tcPr>
            <w:tcW w:w="3513" w:type="dxa"/>
          </w:tcPr>
          <w:p w14:paraId="68B26198" w14:textId="77777777" w:rsidR="00AB0436" w:rsidRPr="001A16E5" w:rsidRDefault="00AB0436" w:rsidP="005740EB">
            <w:pPr>
              <w:pStyle w:val="BodyText"/>
              <w:rPr>
                <w:rFonts w:cs="Arial"/>
                <w:sz w:val="22"/>
                <w:szCs w:val="22"/>
              </w:rPr>
            </w:pPr>
            <w:r w:rsidRPr="001A16E5">
              <w:rPr>
                <w:rFonts w:cs="Arial"/>
                <w:sz w:val="22"/>
                <w:szCs w:val="22"/>
              </w:rPr>
              <w:t>8.16</w:t>
            </w:r>
          </w:p>
        </w:tc>
      </w:tr>
      <w:tr w:rsidR="00AB0436" w:rsidRPr="001A16E5" w14:paraId="5585A76A" w14:textId="77777777" w:rsidTr="00F2542A">
        <w:tc>
          <w:tcPr>
            <w:tcW w:w="3512" w:type="dxa"/>
          </w:tcPr>
          <w:p w14:paraId="0999A8B2" w14:textId="77777777" w:rsidR="00AB0436" w:rsidRPr="001A16E5" w:rsidRDefault="00AB0436" w:rsidP="005740EB">
            <w:pPr>
              <w:pStyle w:val="BodyText"/>
              <w:rPr>
                <w:rFonts w:cs="Arial"/>
                <w:sz w:val="22"/>
                <w:szCs w:val="22"/>
              </w:rPr>
            </w:pPr>
            <w:r w:rsidRPr="001A16E5">
              <w:rPr>
                <w:rFonts w:cs="Arial"/>
                <w:sz w:val="22"/>
                <w:szCs w:val="22"/>
              </w:rPr>
              <w:t>Older than 18</w:t>
            </w:r>
          </w:p>
        </w:tc>
        <w:tc>
          <w:tcPr>
            <w:tcW w:w="3512" w:type="dxa"/>
          </w:tcPr>
          <w:p w14:paraId="66E97866" w14:textId="77777777" w:rsidR="00AB0436" w:rsidRPr="001A16E5" w:rsidRDefault="00AB0436" w:rsidP="005740EB">
            <w:pPr>
              <w:pStyle w:val="BodyText"/>
              <w:rPr>
                <w:rFonts w:cs="Arial"/>
                <w:sz w:val="22"/>
                <w:szCs w:val="22"/>
              </w:rPr>
            </w:pPr>
            <w:r w:rsidRPr="001A16E5">
              <w:rPr>
                <w:rFonts w:cs="Arial"/>
                <w:sz w:val="22"/>
                <w:szCs w:val="22"/>
              </w:rPr>
              <w:t>27</w:t>
            </w:r>
          </w:p>
        </w:tc>
        <w:tc>
          <w:tcPr>
            <w:tcW w:w="3513" w:type="dxa"/>
          </w:tcPr>
          <w:p w14:paraId="25BCC2B0" w14:textId="77777777" w:rsidR="00AB0436" w:rsidRPr="001A16E5" w:rsidRDefault="00AB0436" w:rsidP="005740EB">
            <w:pPr>
              <w:pStyle w:val="BodyText"/>
              <w:rPr>
                <w:rFonts w:cs="Arial"/>
                <w:sz w:val="22"/>
                <w:szCs w:val="22"/>
              </w:rPr>
            </w:pPr>
            <w:r w:rsidRPr="001A16E5">
              <w:rPr>
                <w:rFonts w:cs="Arial"/>
                <w:sz w:val="22"/>
                <w:szCs w:val="22"/>
              </w:rPr>
              <w:t>5.24</w:t>
            </w:r>
          </w:p>
        </w:tc>
      </w:tr>
    </w:tbl>
    <w:p w14:paraId="0374604F" w14:textId="77777777" w:rsidR="00AB0436" w:rsidRPr="001A16E5" w:rsidRDefault="00AB0436" w:rsidP="001A16E5">
      <w:pPr>
        <w:pStyle w:val="Body"/>
        <w:spacing w:before="240"/>
        <w:rPr>
          <w:b/>
          <w:bCs/>
          <w:i/>
          <w:iCs/>
        </w:rPr>
      </w:pPr>
      <w:r w:rsidRPr="001A16E5">
        <w:rPr>
          <w:b/>
          <w:bCs/>
          <w:i/>
          <w:iCs/>
        </w:rPr>
        <w:t>Q2: England’s Region – n = 511</w:t>
      </w:r>
    </w:p>
    <w:tbl>
      <w:tblPr>
        <w:tblStyle w:val="GridTable4-Accent1"/>
        <w:tblW w:w="0" w:type="auto"/>
        <w:tblLook w:val="0420" w:firstRow="1" w:lastRow="0" w:firstColumn="0" w:lastColumn="0" w:noHBand="0" w:noVBand="1"/>
      </w:tblPr>
      <w:tblGrid>
        <w:gridCol w:w="2961"/>
        <w:gridCol w:w="3027"/>
        <w:gridCol w:w="3028"/>
      </w:tblGrid>
      <w:tr w:rsidR="00AB0436" w:rsidRPr="00F2542A" w14:paraId="488268AC" w14:textId="77777777" w:rsidTr="00F2542A">
        <w:trPr>
          <w:cnfStyle w:val="100000000000" w:firstRow="1" w:lastRow="0" w:firstColumn="0" w:lastColumn="0" w:oddVBand="0" w:evenVBand="0" w:oddHBand="0" w:evenHBand="0" w:firstRowFirstColumn="0" w:firstRowLastColumn="0" w:lastRowFirstColumn="0" w:lastRowLastColumn="0"/>
        </w:trPr>
        <w:tc>
          <w:tcPr>
            <w:tcW w:w="3512" w:type="dxa"/>
          </w:tcPr>
          <w:p w14:paraId="229F5F2A" w14:textId="77777777" w:rsidR="00AB0436" w:rsidRPr="00F2542A" w:rsidRDefault="00AB0436" w:rsidP="005740EB">
            <w:pPr>
              <w:pStyle w:val="BodyText"/>
              <w:rPr>
                <w:rFonts w:cs="Arial"/>
                <w:sz w:val="22"/>
                <w:szCs w:val="22"/>
              </w:rPr>
            </w:pPr>
            <w:r w:rsidRPr="00F2542A">
              <w:rPr>
                <w:rFonts w:cs="Arial"/>
                <w:sz w:val="22"/>
                <w:szCs w:val="22"/>
              </w:rPr>
              <w:t>England’s Region</w:t>
            </w:r>
          </w:p>
        </w:tc>
        <w:tc>
          <w:tcPr>
            <w:tcW w:w="3512" w:type="dxa"/>
          </w:tcPr>
          <w:p w14:paraId="57128508" w14:textId="77777777" w:rsidR="00AB0436" w:rsidRPr="00F2542A" w:rsidRDefault="00AB0436" w:rsidP="005740EB">
            <w:pPr>
              <w:pStyle w:val="BodyText"/>
              <w:rPr>
                <w:rFonts w:cs="Arial"/>
                <w:sz w:val="22"/>
                <w:szCs w:val="22"/>
              </w:rPr>
            </w:pPr>
            <w:r w:rsidRPr="00F2542A">
              <w:rPr>
                <w:rFonts w:cs="Arial"/>
                <w:sz w:val="22"/>
                <w:szCs w:val="22"/>
              </w:rPr>
              <w:t>N of respondents</w:t>
            </w:r>
          </w:p>
        </w:tc>
        <w:tc>
          <w:tcPr>
            <w:tcW w:w="3513" w:type="dxa"/>
          </w:tcPr>
          <w:p w14:paraId="7C865546" w14:textId="77777777" w:rsidR="00AB0436" w:rsidRPr="00F2542A" w:rsidRDefault="00AB0436" w:rsidP="005740EB">
            <w:pPr>
              <w:pStyle w:val="BodyText"/>
              <w:rPr>
                <w:rFonts w:cs="Arial"/>
                <w:sz w:val="22"/>
                <w:szCs w:val="22"/>
              </w:rPr>
            </w:pPr>
            <w:r w:rsidRPr="00F2542A">
              <w:rPr>
                <w:rFonts w:cs="Arial"/>
                <w:sz w:val="22"/>
                <w:szCs w:val="22"/>
              </w:rPr>
              <w:t>% of respondents</w:t>
            </w:r>
          </w:p>
        </w:tc>
      </w:tr>
      <w:tr w:rsidR="00AB0436" w:rsidRPr="00F2542A" w14:paraId="1793CA9C" w14:textId="77777777" w:rsidTr="00F2542A">
        <w:trPr>
          <w:cnfStyle w:val="000000100000" w:firstRow="0" w:lastRow="0" w:firstColumn="0" w:lastColumn="0" w:oddVBand="0" w:evenVBand="0" w:oddHBand="1" w:evenHBand="0" w:firstRowFirstColumn="0" w:firstRowLastColumn="0" w:lastRowFirstColumn="0" w:lastRowLastColumn="0"/>
        </w:trPr>
        <w:tc>
          <w:tcPr>
            <w:tcW w:w="3512" w:type="dxa"/>
          </w:tcPr>
          <w:p w14:paraId="4DF66D45" w14:textId="77777777" w:rsidR="00AB0436" w:rsidRPr="00F2542A" w:rsidRDefault="00AB0436" w:rsidP="005740EB">
            <w:pPr>
              <w:pStyle w:val="BodyText"/>
              <w:rPr>
                <w:rFonts w:cs="Arial"/>
                <w:sz w:val="22"/>
                <w:szCs w:val="22"/>
              </w:rPr>
            </w:pPr>
            <w:r w:rsidRPr="00F2542A">
              <w:rPr>
                <w:rFonts w:cs="Arial"/>
                <w:sz w:val="22"/>
                <w:szCs w:val="22"/>
              </w:rPr>
              <w:t>London</w:t>
            </w:r>
          </w:p>
        </w:tc>
        <w:tc>
          <w:tcPr>
            <w:tcW w:w="3512" w:type="dxa"/>
          </w:tcPr>
          <w:p w14:paraId="01CAC14B" w14:textId="77777777" w:rsidR="00AB0436" w:rsidRPr="00F2542A" w:rsidRDefault="00AB0436" w:rsidP="005740EB">
            <w:pPr>
              <w:pStyle w:val="BodyText"/>
              <w:rPr>
                <w:rFonts w:cs="Arial"/>
                <w:sz w:val="22"/>
                <w:szCs w:val="22"/>
              </w:rPr>
            </w:pPr>
            <w:r w:rsidRPr="00F2542A">
              <w:rPr>
                <w:rFonts w:cs="Arial"/>
                <w:sz w:val="22"/>
                <w:szCs w:val="22"/>
              </w:rPr>
              <w:t>115</w:t>
            </w:r>
          </w:p>
        </w:tc>
        <w:tc>
          <w:tcPr>
            <w:tcW w:w="3513" w:type="dxa"/>
          </w:tcPr>
          <w:p w14:paraId="5A6609D3" w14:textId="77777777" w:rsidR="00AB0436" w:rsidRPr="00F2542A" w:rsidRDefault="00AB0436" w:rsidP="005740EB">
            <w:pPr>
              <w:pStyle w:val="BodyText"/>
              <w:rPr>
                <w:rFonts w:cs="Arial"/>
                <w:sz w:val="22"/>
                <w:szCs w:val="22"/>
              </w:rPr>
            </w:pPr>
            <w:r w:rsidRPr="00F2542A">
              <w:rPr>
                <w:rFonts w:cs="Arial"/>
                <w:sz w:val="22"/>
                <w:szCs w:val="22"/>
              </w:rPr>
              <w:t>22.50</w:t>
            </w:r>
          </w:p>
        </w:tc>
      </w:tr>
      <w:tr w:rsidR="00AB0436" w:rsidRPr="00F2542A" w14:paraId="0C671C64" w14:textId="77777777" w:rsidTr="00F2542A">
        <w:tc>
          <w:tcPr>
            <w:tcW w:w="3512" w:type="dxa"/>
          </w:tcPr>
          <w:p w14:paraId="1BD07CD2" w14:textId="77777777" w:rsidR="00AB0436" w:rsidRPr="00F2542A" w:rsidRDefault="00AB0436" w:rsidP="005740EB">
            <w:pPr>
              <w:pStyle w:val="BodyText"/>
              <w:rPr>
                <w:rFonts w:cs="Arial"/>
                <w:sz w:val="22"/>
                <w:szCs w:val="22"/>
              </w:rPr>
            </w:pPr>
            <w:r w:rsidRPr="00F2542A">
              <w:rPr>
                <w:rFonts w:cs="Arial"/>
                <w:sz w:val="22"/>
                <w:szCs w:val="22"/>
              </w:rPr>
              <w:t>North West</w:t>
            </w:r>
          </w:p>
        </w:tc>
        <w:tc>
          <w:tcPr>
            <w:tcW w:w="3512" w:type="dxa"/>
          </w:tcPr>
          <w:p w14:paraId="285135F8" w14:textId="77777777" w:rsidR="00AB0436" w:rsidRPr="00F2542A" w:rsidRDefault="00AB0436" w:rsidP="005740EB">
            <w:pPr>
              <w:pStyle w:val="BodyText"/>
              <w:rPr>
                <w:rFonts w:cs="Arial"/>
                <w:sz w:val="22"/>
                <w:szCs w:val="22"/>
              </w:rPr>
            </w:pPr>
            <w:r w:rsidRPr="00F2542A">
              <w:rPr>
                <w:rFonts w:cs="Arial"/>
                <w:sz w:val="22"/>
                <w:szCs w:val="22"/>
              </w:rPr>
              <w:t>77</w:t>
            </w:r>
          </w:p>
        </w:tc>
        <w:tc>
          <w:tcPr>
            <w:tcW w:w="3513" w:type="dxa"/>
          </w:tcPr>
          <w:p w14:paraId="4E902EFA" w14:textId="77777777" w:rsidR="00AB0436" w:rsidRPr="00F2542A" w:rsidRDefault="00AB0436" w:rsidP="005740EB">
            <w:pPr>
              <w:pStyle w:val="BodyText"/>
              <w:rPr>
                <w:rFonts w:cs="Arial"/>
                <w:sz w:val="22"/>
                <w:szCs w:val="22"/>
              </w:rPr>
            </w:pPr>
            <w:r w:rsidRPr="00F2542A">
              <w:rPr>
                <w:rFonts w:cs="Arial"/>
                <w:sz w:val="22"/>
                <w:szCs w:val="22"/>
              </w:rPr>
              <w:t>15.07</w:t>
            </w:r>
          </w:p>
        </w:tc>
      </w:tr>
      <w:tr w:rsidR="00AB0436" w:rsidRPr="00F2542A" w14:paraId="37F2B6AE" w14:textId="77777777" w:rsidTr="00F2542A">
        <w:trPr>
          <w:cnfStyle w:val="000000100000" w:firstRow="0" w:lastRow="0" w:firstColumn="0" w:lastColumn="0" w:oddVBand="0" w:evenVBand="0" w:oddHBand="1" w:evenHBand="0" w:firstRowFirstColumn="0" w:firstRowLastColumn="0" w:lastRowFirstColumn="0" w:lastRowLastColumn="0"/>
        </w:trPr>
        <w:tc>
          <w:tcPr>
            <w:tcW w:w="3512" w:type="dxa"/>
          </w:tcPr>
          <w:p w14:paraId="6AB8ED8F" w14:textId="77777777" w:rsidR="00AB0436" w:rsidRPr="00F2542A" w:rsidRDefault="00AB0436" w:rsidP="005740EB">
            <w:pPr>
              <w:pStyle w:val="BodyText"/>
              <w:rPr>
                <w:rFonts w:cs="Arial"/>
                <w:sz w:val="22"/>
                <w:szCs w:val="22"/>
              </w:rPr>
            </w:pPr>
            <w:r w:rsidRPr="00F2542A">
              <w:rPr>
                <w:rFonts w:cs="Arial"/>
                <w:sz w:val="22"/>
                <w:szCs w:val="22"/>
              </w:rPr>
              <w:t>North East</w:t>
            </w:r>
          </w:p>
        </w:tc>
        <w:tc>
          <w:tcPr>
            <w:tcW w:w="3512" w:type="dxa"/>
          </w:tcPr>
          <w:p w14:paraId="537E80DB" w14:textId="77777777" w:rsidR="00AB0436" w:rsidRPr="00F2542A" w:rsidRDefault="00AB0436" w:rsidP="005740EB">
            <w:pPr>
              <w:pStyle w:val="BodyText"/>
              <w:rPr>
                <w:rFonts w:cs="Arial"/>
                <w:sz w:val="22"/>
                <w:szCs w:val="22"/>
              </w:rPr>
            </w:pPr>
            <w:r w:rsidRPr="00F2542A">
              <w:rPr>
                <w:rFonts w:cs="Arial"/>
                <w:sz w:val="22"/>
                <w:szCs w:val="22"/>
              </w:rPr>
              <w:t>62</w:t>
            </w:r>
          </w:p>
        </w:tc>
        <w:tc>
          <w:tcPr>
            <w:tcW w:w="3513" w:type="dxa"/>
          </w:tcPr>
          <w:p w14:paraId="37223FB4" w14:textId="77777777" w:rsidR="00AB0436" w:rsidRPr="00F2542A" w:rsidRDefault="00AB0436" w:rsidP="005740EB">
            <w:pPr>
              <w:pStyle w:val="BodyText"/>
              <w:rPr>
                <w:rFonts w:cs="Arial"/>
                <w:sz w:val="22"/>
                <w:szCs w:val="22"/>
              </w:rPr>
            </w:pPr>
            <w:r w:rsidRPr="00F2542A">
              <w:rPr>
                <w:rFonts w:cs="Arial"/>
                <w:sz w:val="22"/>
                <w:szCs w:val="22"/>
              </w:rPr>
              <w:t>12.13</w:t>
            </w:r>
          </w:p>
        </w:tc>
      </w:tr>
      <w:tr w:rsidR="00AB0436" w:rsidRPr="00F2542A" w14:paraId="0974BDF4" w14:textId="77777777" w:rsidTr="00F2542A">
        <w:tc>
          <w:tcPr>
            <w:tcW w:w="3512" w:type="dxa"/>
          </w:tcPr>
          <w:p w14:paraId="75570654" w14:textId="77777777" w:rsidR="00AB0436" w:rsidRPr="00F2542A" w:rsidRDefault="00AB0436" w:rsidP="005740EB">
            <w:pPr>
              <w:pStyle w:val="BodyText"/>
              <w:rPr>
                <w:rFonts w:cs="Arial"/>
                <w:sz w:val="22"/>
                <w:szCs w:val="22"/>
              </w:rPr>
            </w:pPr>
            <w:r w:rsidRPr="00F2542A">
              <w:rPr>
                <w:rFonts w:cs="Arial"/>
                <w:sz w:val="22"/>
                <w:szCs w:val="22"/>
              </w:rPr>
              <w:t>South East</w:t>
            </w:r>
          </w:p>
        </w:tc>
        <w:tc>
          <w:tcPr>
            <w:tcW w:w="3512" w:type="dxa"/>
          </w:tcPr>
          <w:p w14:paraId="269AAB8B" w14:textId="77777777" w:rsidR="00AB0436" w:rsidRPr="00F2542A" w:rsidRDefault="00AB0436" w:rsidP="005740EB">
            <w:pPr>
              <w:pStyle w:val="BodyText"/>
              <w:rPr>
                <w:rFonts w:cs="Arial"/>
                <w:sz w:val="22"/>
                <w:szCs w:val="22"/>
              </w:rPr>
            </w:pPr>
            <w:r w:rsidRPr="00F2542A">
              <w:rPr>
                <w:rFonts w:cs="Arial"/>
                <w:sz w:val="22"/>
                <w:szCs w:val="22"/>
              </w:rPr>
              <w:t>60</w:t>
            </w:r>
          </w:p>
        </w:tc>
        <w:tc>
          <w:tcPr>
            <w:tcW w:w="3513" w:type="dxa"/>
          </w:tcPr>
          <w:p w14:paraId="16B3C40C" w14:textId="77777777" w:rsidR="00AB0436" w:rsidRPr="00F2542A" w:rsidRDefault="00AB0436" w:rsidP="005740EB">
            <w:pPr>
              <w:pStyle w:val="BodyText"/>
              <w:rPr>
                <w:rFonts w:cs="Arial"/>
                <w:sz w:val="22"/>
                <w:szCs w:val="22"/>
              </w:rPr>
            </w:pPr>
            <w:r w:rsidRPr="00F2542A">
              <w:rPr>
                <w:rFonts w:cs="Arial"/>
                <w:sz w:val="22"/>
                <w:szCs w:val="22"/>
              </w:rPr>
              <w:t>11.74</w:t>
            </w:r>
          </w:p>
        </w:tc>
      </w:tr>
      <w:tr w:rsidR="00AB0436" w:rsidRPr="00F2542A" w14:paraId="4187CD4C" w14:textId="77777777" w:rsidTr="00F2542A">
        <w:trPr>
          <w:cnfStyle w:val="000000100000" w:firstRow="0" w:lastRow="0" w:firstColumn="0" w:lastColumn="0" w:oddVBand="0" w:evenVBand="0" w:oddHBand="1" w:evenHBand="0" w:firstRowFirstColumn="0" w:firstRowLastColumn="0" w:lastRowFirstColumn="0" w:lastRowLastColumn="0"/>
        </w:trPr>
        <w:tc>
          <w:tcPr>
            <w:tcW w:w="3512" w:type="dxa"/>
          </w:tcPr>
          <w:p w14:paraId="5EA7F8F4" w14:textId="77777777" w:rsidR="00AB0436" w:rsidRPr="00F2542A" w:rsidRDefault="00AB0436" w:rsidP="005740EB">
            <w:pPr>
              <w:pStyle w:val="BodyText"/>
              <w:rPr>
                <w:rFonts w:cs="Arial"/>
                <w:sz w:val="22"/>
                <w:szCs w:val="22"/>
              </w:rPr>
            </w:pPr>
            <w:r w:rsidRPr="00F2542A">
              <w:rPr>
                <w:rFonts w:cs="Arial"/>
                <w:sz w:val="22"/>
                <w:szCs w:val="22"/>
              </w:rPr>
              <w:t>West Midlands</w:t>
            </w:r>
          </w:p>
        </w:tc>
        <w:tc>
          <w:tcPr>
            <w:tcW w:w="3512" w:type="dxa"/>
          </w:tcPr>
          <w:p w14:paraId="6D069522" w14:textId="77777777" w:rsidR="00AB0436" w:rsidRPr="00F2542A" w:rsidRDefault="00AB0436" w:rsidP="005740EB">
            <w:pPr>
              <w:pStyle w:val="BodyText"/>
              <w:rPr>
                <w:rFonts w:cs="Arial"/>
                <w:sz w:val="22"/>
                <w:szCs w:val="22"/>
              </w:rPr>
            </w:pPr>
            <w:r w:rsidRPr="00F2542A">
              <w:rPr>
                <w:rFonts w:cs="Arial"/>
                <w:sz w:val="22"/>
                <w:szCs w:val="22"/>
              </w:rPr>
              <w:t>53</w:t>
            </w:r>
          </w:p>
        </w:tc>
        <w:tc>
          <w:tcPr>
            <w:tcW w:w="3513" w:type="dxa"/>
          </w:tcPr>
          <w:p w14:paraId="30943A28" w14:textId="77777777" w:rsidR="00AB0436" w:rsidRPr="00F2542A" w:rsidRDefault="00AB0436" w:rsidP="005740EB">
            <w:pPr>
              <w:pStyle w:val="BodyText"/>
              <w:rPr>
                <w:rFonts w:cs="Arial"/>
                <w:sz w:val="22"/>
                <w:szCs w:val="22"/>
              </w:rPr>
            </w:pPr>
            <w:r w:rsidRPr="00F2542A">
              <w:rPr>
                <w:rFonts w:cs="Arial"/>
                <w:sz w:val="22"/>
                <w:szCs w:val="22"/>
              </w:rPr>
              <w:t>10.37</w:t>
            </w:r>
          </w:p>
        </w:tc>
      </w:tr>
      <w:tr w:rsidR="00AB0436" w:rsidRPr="00F2542A" w14:paraId="27307417" w14:textId="77777777" w:rsidTr="00F2542A">
        <w:tc>
          <w:tcPr>
            <w:tcW w:w="3512" w:type="dxa"/>
          </w:tcPr>
          <w:p w14:paraId="11DBC25D" w14:textId="77777777" w:rsidR="00AB0436" w:rsidRPr="00F2542A" w:rsidRDefault="00AB0436" w:rsidP="005740EB">
            <w:pPr>
              <w:pStyle w:val="BodyText"/>
              <w:rPr>
                <w:rFonts w:cs="Arial"/>
                <w:sz w:val="22"/>
                <w:szCs w:val="22"/>
              </w:rPr>
            </w:pPr>
            <w:r w:rsidRPr="00F2542A">
              <w:rPr>
                <w:rFonts w:cs="Arial"/>
                <w:sz w:val="22"/>
                <w:szCs w:val="22"/>
              </w:rPr>
              <w:t>East of England</w:t>
            </w:r>
          </w:p>
        </w:tc>
        <w:tc>
          <w:tcPr>
            <w:tcW w:w="3512" w:type="dxa"/>
          </w:tcPr>
          <w:p w14:paraId="36BC36E3" w14:textId="77777777" w:rsidR="00AB0436" w:rsidRPr="00F2542A" w:rsidRDefault="00AB0436" w:rsidP="005740EB">
            <w:pPr>
              <w:pStyle w:val="BodyText"/>
              <w:rPr>
                <w:rFonts w:cs="Arial"/>
                <w:sz w:val="22"/>
                <w:szCs w:val="22"/>
              </w:rPr>
            </w:pPr>
            <w:r w:rsidRPr="00F2542A">
              <w:rPr>
                <w:rFonts w:cs="Arial"/>
                <w:sz w:val="22"/>
                <w:szCs w:val="22"/>
              </w:rPr>
              <w:t>50</w:t>
            </w:r>
          </w:p>
        </w:tc>
        <w:tc>
          <w:tcPr>
            <w:tcW w:w="3513" w:type="dxa"/>
          </w:tcPr>
          <w:p w14:paraId="6D9278C8" w14:textId="77777777" w:rsidR="00AB0436" w:rsidRPr="00F2542A" w:rsidRDefault="00AB0436" w:rsidP="005740EB">
            <w:pPr>
              <w:pStyle w:val="BodyText"/>
              <w:rPr>
                <w:rFonts w:cs="Arial"/>
                <w:sz w:val="22"/>
                <w:szCs w:val="22"/>
              </w:rPr>
            </w:pPr>
            <w:r w:rsidRPr="00F2542A">
              <w:rPr>
                <w:rFonts w:cs="Arial"/>
                <w:sz w:val="22"/>
                <w:szCs w:val="22"/>
              </w:rPr>
              <w:t>9.78</w:t>
            </w:r>
          </w:p>
        </w:tc>
      </w:tr>
      <w:tr w:rsidR="00AB0436" w:rsidRPr="00F2542A" w14:paraId="64CC58E3" w14:textId="77777777" w:rsidTr="00F2542A">
        <w:trPr>
          <w:cnfStyle w:val="000000100000" w:firstRow="0" w:lastRow="0" w:firstColumn="0" w:lastColumn="0" w:oddVBand="0" w:evenVBand="0" w:oddHBand="1" w:evenHBand="0" w:firstRowFirstColumn="0" w:firstRowLastColumn="0" w:lastRowFirstColumn="0" w:lastRowLastColumn="0"/>
        </w:trPr>
        <w:tc>
          <w:tcPr>
            <w:tcW w:w="3512" w:type="dxa"/>
          </w:tcPr>
          <w:p w14:paraId="08E24B55" w14:textId="77777777" w:rsidR="00AB0436" w:rsidRPr="00F2542A" w:rsidRDefault="00AB0436" w:rsidP="005740EB">
            <w:pPr>
              <w:pStyle w:val="BodyText"/>
              <w:rPr>
                <w:rFonts w:cs="Arial"/>
                <w:sz w:val="22"/>
                <w:szCs w:val="22"/>
              </w:rPr>
            </w:pPr>
            <w:r w:rsidRPr="00F2542A">
              <w:rPr>
                <w:rFonts w:cs="Arial"/>
                <w:sz w:val="22"/>
                <w:szCs w:val="22"/>
              </w:rPr>
              <w:t>Yorkshire and the Humber</w:t>
            </w:r>
          </w:p>
        </w:tc>
        <w:tc>
          <w:tcPr>
            <w:tcW w:w="3512" w:type="dxa"/>
          </w:tcPr>
          <w:p w14:paraId="6C70BF76" w14:textId="77777777" w:rsidR="00AB0436" w:rsidRPr="00F2542A" w:rsidRDefault="00AB0436" w:rsidP="005740EB">
            <w:pPr>
              <w:pStyle w:val="BodyText"/>
              <w:rPr>
                <w:rFonts w:cs="Arial"/>
                <w:sz w:val="22"/>
                <w:szCs w:val="22"/>
              </w:rPr>
            </w:pPr>
            <w:r w:rsidRPr="00F2542A">
              <w:rPr>
                <w:rFonts w:cs="Arial"/>
                <w:sz w:val="22"/>
                <w:szCs w:val="22"/>
              </w:rPr>
              <w:t>49</w:t>
            </w:r>
          </w:p>
        </w:tc>
        <w:tc>
          <w:tcPr>
            <w:tcW w:w="3513" w:type="dxa"/>
          </w:tcPr>
          <w:p w14:paraId="3C6E0BED" w14:textId="77777777" w:rsidR="00AB0436" w:rsidRPr="00F2542A" w:rsidRDefault="00AB0436" w:rsidP="005740EB">
            <w:pPr>
              <w:pStyle w:val="BodyText"/>
              <w:rPr>
                <w:rFonts w:cs="Arial"/>
                <w:sz w:val="22"/>
                <w:szCs w:val="22"/>
              </w:rPr>
            </w:pPr>
            <w:r w:rsidRPr="00F2542A">
              <w:rPr>
                <w:rFonts w:cs="Arial"/>
                <w:sz w:val="22"/>
                <w:szCs w:val="22"/>
              </w:rPr>
              <w:t>9.59</w:t>
            </w:r>
          </w:p>
        </w:tc>
      </w:tr>
      <w:tr w:rsidR="00AB0436" w:rsidRPr="00F2542A" w14:paraId="54A350B5" w14:textId="77777777" w:rsidTr="00F2542A">
        <w:tc>
          <w:tcPr>
            <w:tcW w:w="3512" w:type="dxa"/>
          </w:tcPr>
          <w:p w14:paraId="0E7AFBD9" w14:textId="77777777" w:rsidR="00AB0436" w:rsidRPr="00F2542A" w:rsidRDefault="00AB0436" w:rsidP="005740EB">
            <w:pPr>
              <w:pStyle w:val="BodyText"/>
              <w:rPr>
                <w:rFonts w:cs="Arial"/>
                <w:sz w:val="22"/>
                <w:szCs w:val="22"/>
              </w:rPr>
            </w:pPr>
            <w:r w:rsidRPr="00F2542A">
              <w:rPr>
                <w:rFonts w:cs="Arial"/>
                <w:sz w:val="22"/>
                <w:szCs w:val="22"/>
              </w:rPr>
              <w:t>East Midlands</w:t>
            </w:r>
          </w:p>
        </w:tc>
        <w:tc>
          <w:tcPr>
            <w:tcW w:w="3512" w:type="dxa"/>
          </w:tcPr>
          <w:p w14:paraId="1F1C5F38" w14:textId="77777777" w:rsidR="00AB0436" w:rsidRPr="00F2542A" w:rsidRDefault="00AB0436" w:rsidP="005740EB">
            <w:pPr>
              <w:pStyle w:val="BodyText"/>
              <w:rPr>
                <w:rFonts w:cs="Arial"/>
                <w:sz w:val="22"/>
                <w:szCs w:val="22"/>
              </w:rPr>
            </w:pPr>
            <w:r w:rsidRPr="00F2542A">
              <w:rPr>
                <w:rFonts w:cs="Arial"/>
                <w:sz w:val="22"/>
                <w:szCs w:val="22"/>
              </w:rPr>
              <w:t>37</w:t>
            </w:r>
          </w:p>
        </w:tc>
        <w:tc>
          <w:tcPr>
            <w:tcW w:w="3513" w:type="dxa"/>
          </w:tcPr>
          <w:p w14:paraId="1E7DA157" w14:textId="77777777" w:rsidR="00AB0436" w:rsidRPr="00F2542A" w:rsidRDefault="00AB0436" w:rsidP="005740EB">
            <w:pPr>
              <w:pStyle w:val="BodyText"/>
              <w:rPr>
                <w:rFonts w:cs="Arial"/>
                <w:sz w:val="22"/>
                <w:szCs w:val="22"/>
              </w:rPr>
            </w:pPr>
            <w:r w:rsidRPr="00F2542A">
              <w:rPr>
                <w:rFonts w:cs="Arial"/>
                <w:sz w:val="22"/>
                <w:szCs w:val="22"/>
              </w:rPr>
              <w:t>7.24</w:t>
            </w:r>
          </w:p>
        </w:tc>
      </w:tr>
      <w:tr w:rsidR="00AB0436" w:rsidRPr="00F2542A" w14:paraId="7CD33E47" w14:textId="77777777" w:rsidTr="00F2542A">
        <w:trPr>
          <w:cnfStyle w:val="000000100000" w:firstRow="0" w:lastRow="0" w:firstColumn="0" w:lastColumn="0" w:oddVBand="0" w:evenVBand="0" w:oddHBand="1" w:evenHBand="0" w:firstRowFirstColumn="0" w:firstRowLastColumn="0" w:lastRowFirstColumn="0" w:lastRowLastColumn="0"/>
        </w:trPr>
        <w:tc>
          <w:tcPr>
            <w:tcW w:w="3512" w:type="dxa"/>
          </w:tcPr>
          <w:p w14:paraId="185C223F" w14:textId="77777777" w:rsidR="00AB0436" w:rsidRPr="00F2542A" w:rsidRDefault="00AB0436" w:rsidP="005740EB">
            <w:pPr>
              <w:pStyle w:val="BodyText"/>
              <w:rPr>
                <w:rFonts w:cs="Arial"/>
                <w:sz w:val="22"/>
                <w:szCs w:val="22"/>
              </w:rPr>
            </w:pPr>
            <w:r w:rsidRPr="00F2542A">
              <w:rPr>
                <w:rFonts w:cs="Arial"/>
                <w:sz w:val="22"/>
                <w:szCs w:val="22"/>
              </w:rPr>
              <w:t>South West</w:t>
            </w:r>
          </w:p>
        </w:tc>
        <w:tc>
          <w:tcPr>
            <w:tcW w:w="3512" w:type="dxa"/>
          </w:tcPr>
          <w:p w14:paraId="219A9358" w14:textId="77777777" w:rsidR="00AB0436" w:rsidRPr="00F2542A" w:rsidRDefault="00AB0436" w:rsidP="005740EB">
            <w:pPr>
              <w:pStyle w:val="BodyText"/>
              <w:rPr>
                <w:rFonts w:cs="Arial"/>
                <w:sz w:val="22"/>
                <w:szCs w:val="22"/>
              </w:rPr>
            </w:pPr>
            <w:r w:rsidRPr="00F2542A">
              <w:rPr>
                <w:rFonts w:cs="Arial"/>
                <w:sz w:val="22"/>
                <w:szCs w:val="22"/>
              </w:rPr>
              <w:t>8</w:t>
            </w:r>
          </w:p>
        </w:tc>
        <w:tc>
          <w:tcPr>
            <w:tcW w:w="3513" w:type="dxa"/>
          </w:tcPr>
          <w:p w14:paraId="4213633F" w14:textId="77777777" w:rsidR="00AB0436" w:rsidRPr="00F2542A" w:rsidRDefault="00AB0436" w:rsidP="005740EB">
            <w:pPr>
              <w:pStyle w:val="BodyText"/>
              <w:rPr>
                <w:rFonts w:cs="Arial"/>
                <w:sz w:val="22"/>
                <w:szCs w:val="22"/>
              </w:rPr>
            </w:pPr>
            <w:r w:rsidRPr="00F2542A">
              <w:rPr>
                <w:rFonts w:cs="Arial"/>
                <w:sz w:val="22"/>
                <w:szCs w:val="22"/>
              </w:rPr>
              <w:t>1.57</w:t>
            </w:r>
          </w:p>
        </w:tc>
      </w:tr>
    </w:tbl>
    <w:p w14:paraId="4F091431" w14:textId="77777777" w:rsidR="00AB0436" w:rsidRPr="001A16E5" w:rsidRDefault="00AB0436" w:rsidP="001A16E5">
      <w:pPr>
        <w:pStyle w:val="Body"/>
        <w:spacing w:before="240"/>
        <w:rPr>
          <w:b/>
          <w:bCs/>
          <w:i/>
          <w:iCs/>
        </w:rPr>
      </w:pPr>
      <w:r w:rsidRPr="001A16E5">
        <w:rPr>
          <w:b/>
          <w:bCs/>
          <w:i/>
          <w:iCs/>
        </w:rPr>
        <w:t>Q3: Gender Identity – n = 515</w:t>
      </w:r>
    </w:p>
    <w:tbl>
      <w:tblPr>
        <w:tblStyle w:val="GridTable4-Accent1"/>
        <w:tblW w:w="0" w:type="auto"/>
        <w:tblLook w:val="04A0" w:firstRow="1" w:lastRow="0" w:firstColumn="1" w:lastColumn="0" w:noHBand="0" w:noVBand="1"/>
      </w:tblPr>
      <w:tblGrid>
        <w:gridCol w:w="2919"/>
        <w:gridCol w:w="3048"/>
        <w:gridCol w:w="3049"/>
      </w:tblGrid>
      <w:tr w:rsidR="00AB0436" w14:paraId="75406080" w14:textId="77777777" w:rsidTr="00F2542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12" w:type="dxa"/>
          </w:tcPr>
          <w:p w14:paraId="2A5872F2" w14:textId="77777777" w:rsidR="00AB0436" w:rsidRPr="00F2542A" w:rsidRDefault="00AB0436" w:rsidP="005740EB">
            <w:pPr>
              <w:pStyle w:val="BodyText"/>
              <w:rPr>
                <w:rFonts w:cs="Arial"/>
                <w:sz w:val="22"/>
                <w:szCs w:val="22"/>
              </w:rPr>
            </w:pPr>
            <w:r w:rsidRPr="00F2542A">
              <w:rPr>
                <w:rFonts w:cs="Arial"/>
                <w:sz w:val="22"/>
                <w:szCs w:val="22"/>
              </w:rPr>
              <w:t>Gender</w:t>
            </w:r>
          </w:p>
        </w:tc>
        <w:tc>
          <w:tcPr>
            <w:tcW w:w="3512" w:type="dxa"/>
          </w:tcPr>
          <w:p w14:paraId="1E3E6AE8" w14:textId="77777777" w:rsidR="00AB0436" w:rsidRPr="00F2542A" w:rsidRDefault="00AB0436" w:rsidP="005740EB">
            <w:pPr>
              <w:pStyle w:val="BodyText"/>
              <w:cnfStyle w:val="100000000000" w:firstRow="1" w:lastRow="0" w:firstColumn="0" w:lastColumn="0" w:oddVBand="0" w:evenVBand="0" w:oddHBand="0" w:evenHBand="0" w:firstRowFirstColumn="0" w:firstRowLastColumn="0" w:lastRowFirstColumn="0" w:lastRowLastColumn="0"/>
              <w:rPr>
                <w:rFonts w:cs="Arial"/>
                <w:sz w:val="22"/>
                <w:szCs w:val="22"/>
              </w:rPr>
            </w:pPr>
            <w:r w:rsidRPr="00F2542A">
              <w:rPr>
                <w:rFonts w:cs="Arial"/>
                <w:sz w:val="22"/>
                <w:szCs w:val="22"/>
              </w:rPr>
              <w:t>N of respondents</w:t>
            </w:r>
          </w:p>
        </w:tc>
        <w:tc>
          <w:tcPr>
            <w:tcW w:w="3513" w:type="dxa"/>
          </w:tcPr>
          <w:p w14:paraId="5B981A93" w14:textId="77777777" w:rsidR="00AB0436" w:rsidRPr="00F2542A" w:rsidRDefault="00AB0436" w:rsidP="005740EB">
            <w:pPr>
              <w:pStyle w:val="BodyText"/>
              <w:cnfStyle w:val="100000000000" w:firstRow="1" w:lastRow="0" w:firstColumn="0" w:lastColumn="0" w:oddVBand="0" w:evenVBand="0" w:oddHBand="0" w:evenHBand="0" w:firstRowFirstColumn="0" w:firstRowLastColumn="0" w:lastRowFirstColumn="0" w:lastRowLastColumn="0"/>
              <w:rPr>
                <w:rFonts w:cs="Arial"/>
                <w:sz w:val="22"/>
                <w:szCs w:val="22"/>
              </w:rPr>
            </w:pPr>
            <w:r w:rsidRPr="00F2542A">
              <w:rPr>
                <w:rFonts w:cs="Arial"/>
                <w:sz w:val="22"/>
                <w:szCs w:val="22"/>
              </w:rPr>
              <w:t>% of respondents</w:t>
            </w:r>
          </w:p>
        </w:tc>
      </w:tr>
      <w:tr w:rsidR="00AB0436" w14:paraId="159188AC" w14:textId="77777777" w:rsidTr="00F2542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12" w:type="dxa"/>
          </w:tcPr>
          <w:p w14:paraId="41C30C4E" w14:textId="77777777" w:rsidR="00AB0436" w:rsidRPr="00F2542A" w:rsidRDefault="00AB0436" w:rsidP="005740EB">
            <w:pPr>
              <w:pStyle w:val="BodyText"/>
              <w:rPr>
                <w:rFonts w:cs="Arial"/>
                <w:b w:val="0"/>
                <w:bCs w:val="0"/>
                <w:color w:val="000000" w:themeColor="text1"/>
                <w:sz w:val="22"/>
                <w:szCs w:val="22"/>
              </w:rPr>
            </w:pPr>
            <w:r w:rsidRPr="00F2542A">
              <w:rPr>
                <w:rFonts w:cs="Arial"/>
                <w:b w:val="0"/>
                <w:bCs w:val="0"/>
                <w:color w:val="000000" w:themeColor="text1"/>
                <w:sz w:val="22"/>
                <w:szCs w:val="22"/>
              </w:rPr>
              <w:t>Male</w:t>
            </w:r>
          </w:p>
        </w:tc>
        <w:tc>
          <w:tcPr>
            <w:tcW w:w="3512" w:type="dxa"/>
          </w:tcPr>
          <w:p w14:paraId="72BBE546" w14:textId="77777777" w:rsidR="00AB0436" w:rsidRPr="00F2542A" w:rsidRDefault="00AB0436" w:rsidP="005740EB">
            <w:pPr>
              <w:pStyle w:val="BodyText"/>
              <w:cnfStyle w:val="000000100000" w:firstRow="0" w:lastRow="0" w:firstColumn="0" w:lastColumn="0" w:oddVBand="0" w:evenVBand="0" w:oddHBand="1"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277</w:t>
            </w:r>
          </w:p>
        </w:tc>
        <w:tc>
          <w:tcPr>
            <w:tcW w:w="3513" w:type="dxa"/>
          </w:tcPr>
          <w:p w14:paraId="2D579F93" w14:textId="77777777" w:rsidR="00AB0436" w:rsidRPr="00F2542A" w:rsidRDefault="00AB0436" w:rsidP="005740EB">
            <w:pPr>
              <w:pStyle w:val="BodyText"/>
              <w:cnfStyle w:val="000000100000" w:firstRow="0" w:lastRow="0" w:firstColumn="0" w:lastColumn="0" w:oddVBand="0" w:evenVBand="0" w:oddHBand="1"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53.79</w:t>
            </w:r>
          </w:p>
        </w:tc>
      </w:tr>
      <w:tr w:rsidR="00AB0436" w14:paraId="44DABF86" w14:textId="77777777" w:rsidTr="00F2542A">
        <w:tc>
          <w:tcPr>
            <w:cnfStyle w:val="001000000000" w:firstRow="0" w:lastRow="0" w:firstColumn="1" w:lastColumn="0" w:oddVBand="0" w:evenVBand="0" w:oddHBand="0" w:evenHBand="0" w:firstRowFirstColumn="0" w:firstRowLastColumn="0" w:lastRowFirstColumn="0" w:lastRowLastColumn="0"/>
            <w:tcW w:w="3512" w:type="dxa"/>
          </w:tcPr>
          <w:p w14:paraId="0B34DFCA" w14:textId="77777777" w:rsidR="00AB0436" w:rsidRPr="00F2542A" w:rsidRDefault="00AB0436" w:rsidP="005740EB">
            <w:pPr>
              <w:pStyle w:val="BodyText"/>
              <w:rPr>
                <w:rFonts w:cs="Arial"/>
                <w:b w:val="0"/>
                <w:bCs w:val="0"/>
                <w:color w:val="000000" w:themeColor="text1"/>
                <w:sz w:val="22"/>
                <w:szCs w:val="22"/>
              </w:rPr>
            </w:pPr>
            <w:r w:rsidRPr="00F2542A">
              <w:rPr>
                <w:rFonts w:cs="Arial"/>
                <w:b w:val="0"/>
                <w:bCs w:val="0"/>
                <w:color w:val="000000" w:themeColor="text1"/>
                <w:sz w:val="22"/>
                <w:szCs w:val="22"/>
              </w:rPr>
              <w:t>Female</w:t>
            </w:r>
          </w:p>
        </w:tc>
        <w:tc>
          <w:tcPr>
            <w:tcW w:w="3512" w:type="dxa"/>
          </w:tcPr>
          <w:p w14:paraId="067A0FCB" w14:textId="77777777" w:rsidR="00AB0436" w:rsidRPr="00F2542A" w:rsidRDefault="00AB0436" w:rsidP="005740EB">
            <w:pPr>
              <w:pStyle w:val="BodyText"/>
              <w:cnfStyle w:val="000000000000" w:firstRow="0" w:lastRow="0" w:firstColumn="0" w:lastColumn="0" w:oddVBand="0" w:evenVBand="0" w:oddHBand="0"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216</w:t>
            </w:r>
          </w:p>
        </w:tc>
        <w:tc>
          <w:tcPr>
            <w:tcW w:w="3513" w:type="dxa"/>
          </w:tcPr>
          <w:p w14:paraId="13BC9632" w14:textId="77777777" w:rsidR="00AB0436" w:rsidRPr="00F2542A" w:rsidRDefault="00AB0436" w:rsidP="005740EB">
            <w:pPr>
              <w:pStyle w:val="BodyText"/>
              <w:cnfStyle w:val="000000000000" w:firstRow="0" w:lastRow="0" w:firstColumn="0" w:lastColumn="0" w:oddVBand="0" w:evenVBand="0" w:oddHBand="0"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41.94</w:t>
            </w:r>
          </w:p>
        </w:tc>
      </w:tr>
      <w:tr w:rsidR="00AB0436" w14:paraId="773B09D0" w14:textId="77777777" w:rsidTr="00F2542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12" w:type="dxa"/>
          </w:tcPr>
          <w:p w14:paraId="16F25CD6" w14:textId="77777777" w:rsidR="00AB0436" w:rsidRPr="00F2542A" w:rsidRDefault="00AB0436" w:rsidP="005740EB">
            <w:pPr>
              <w:pStyle w:val="BodyText"/>
              <w:rPr>
                <w:rFonts w:cs="Arial"/>
                <w:b w:val="0"/>
                <w:bCs w:val="0"/>
                <w:color w:val="000000" w:themeColor="text1"/>
                <w:sz w:val="22"/>
                <w:szCs w:val="22"/>
              </w:rPr>
            </w:pPr>
            <w:r w:rsidRPr="00F2542A">
              <w:rPr>
                <w:rFonts w:cs="Arial"/>
                <w:b w:val="0"/>
                <w:bCs w:val="0"/>
                <w:color w:val="000000" w:themeColor="text1"/>
                <w:sz w:val="22"/>
                <w:szCs w:val="22"/>
              </w:rPr>
              <w:t>Non-binary</w:t>
            </w:r>
          </w:p>
        </w:tc>
        <w:tc>
          <w:tcPr>
            <w:tcW w:w="3512" w:type="dxa"/>
          </w:tcPr>
          <w:p w14:paraId="6AE03975" w14:textId="77777777" w:rsidR="00AB0436" w:rsidRPr="00F2542A" w:rsidRDefault="00AB0436" w:rsidP="005740EB">
            <w:pPr>
              <w:pStyle w:val="BodyText"/>
              <w:cnfStyle w:val="000000100000" w:firstRow="0" w:lastRow="0" w:firstColumn="0" w:lastColumn="0" w:oddVBand="0" w:evenVBand="0" w:oddHBand="1"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12</w:t>
            </w:r>
          </w:p>
        </w:tc>
        <w:tc>
          <w:tcPr>
            <w:tcW w:w="3513" w:type="dxa"/>
          </w:tcPr>
          <w:p w14:paraId="370934CA" w14:textId="77777777" w:rsidR="00AB0436" w:rsidRPr="00F2542A" w:rsidRDefault="00AB0436" w:rsidP="005740EB">
            <w:pPr>
              <w:pStyle w:val="BodyText"/>
              <w:cnfStyle w:val="000000100000" w:firstRow="0" w:lastRow="0" w:firstColumn="0" w:lastColumn="0" w:oddVBand="0" w:evenVBand="0" w:oddHBand="1"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2.33</w:t>
            </w:r>
          </w:p>
        </w:tc>
      </w:tr>
      <w:tr w:rsidR="00AB0436" w14:paraId="3544BBA3" w14:textId="77777777" w:rsidTr="00F2542A">
        <w:tc>
          <w:tcPr>
            <w:cnfStyle w:val="001000000000" w:firstRow="0" w:lastRow="0" w:firstColumn="1" w:lastColumn="0" w:oddVBand="0" w:evenVBand="0" w:oddHBand="0" w:evenHBand="0" w:firstRowFirstColumn="0" w:firstRowLastColumn="0" w:lastRowFirstColumn="0" w:lastRowLastColumn="0"/>
            <w:tcW w:w="3512" w:type="dxa"/>
          </w:tcPr>
          <w:p w14:paraId="2EF46800" w14:textId="77777777" w:rsidR="00AB0436" w:rsidRPr="00F2542A" w:rsidRDefault="00AB0436" w:rsidP="005740EB">
            <w:pPr>
              <w:pStyle w:val="BodyText"/>
              <w:rPr>
                <w:rFonts w:cs="Arial"/>
                <w:b w:val="0"/>
                <w:bCs w:val="0"/>
                <w:color w:val="000000" w:themeColor="text1"/>
                <w:sz w:val="22"/>
                <w:szCs w:val="22"/>
              </w:rPr>
            </w:pPr>
            <w:r w:rsidRPr="00F2542A">
              <w:rPr>
                <w:rFonts w:cs="Arial"/>
                <w:b w:val="0"/>
                <w:bCs w:val="0"/>
                <w:color w:val="000000" w:themeColor="text1"/>
                <w:sz w:val="22"/>
                <w:szCs w:val="22"/>
              </w:rPr>
              <w:t>Prefer not to say &amp; Other</w:t>
            </w:r>
          </w:p>
        </w:tc>
        <w:tc>
          <w:tcPr>
            <w:tcW w:w="3512" w:type="dxa"/>
          </w:tcPr>
          <w:p w14:paraId="71469027" w14:textId="77777777" w:rsidR="00AB0436" w:rsidRPr="00F2542A" w:rsidRDefault="00AB0436" w:rsidP="005740EB">
            <w:pPr>
              <w:pStyle w:val="BodyText"/>
              <w:cnfStyle w:val="000000000000" w:firstRow="0" w:lastRow="0" w:firstColumn="0" w:lastColumn="0" w:oddVBand="0" w:evenVBand="0" w:oddHBand="0"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10</w:t>
            </w:r>
          </w:p>
        </w:tc>
        <w:tc>
          <w:tcPr>
            <w:tcW w:w="3513" w:type="dxa"/>
          </w:tcPr>
          <w:p w14:paraId="3B15254D" w14:textId="77777777" w:rsidR="00AB0436" w:rsidRPr="00F2542A" w:rsidRDefault="00AB0436" w:rsidP="005740EB">
            <w:pPr>
              <w:pStyle w:val="BodyText"/>
              <w:cnfStyle w:val="000000000000" w:firstRow="0" w:lastRow="0" w:firstColumn="0" w:lastColumn="0" w:oddVBand="0" w:evenVBand="0" w:oddHBand="0" w:evenHBand="0" w:firstRowFirstColumn="0" w:firstRowLastColumn="0" w:lastRowFirstColumn="0" w:lastRowLastColumn="0"/>
              <w:rPr>
                <w:rFonts w:cs="Arial"/>
                <w:color w:val="000000" w:themeColor="text1"/>
                <w:sz w:val="22"/>
                <w:szCs w:val="22"/>
              </w:rPr>
            </w:pPr>
            <w:r w:rsidRPr="00F2542A">
              <w:rPr>
                <w:rFonts w:cs="Arial"/>
                <w:color w:val="000000" w:themeColor="text1"/>
                <w:sz w:val="22"/>
                <w:szCs w:val="22"/>
              </w:rPr>
              <w:t>1.94</w:t>
            </w:r>
          </w:p>
        </w:tc>
      </w:tr>
    </w:tbl>
    <w:p w14:paraId="28DF2CB1" w14:textId="77777777" w:rsidR="00AB0436" w:rsidRPr="001A16E5" w:rsidRDefault="00AB0436" w:rsidP="001A16E5">
      <w:pPr>
        <w:pStyle w:val="Body"/>
        <w:spacing w:before="240"/>
        <w:rPr>
          <w:b/>
          <w:bCs/>
          <w:i/>
          <w:iCs/>
        </w:rPr>
      </w:pPr>
      <w:r w:rsidRPr="001A16E5">
        <w:rPr>
          <w:b/>
          <w:bCs/>
          <w:i/>
          <w:iCs/>
        </w:rPr>
        <w:lastRenderedPageBreak/>
        <w:t>Q4: Ethnic Background – n = 515</w:t>
      </w:r>
    </w:p>
    <w:tbl>
      <w:tblPr>
        <w:tblStyle w:val="GridTable4-Accent1"/>
        <w:tblW w:w="0" w:type="auto"/>
        <w:tblLook w:val="0420" w:firstRow="1" w:lastRow="0" w:firstColumn="0" w:lastColumn="0" w:noHBand="0" w:noVBand="1"/>
      </w:tblPr>
      <w:tblGrid>
        <w:gridCol w:w="2955"/>
        <w:gridCol w:w="3030"/>
        <w:gridCol w:w="3031"/>
      </w:tblGrid>
      <w:tr w:rsidR="00AB0436" w:rsidRPr="00001065" w14:paraId="2985E914" w14:textId="77777777" w:rsidTr="00001065">
        <w:trPr>
          <w:cnfStyle w:val="100000000000" w:firstRow="1" w:lastRow="0" w:firstColumn="0" w:lastColumn="0" w:oddVBand="0" w:evenVBand="0" w:oddHBand="0" w:evenHBand="0" w:firstRowFirstColumn="0" w:firstRowLastColumn="0" w:lastRowFirstColumn="0" w:lastRowLastColumn="0"/>
        </w:trPr>
        <w:tc>
          <w:tcPr>
            <w:tcW w:w="3512" w:type="dxa"/>
          </w:tcPr>
          <w:p w14:paraId="14C238ED" w14:textId="77777777" w:rsidR="00AB0436" w:rsidRPr="00001065" w:rsidRDefault="00AB0436" w:rsidP="005740EB">
            <w:pPr>
              <w:pStyle w:val="BodyText"/>
              <w:rPr>
                <w:rFonts w:cs="Arial"/>
                <w:sz w:val="22"/>
                <w:szCs w:val="22"/>
              </w:rPr>
            </w:pPr>
            <w:r w:rsidRPr="00001065">
              <w:rPr>
                <w:rFonts w:cs="Arial"/>
                <w:sz w:val="22"/>
                <w:szCs w:val="22"/>
              </w:rPr>
              <w:t>Ethnicity</w:t>
            </w:r>
          </w:p>
        </w:tc>
        <w:tc>
          <w:tcPr>
            <w:tcW w:w="3512" w:type="dxa"/>
          </w:tcPr>
          <w:p w14:paraId="7A0E9F88" w14:textId="77777777" w:rsidR="00AB0436" w:rsidRPr="00001065" w:rsidRDefault="00AB0436" w:rsidP="005740EB">
            <w:pPr>
              <w:pStyle w:val="BodyText"/>
              <w:rPr>
                <w:rFonts w:cs="Arial"/>
                <w:sz w:val="22"/>
                <w:szCs w:val="22"/>
              </w:rPr>
            </w:pPr>
            <w:r w:rsidRPr="00001065">
              <w:rPr>
                <w:rFonts w:cs="Arial"/>
                <w:sz w:val="22"/>
                <w:szCs w:val="22"/>
              </w:rPr>
              <w:t>N of respondents</w:t>
            </w:r>
          </w:p>
        </w:tc>
        <w:tc>
          <w:tcPr>
            <w:tcW w:w="3513" w:type="dxa"/>
          </w:tcPr>
          <w:p w14:paraId="1E0B1088" w14:textId="77777777" w:rsidR="00AB0436" w:rsidRPr="00001065" w:rsidRDefault="00AB0436" w:rsidP="005740EB">
            <w:pPr>
              <w:pStyle w:val="BodyText"/>
              <w:rPr>
                <w:rFonts w:cs="Arial"/>
                <w:sz w:val="22"/>
                <w:szCs w:val="22"/>
              </w:rPr>
            </w:pPr>
            <w:r w:rsidRPr="00001065">
              <w:rPr>
                <w:rFonts w:cs="Arial"/>
                <w:sz w:val="22"/>
                <w:szCs w:val="22"/>
              </w:rPr>
              <w:t>% of respondents</w:t>
            </w:r>
          </w:p>
        </w:tc>
      </w:tr>
      <w:tr w:rsidR="00AB0436" w:rsidRPr="00001065" w14:paraId="162A35DF"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114B7C89" w14:textId="77777777" w:rsidR="00AB0436" w:rsidRPr="00001065" w:rsidRDefault="00AB0436" w:rsidP="005740EB">
            <w:pPr>
              <w:pStyle w:val="BodyText"/>
              <w:rPr>
                <w:rFonts w:cs="Arial"/>
                <w:sz w:val="22"/>
                <w:szCs w:val="22"/>
              </w:rPr>
            </w:pPr>
            <w:r w:rsidRPr="00001065">
              <w:rPr>
                <w:rFonts w:cs="Arial"/>
                <w:sz w:val="22"/>
                <w:szCs w:val="22"/>
              </w:rPr>
              <w:t>White</w:t>
            </w:r>
          </w:p>
        </w:tc>
        <w:tc>
          <w:tcPr>
            <w:tcW w:w="3512" w:type="dxa"/>
          </w:tcPr>
          <w:p w14:paraId="17F54633" w14:textId="77777777" w:rsidR="00AB0436" w:rsidRPr="00001065" w:rsidRDefault="00AB0436" w:rsidP="005740EB">
            <w:pPr>
              <w:pStyle w:val="BodyText"/>
              <w:rPr>
                <w:rFonts w:cs="Arial"/>
                <w:sz w:val="22"/>
                <w:szCs w:val="22"/>
              </w:rPr>
            </w:pPr>
            <w:r w:rsidRPr="00001065">
              <w:rPr>
                <w:rFonts w:cs="Arial"/>
                <w:sz w:val="22"/>
                <w:szCs w:val="22"/>
              </w:rPr>
              <w:t>276</w:t>
            </w:r>
          </w:p>
        </w:tc>
        <w:tc>
          <w:tcPr>
            <w:tcW w:w="3513" w:type="dxa"/>
          </w:tcPr>
          <w:p w14:paraId="3792CF5F" w14:textId="77777777" w:rsidR="00AB0436" w:rsidRPr="00001065" w:rsidRDefault="00AB0436" w:rsidP="005740EB">
            <w:pPr>
              <w:pStyle w:val="BodyText"/>
              <w:rPr>
                <w:rFonts w:cs="Arial"/>
                <w:sz w:val="22"/>
                <w:szCs w:val="22"/>
              </w:rPr>
            </w:pPr>
            <w:r w:rsidRPr="00001065">
              <w:rPr>
                <w:rFonts w:cs="Arial"/>
                <w:sz w:val="22"/>
                <w:szCs w:val="22"/>
              </w:rPr>
              <w:t>53.59</w:t>
            </w:r>
          </w:p>
        </w:tc>
      </w:tr>
      <w:tr w:rsidR="00AB0436" w:rsidRPr="00001065" w14:paraId="49458B2E" w14:textId="77777777" w:rsidTr="00001065">
        <w:tc>
          <w:tcPr>
            <w:tcW w:w="3512" w:type="dxa"/>
          </w:tcPr>
          <w:p w14:paraId="6C6174FD" w14:textId="77777777" w:rsidR="00AB0436" w:rsidRPr="00001065" w:rsidRDefault="00AB0436" w:rsidP="005740EB">
            <w:pPr>
              <w:pStyle w:val="BodyText"/>
              <w:rPr>
                <w:rFonts w:cs="Arial"/>
                <w:sz w:val="22"/>
                <w:szCs w:val="22"/>
              </w:rPr>
            </w:pPr>
            <w:r w:rsidRPr="00001065">
              <w:rPr>
                <w:rFonts w:cs="Arial"/>
                <w:sz w:val="22"/>
                <w:szCs w:val="22"/>
              </w:rPr>
              <w:t>Asian or Asian British</w:t>
            </w:r>
          </w:p>
        </w:tc>
        <w:tc>
          <w:tcPr>
            <w:tcW w:w="3512" w:type="dxa"/>
          </w:tcPr>
          <w:p w14:paraId="71D20AF6" w14:textId="77777777" w:rsidR="00AB0436" w:rsidRPr="00001065" w:rsidRDefault="00AB0436" w:rsidP="005740EB">
            <w:pPr>
              <w:pStyle w:val="BodyText"/>
              <w:rPr>
                <w:rFonts w:cs="Arial"/>
                <w:sz w:val="22"/>
                <w:szCs w:val="22"/>
              </w:rPr>
            </w:pPr>
            <w:r w:rsidRPr="00001065">
              <w:rPr>
                <w:rFonts w:cs="Arial"/>
                <w:sz w:val="22"/>
                <w:szCs w:val="22"/>
              </w:rPr>
              <w:t>98</w:t>
            </w:r>
          </w:p>
        </w:tc>
        <w:tc>
          <w:tcPr>
            <w:tcW w:w="3513" w:type="dxa"/>
          </w:tcPr>
          <w:p w14:paraId="21FB85B7" w14:textId="77777777" w:rsidR="00AB0436" w:rsidRPr="00001065" w:rsidRDefault="00AB0436" w:rsidP="005740EB">
            <w:pPr>
              <w:pStyle w:val="BodyText"/>
              <w:rPr>
                <w:rFonts w:cs="Arial"/>
                <w:sz w:val="22"/>
                <w:szCs w:val="22"/>
              </w:rPr>
            </w:pPr>
            <w:r w:rsidRPr="00001065">
              <w:rPr>
                <w:rFonts w:cs="Arial"/>
                <w:sz w:val="22"/>
                <w:szCs w:val="22"/>
              </w:rPr>
              <w:t>19.03</w:t>
            </w:r>
          </w:p>
        </w:tc>
      </w:tr>
      <w:tr w:rsidR="00AB0436" w:rsidRPr="00001065" w14:paraId="037E8D05"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0BF94B6A" w14:textId="77777777" w:rsidR="00AB0436" w:rsidRPr="00001065" w:rsidRDefault="00AB0436" w:rsidP="005740EB">
            <w:pPr>
              <w:pStyle w:val="BodyText"/>
              <w:rPr>
                <w:rFonts w:cs="Arial"/>
                <w:sz w:val="22"/>
                <w:szCs w:val="22"/>
              </w:rPr>
            </w:pPr>
            <w:r w:rsidRPr="00001065">
              <w:rPr>
                <w:rFonts w:cs="Arial"/>
                <w:sz w:val="22"/>
                <w:szCs w:val="22"/>
              </w:rPr>
              <w:t>Black, Black British, Caribbean or African</w:t>
            </w:r>
          </w:p>
        </w:tc>
        <w:tc>
          <w:tcPr>
            <w:tcW w:w="3512" w:type="dxa"/>
          </w:tcPr>
          <w:p w14:paraId="75CEE3F7" w14:textId="77777777" w:rsidR="00AB0436" w:rsidRPr="00001065" w:rsidRDefault="00AB0436" w:rsidP="005740EB">
            <w:pPr>
              <w:pStyle w:val="BodyText"/>
              <w:rPr>
                <w:rFonts w:cs="Arial"/>
                <w:sz w:val="22"/>
                <w:szCs w:val="22"/>
              </w:rPr>
            </w:pPr>
            <w:r w:rsidRPr="00001065">
              <w:rPr>
                <w:rFonts w:cs="Arial"/>
                <w:sz w:val="22"/>
                <w:szCs w:val="22"/>
              </w:rPr>
              <w:t>65</w:t>
            </w:r>
          </w:p>
        </w:tc>
        <w:tc>
          <w:tcPr>
            <w:tcW w:w="3513" w:type="dxa"/>
          </w:tcPr>
          <w:p w14:paraId="1D0C7F5B" w14:textId="77777777" w:rsidR="00AB0436" w:rsidRPr="00001065" w:rsidRDefault="00AB0436" w:rsidP="005740EB">
            <w:pPr>
              <w:pStyle w:val="BodyText"/>
              <w:rPr>
                <w:rFonts w:cs="Arial"/>
                <w:sz w:val="22"/>
                <w:szCs w:val="22"/>
              </w:rPr>
            </w:pPr>
            <w:r w:rsidRPr="00001065">
              <w:rPr>
                <w:rFonts w:cs="Arial"/>
                <w:sz w:val="22"/>
                <w:szCs w:val="22"/>
              </w:rPr>
              <w:t>12.62</w:t>
            </w:r>
          </w:p>
        </w:tc>
      </w:tr>
      <w:tr w:rsidR="00AB0436" w:rsidRPr="00001065" w14:paraId="6676627B" w14:textId="77777777" w:rsidTr="00001065">
        <w:tc>
          <w:tcPr>
            <w:tcW w:w="3512" w:type="dxa"/>
          </w:tcPr>
          <w:p w14:paraId="28F4ACD2" w14:textId="77777777" w:rsidR="00AB0436" w:rsidRPr="00001065" w:rsidRDefault="00AB0436" w:rsidP="005740EB">
            <w:pPr>
              <w:pStyle w:val="BodyText"/>
              <w:rPr>
                <w:rFonts w:cs="Arial"/>
                <w:sz w:val="22"/>
                <w:szCs w:val="22"/>
              </w:rPr>
            </w:pPr>
            <w:r w:rsidRPr="00001065">
              <w:rPr>
                <w:rFonts w:cs="Arial"/>
                <w:sz w:val="22"/>
                <w:szCs w:val="22"/>
              </w:rPr>
              <w:t>Dual or multiple ethnic groups</w:t>
            </w:r>
          </w:p>
        </w:tc>
        <w:tc>
          <w:tcPr>
            <w:tcW w:w="3512" w:type="dxa"/>
          </w:tcPr>
          <w:p w14:paraId="4D96AA03" w14:textId="77777777" w:rsidR="00AB0436" w:rsidRPr="00001065" w:rsidRDefault="00AB0436" w:rsidP="005740EB">
            <w:pPr>
              <w:pStyle w:val="BodyText"/>
              <w:rPr>
                <w:rFonts w:cs="Arial"/>
                <w:sz w:val="22"/>
                <w:szCs w:val="22"/>
              </w:rPr>
            </w:pPr>
            <w:r w:rsidRPr="00001065">
              <w:rPr>
                <w:rFonts w:cs="Arial"/>
                <w:sz w:val="22"/>
                <w:szCs w:val="22"/>
              </w:rPr>
              <w:t>42</w:t>
            </w:r>
          </w:p>
        </w:tc>
        <w:tc>
          <w:tcPr>
            <w:tcW w:w="3513" w:type="dxa"/>
          </w:tcPr>
          <w:p w14:paraId="280517FF" w14:textId="77777777" w:rsidR="00AB0436" w:rsidRPr="00001065" w:rsidRDefault="00AB0436" w:rsidP="005740EB">
            <w:pPr>
              <w:pStyle w:val="BodyText"/>
              <w:rPr>
                <w:rFonts w:cs="Arial"/>
                <w:sz w:val="22"/>
                <w:szCs w:val="22"/>
              </w:rPr>
            </w:pPr>
            <w:r w:rsidRPr="00001065">
              <w:rPr>
                <w:rFonts w:cs="Arial"/>
                <w:sz w:val="22"/>
                <w:szCs w:val="22"/>
              </w:rPr>
              <w:t>8.16</w:t>
            </w:r>
          </w:p>
        </w:tc>
      </w:tr>
      <w:tr w:rsidR="00AB0436" w:rsidRPr="00001065" w14:paraId="6D1B2F04"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66AD0882" w14:textId="77777777" w:rsidR="00AB0436" w:rsidRPr="00001065" w:rsidRDefault="00AB0436" w:rsidP="005740EB">
            <w:pPr>
              <w:pStyle w:val="BodyText"/>
              <w:rPr>
                <w:rFonts w:cs="Arial"/>
                <w:sz w:val="22"/>
                <w:szCs w:val="22"/>
              </w:rPr>
            </w:pPr>
            <w:r w:rsidRPr="00001065">
              <w:rPr>
                <w:rFonts w:cs="Arial"/>
                <w:sz w:val="22"/>
                <w:szCs w:val="22"/>
              </w:rPr>
              <w:t>Other ethnic group</w:t>
            </w:r>
          </w:p>
        </w:tc>
        <w:tc>
          <w:tcPr>
            <w:tcW w:w="3512" w:type="dxa"/>
          </w:tcPr>
          <w:p w14:paraId="172C5EC9" w14:textId="77777777" w:rsidR="00AB0436" w:rsidRPr="00001065" w:rsidRDefault="00AB0436" w:rsidP="005740EB">
            <w:pPr>
              <w:pStyle w:val="BodyText"/>
              <w:rPr>
                <w:rFonts w:cs="Arial"/>
                <w:sz w:val="22"/>
                <w:szCs w:val="22"/>
              </w:rPr>
            </w:pPr>
            <w:r w:rsidRPr="00001065">
              <w:rPr>
                <w:rFonts w:cs="Arial"/>
                <w:sz w:val="22"/>
                <w:szCs w:val="22"/>
              </w:rPr>
              <w:t>22</w:t>
            </w:r>
          </w:p>
        </w:tc>
        <w:tc>
          <w:tcPr>
            <w:tcW w:w="3513" w:type="dxa"/>
          </w:tcPr>
          <w:p w14:paraId="1C3D0CA7" w14:textId="77777777" w:rsidR="00AB0436" w:rsidRPr="00001065" w:rsidRDefault="00AB0436" w:rsidP="005740EB">
            <w:pPr>
              <w:pStyle w:val="BodyText"/>
              <w:rPr>
                <w:rFonts w:cs="Arial"/>
                <w:sz w:val="22"/>
                <w:szCs w:val="22"/>
              </w:rPr>
            </w:pPr>
            <w:r w:rsidRPr="00001065">
              <w:rPr>
                <w:rFonts w:cs="Arial"/>
                <w:sz w:val="22"/>
                <w:szCs w:val="22"/>
              </w:rPr>
              <w:t>4.27</w:t>
            </w:r>
          </w:p>
        </w:tc>
      </w:tr>
      <w:tr w:rsidR="00AB0436" w:rsidRPr="00001065" w14:paraId="5D9E6831" w14:textId="77777777" w:rsidTr="00001065">
        <w:tc>
          <w:tcPr>
            <w:tcW w:w="3512" w:type="dxa"/>
          </w:tcPr>
          <w:p w14:paraId="46E7B02D" w14:textId="77777777" w:rsidR="00AB0436" w:rsidRPr="00001065" w:rsidRDefault="00AB0436" w:rsidP="005740EB">
            <w:pPr>
              <w:pStyle w:val="BodyText"/>
              <w:rPr>
                <w:rFonts w:cs="Arial"/>
                <w:sz w:val="22"/>
                <w:szCs w:val="22"/>
              </w:rPr>
            </w:pPr>
            <w:r w:rsidRPr="00001065">
              <w:rPr>
                <w:rFonts w:cs="Arial"/>
                <w:sz w:val="22"/>
                <w:szCs w:val="22"/>
              </w:rPr>
              <w:t>Prefer not to say</w:t>
            </w:r>
          </w:p>
        </w:tc>
        <w:tc>
          <w:tcPr>
            <w:tcW w:w="3512" w:type="dxa"/>
          </w:tcPr>
          <w:p w14:paraId="415E94C6" w14:textId="77777777" w:rsidR="00AB0436" w:rsidRPr="00001065" w:rsidRDefault="00AB0436" w:rsidP="005740EB">
            <w:pPr>
              <w:pStyle w:val="BodyText"/>
              <w:rPr>
                <w:rFonts w:cs="Arial"/>
                <w:sz w:val="22"/>
                <w:szCs w:val="22"/>
              </w:rPr>
            </w:pPr>
            <w:r w:rsidRPr="00001065">
              <w:rPr>
                <w:rFonts w:cs="Arial"/>
                <w:sz w:val="22"/>
                <w:szCs w:val="22"/>
              </w:rPr>
              <w:t>12</w:t>
            </w:r>
          </w:p>
        </w:tc>
        <w:tc>
          <w:tcPr>
            <w:tcW w:w="3513" w:type="dxa"/>
          </w:tcPr>
          <w:p w14:paraId="647E5561" w14:textId="77777777" w:rsidR="00AB0436" w:rsidRPr="00001065" w:rsidRDefault="00AB0436" w:rsidP="005740EB">
            <w:pPr>
              <w:pStyle w:val="BodyText"/>
              <w:rPr>
                <w:rFonts w:cs="Arial"/>
                <w:sz w:val="22"/>
                <w:szCs w:val="22"/>
              </w:rPr>
            </w:pPr>
            <w:r w:rsidRPr="00001065">
              <w:rPr>
                <w:rFonts w:cs="Arial"/>
                <w:sz w:val="22"/>
                <w:szCs w:val="22"/>
              </w:rPr>
              <w:t>2.33</w:t>
            </w:r>
          </w:p>
        </w:tc>
      </w:tr>
    </w:tbl>
    <w:p w14:paraId="2110069B" w14:textId="77777777" w:rsidR="00AB0436" w:rsidRPr="001A16E5" w:rsidRDefault="00AB0436" w:rsidP="001A16E5">
      <w:pPr>
        <w:pStyle w:val="Body"/>
        <w:spacing w:before="240"/>
        <w:rPr>
          <w:b/>
          <w:bCs/>
          <w:i/>
          <w:iCs/>
        </w:rPr>
      </w:pPr>
      <w:r w:rsidRPr="001A16E5">
        <w:rPr>
          <w:b/>
          <w:bCs/>
          <w:i/>
          <w:iCs/>
        </w:rPr>
        <w:t>Q5: Time per week attending the MHF activities – n = 515</w:t>
      </w:r>
    </w:p>
    <w:tbl>
      <w:tblPr>
        <w:tblStyle w:val="GridTable4-Accent1"/>
        <w:tblW w:w="0" w:type="auto"/>
        <w:tblLook w:val="0420" w:firstRow="1" w:lastRow="0" w:firstColumn="0" w:lastColumn="0" w:noHBand="0" w:noVBand="1"/>
      </w:tblPr>
      <w:tblGrid>
        <w:gridCol w:w="2900"/>
        <w:gridCol w:w="3058"/>
        <w:gridCol w:w="3058"/>
      </w:tblGrid>
      <w:tr w:rsidR="00AB0436" w:rsidRPr="00001065" w14:paraId="6D07642A" w14:textId="77777777" w:rsidTr="00001065">
        <w:trPr>
          <w:cnfStyle w:val="100000000000" w:firstRow="1" w:lastRow="0" w:firstColumn="0" w:lastColumn="0" w:oddVBand="0" w:evenVBand="0" w:oddHBand="0" w:evenHBand="0" w:firstRowFirstColumn="0" w:firstRowLastColumn="0" w:lastRowFirstColumn="0" w:lastRowLastColumn="0"/>
        </w:trPr>
        <w:tc>
          <w:tcPr>
            <w:tcW w:w="3512" w:type="dxa"/>
          </w:tcPr>
          <w:p w14:paraId="7EDA23E0" w14:textId="77777777" w:rsidR="00AB0436" w:rsidRPr="00001065" w:rsidRDefault="00AB0436" w:rsidP="005740EB">
            <w:pPr>
              <w:pStyle w:val="BodyText"/>
              <w:rPr>
                <w:rFonts w:cs="Arial"/>
                <w:sz w:val="22"/>
                <w:szCs w:val="22"/>
              </w:rPr>
            </w:pPr>
            <w:r w:rsidRPr="00001065">
              <w:rPr>
                <w:rFonts w:cs="Arial"/>
                <w:sz w:val="22"/>
                <w:szCs w:val="22"/>
              </w:rPr>
              <w:t>Times a week</w:t>
            </w:r>
          </w:p>
        </w:tc>
        <w:tc>
          <w:tcPr>
            <w:tcW w:w="3512" w:type="dxa"/>
          </w:tcPr>
          <w:p w14:paraId="119F31BA" w14:textId="77777777" w:rsidR="00AB0436" w:rsidRPr="00001065" w:rsidRDefault="00AB0436" w:rsidP="005740EB">
            <w:pPr>
              <w:pStyle w:val="BodyText"/>
              <w:rPr>
                <w:rFonts w:cs="Arial"/>
                <w:sz w:val="22"/>
                <w:szCs w:val="22"/>
              </w:rPr>
            </w:pPr>
            <w:r w:rsidRPr="00001065">
              <w:rPr>
                <w:rFonts w:cs="Arial"/>
                <w:sz w:val="22"/>
                <w:szCs w:val="22"/>
              </w:rPr>
              <w:t>N of respondents</w:t>
            </w:r>
          </w:p>
        </w:tc>
        <w:tc>
          <w:tcPr>
            <w:tcW w:w="3513" w:type="dxa"/>
          </w:tcPr>
          <w:p w14:paraId="23436F09" w14:textId="77777777" w:rsidR="00AB0436" w:rsidRPr="00001065" w:rsidRDefault="00AB0436" w:rsidP="005740EB">
            <w:pPr>
              <w:pStyle w:val="BodyText"/>
              <w:rPr>
                <w:rFonts w:cs="Arial"/>
                <w:sz w:val="22"/>
                <w:szCs w:val="22"/>
              </w:rPr>
            </w:pPr>
            <w:r w:rsidRPr="00001065">
              <w:rPr>
                <w:rFonts w:cs="Arial"/>
                <w:sz w:val="22"/>
                <w:szCs w:val="22"/>
              </w:rPr>
              <w:t>% of respondents</w:t>
            </w:r>
          </w:p>
        </w:tc>
      </w:tr>
      <w:tr w:rsidR="00AB0436" w:rsidRPr="00001065" w14:paraId="4F975F4B"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4F9A8C6D" w14:textId="77777777" w:rsidR="00AB0436" w:rsidRPr="00001065" w:rsidRDefault="00AB0436" w:rsidP="005740EB">
            <w:pPr>
              <w:pStyle w:val="BodyText"/>
              <w:rPr>
                <w:rFonts w:cs="Arial"/>
                <w:sz w:val="22"/>
                <w:szCs w:val="22"/>
              </w:rPr>
            </w:pPr>
            <w:r w:rsidRPr="00001065">
              <w:rPr>
                <w:rFonts w:cs="Arial"/>
                <w:sz w:val="22"/>
                <w:szCs w:val="22"/>
              </w:rPr>
              <w:t>Once a week</w:t>
            </w:r>
          </w:p>
        </w:tc>
        <w:tc>
          <w:tcPr>
            <w:tcW w:w="3512" w:type="dxa"/>
          </w:tcPr>
          <w:p w14:paraId="770A2476" w14:textId="77777777" w:rsidR="00AB0436" w:rsidRPr="00001065" w:rsidRDefault="00AB0436" w:rsidP="005740EB">
            <w:pPr>
              <w:pStyle w:val="BodyText"/>
              <w:rPr>
                <w:rFonts w:cs="Arial"/>
                <w:sz w:val="22"/>
                <w:szCs w:val="22"/>
              </w:rPr>
            </w:pPr>
            <w:r w:rsidRPr="00001065">
              <w:rPr>
                <w:rFonts w:cs="Arial"/>
                <w:sz w:val="22"/>
                <w:szCs w:val="22"/>
              </w:rPr>
              <w:t>213</w:t>
            </w:r>
          </w:p>
        </w:tc>
        <w:tc>
          <w:tcPr>
            <w:tcW w:w="3513" w:type="dxa"/>
          </w:tcPr>
          <w:p w14:paraId="5B25AE2A" w14:textId="77777777" w:rsidR="00AB0436" w:rsidRPr="00001065" w:rsidRDefault="00AB0436" w:rsidP="005740EB">
            <w:pPr>
              <w:pStyle w:val="BodyText"/>
              <w:rPr>
                <w:rFonts w:cs="Arial"/>
                <w:sz w:val="22"/>
                <w:szCs w:val="22"/>
              </w:rPr>
            </w:pPr>
            <w:r w:rsidRPr="00001065">
              <w:rPr>
                <w:rFonts w:cs="Arial"/>
                <w:sz w:val="22"/>
                <w:szCs w:val="22"/>
              </w:rPr>
              <w:t>41.36</w:t>
            </w:r>
          </w:p>
        </w:tc>
      </w:tr>
      <w:tr w:rsidR="00AB0436" w:rsidRPr="00001065" w14:paraId="3B5EB9A5" w14:textId="77777777" w:rsidTr="00001065">
        <w:tc>
          <w:tcPr>
            <w:tcW w:w="3512" w:type="dxa"/>
          </w:tcPr>
          <w:p w14:paraId="7D2F9882" w14:textId="77777777" w:rsidR="00AB0436" w:rsidRPr="00001065" w:rsidRDefault="00AB0436" w:rsidP="005740EB">
            <w:pPr>
              <w:pStyle w:val="BodyText"/>
              <w:rPr>
                <w:rFonts w:cs="Arial"/>
                <w:sz w:val="22"/>
                <w:szCs w:val="22"/>
              </w:rPr>
            </w:pPr>
            <w:r w:rsidRPr="00001065">
              <w:rPr>
                <w:rFonts w:cs="Arial"/>
                <w:sz w:val="22"/>
                <w:szCs w:val="22"/>
              </w:rPr>
              <w:t>2 times a week</w:t>
            </w:r>
          </w:p>
        </w:tc>
        <w:tc>
          <w:tcPr>
            <w:tcW w:w="3512" w:type="dxa"/>
          </w:tcPr>
          <w:p w14:paraId="25FAB262" w14:textId="77777777" w:rsidR="00AB0436" w:rsidRPr="00001065" w:rsidRDefault="00AB0436" w:rsidP="005740EB">
            <w:pPr>
              <w:pStyle w:val="BodyText"/>
              <w:rPr>
                <w:rFonts w:cs="Arial"/>
                <w:sz w:val="22"/>
                <w:szCs w:val="22"/>
              </w:rPr>
            </w:pPr>
            <w:r w:rsidRPr="00001065">
              <w:rPr>
                <w:rFonts w:cs="Arial"/>
                <w:sz w:val="22"/>
                <w:szCs w:val="22"/>
              </w:rPr>
              <w:t>184</w:t>
            </w:r>
          </w:p>
        </w:tc>
        <w:tc>
          <w:tcPr>
            <w:tcW w:w="3513" w:type="dxa"/>
          </w:tcPr>
          <w:p w14:paraId="1D9A1685" w14:textId="77777777" w:rsidR="00AB0436" w:rsidRPr="00001065" w:rsidRDefault="00AB0436" w:rsidP="005740EB">
            <w:pPr>
              <w:pStyle w:val="BodyText"/>
              <w:rPr>
                <w:rFonts w:cs="Arial"/>
                <w:sz w:val="22"/>
                <w:szCs w:val="22"/>
              </w:rPr>
            </w:pPr>
            <w:r w:rsidRPr="00001065">
              <w:rPr>
                <w:rFonts w:cs="Arial"/>
                <w:sz w:val="22"/>
                <w:szCs w:val="22"/>
              </w:rPr>
              <w:t>35.73</w:t>
            </w:r>
          </w:p>
        </w:tc>
      </w:tr>
      <w:tr w:rsidR="00AB0436" w:rsidRPr="00001065" w14:paraId="0081AEBC"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3C04B3CD" w14:textId="77777777" w:rsidR="00AB0436" w:rsidRPr="00001065" w:rsidRDefault="00AB0436" w:rsidP="005740EB">
            <w:pPr>
              <w:pStyle w:val="BodyText"/>
              <w:rPr>
                <w:rFonts w:cs="Arial"/>
                <w:sz w:val="22"/>
                <w:szCs w:val="22"/>
              </w:rPr>
            </w:pPr>
            <w:r w:rsidRPr="00001065">
              <w:rPr>
                <w:rFonts w:cs="Arial"/>
                <w:sz w:val="22"/>
                <w:szCs w:val="22"/>
              </w:rPr>
              <w:t>3 times a week</w:t>
            </w:r>
          </w:p>
        </w:tc>
        <w:tc>
          <w:tcPr>
            <w:tcW w:w="3512" w:type="dxa"/>
          </w:tcPr>
          <w:p w14:paraId="1B72968B" w14:textId="77777777" w:rsidR="00AB0436" w:rsidRPr="00001065" w:rsidRDefault="00AB0436" w:rsidP="005740EB">
            <w:pPr>
              <w:pStyle w:val="BodyText"/>
              <w:rPr>
                <w:rFonts w:cs="Arial"/>
                <w:sz w:val="22"/>
                <w:szCs w:val="22"/>
              </w:rPr>
            </w:pPr>
            <w:r w:rsidRPr="00001065">
              <w:rPr>
                <w:rFonts w:cs="Arial"/>
                <w:sz w:val="22"/>
                <w:szCs w:val="22"/>
              </w:rPr>
              <w:t>58</w:t>
            </w:r>
          </w:p>
        </w:tc>
        <w:tc>
          <w:tcPr>
            <w:tcW w:w="3513" w:type="dxa"/>
          </w:tcPr>
          <w:p w14:paraId="16060886" w14:textId="77777777" w:rsidR="00AB0436" w:rsidRPr="00001065" w:rsidRDefault="00AB0436" w:rsidP="005740EB">
            <w:pPr>
              <w:pStyle w:val="BodyText"/>
              <w:rPr>
                <w:rFonts w:cs="Arial"/>
                <w:sz w:val="22"/>
                <w:szCs w:val="22"/>
              </w:rPr>
            </w:pPr>
            <w:r w:rsidRPr="00001065">
              <w:rPr>
                <w:rFonts w:cs="Arial"/>
                <w:sz w:val="22"/>
                <w:szCs w:val="22"/>
              </w:rPr>
              <w:t>11.26</w:t>
            </w:r>
          </w:p>
        </w:tc>
      </w:tr>
      <w:tr w:rsidR="00AB0436" w:rsidRPr="00001065" w14:paraId="14DE777F" w14:textId="77777777" w:rsidTr="00001065">
        <w:tc>
          <w:tcPr>
            <w:tcW w:w="3512" w:type="dxa"/>
          </w:tcPr>
          <w:p w14:paraId="0A1922AA" w14:textId="77777777" w:rsidR="00AB0436" w:rsidRPr="00001065" w:rsidRDefault="00AB0436" w:rsidP="005740EB">
            <w:pPr>
              <w:pStyle w:val="BodyText"/>
              <w:rPr>
                <w:rFonts w:cs="Arial"/>
                <w:sz w:val="22"/>
                <w:szCs w:val="22"/>
              </w:rPr>
            </w:pPr>
            <w:r w:rsidRPr="00001065">
              <w:rPr>
                <w:rFonts w:cs="Arial"/>
                <w:sz w:val="22"/>
                <w:szCs w:val="22"/>
              </w:rPr>
              <w:t>4 times a week</w:t>
            </w:r>
          </w:p>
        </w:tc>
        <w:tc>
          <w:tcPr>
            <w:tcW w:w="3512" w:type="dxa"/>
          </w:tcPr>
          <w:p w14:paraId="0153885D" w14:textId="77777777" w:rsidR="00AB0436" w:rsidRPr="00001065" w:rsidRDefault="00AB0436" w:rsidP="005740EB">
            <w:pPr>
              <w:pStyle w:val="BodyText"/>
              <w:rPr>
                <w:rFonts w:cs="Arial"/>
                <w:sz w:val="22"/>
                <w:szCs w:val="22"/>
              </w:rPr>
            </w:pPr>
            <w:r w:rsidRPr="00001065">
              <w:rPr>
                <w:rFonts w:cs="Arial"/>
                <w:sz w:val="22"/>
                <w:szCs w:val="22"/>
              </w:rPr>
              <w:t>41</w:t>
            </w:r>
          </w:p>
        </w:tc>
        <w:tc>
          <w:tcPr>
            <w:tcW w:w="3513" w:type="dxa"/>
          </w:tcPr>
          <w:p w14:paraId="7CA30407" w14:textId="77777777" w:rsidR="00AB0436" w:rsidRPr="00001065" w:rsidRDefault="00AB0436" w:rsidP="005740EB">
            <w:pPr>
              <w:pStyle w:val="BodyText"/>
              <w:rPr>
                <w:rFonts w:cs="Arial"/>
                <w:sz w:val="22"/>
                <w:szCs w:val="22"/>
              </w:rPr>
            </w:pPr>
            <w:r w:rsidRPr="00001065">
              <w:rPr>
                <w:rFonts w:cs="Arial"/>
                <w:sz w:val="22"/>
                <w:szCs w:val="22"/>
              </w:rPr>
              <w:t>7.96</w:t>
            </w:r>
          </w:p>
        </w:tc>
      </w:tr>
      <w:tr w:rsidR="00AB0436" w:rsidRPr="00001065" w14:paraId="1A1EC4E4"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359AFC9C" w14:textId="77777777" w:rsidR="00AB0436" w:rsidRPr="00001065" w:rsidRDefault="00AB0436" w:rsidP="005740EB">
            <w:pPr>
              <w:pStyle w:val="BodyText"/>
              <w:rPr>
                <w:rFonts w:cs="Arial"/>
                <w:sz w:val="22"/>
                <w:szCs w:val="22"/>
              </w:rPr>
            </w:pPr>
            <w:r w:rsidRPr="00001065">
              <w:rPr>
                <w:rFonts w:cs="Arial"/>
                <w:sz w:val="22"/>
                <w:szCs w:val="22"/>
              </w:rPr>
              <w:t>5 times a week</w:t>
            </w:r>
          </w:p>
        </w:tc>
        <w:tc>
          <w:tcPr>
            <w:tcW w:w="3512" w:type="dxa"/>
          </w:tcPr>
          <w:p w14:paraId="15D9AC5D" w14:textId="77777777" w:rsidR="00AB0436" w:rsidRPr="00001065" w:rsidRDefault="00AB0436" w:rsidP="005740EB">
            <w:pPr>
              <w:pStyle w:val="BodyText"/>
              <w:rPr>
                <w:rFonts w:cs="Arial"/>
                <w:sz w:val="22"/>
                <w:szCs w:val="22"/>
              </w:rPr>
            </w:pPr>
            <w:r w:rsidRPr="00001065">
              <w:rPr>
                <w:rFonts w:cs="Arial"/>
                <w:sz w:val="22"/>
                <w:szCs w:val="22"/>
              </w:rPr>
              <w:t>9</w:t>
            </w:r>
          </w:p>
        </w:tc>
        <w:tc>
          <w:tcPr>
            <w:tcW w:w="3513" w:type="dxa"/>
          </w:tcPr>
          <w:p w14:paraId="5AB62E65" w14:textId="77777777" w:rsidR="00AB0436" w:rsidRPr="00001065" w:rsidRDefault="00AB0436" w:rsidP="005740EB">
            <w:pPr>
              <w:pStyle w:val="BodyText"/>
              <w:rPr>
                <w:rFonts w:cs="Arial"/>
                <w:sz w:val="22"/>
                <w:szCs w:val="22"/>
              </w:rPr>
            </w:pPr>
            <w:r w:rsidRPr="00001065">
              <w:rPr>
                <w:rFonts w:cs="Arial"/>
                <w:sz w:val="22"/>
                <w:szCs w:val="22"/>
              </w:rPr>
              <w:t>1.75</w:t>
            </w:r>
          </w:p>
        </w:tc>
      </w:tr>
      <w:tr w:rsidR="00AB0436" w:rsidRPr="00001065" w14:paraId="7A26E521" w14:textId="77777777" w:rsidTr="00001065">
        <w:tc>
          <w:tcPr>
            <w:tcW w:w="3512" w:type="dxa"/>
          </w:tcPr>
          <w:p w14:paraId="29741D65" w14:textId="77777777" w:rsidR="00AB0436" w:rsidRPr="00001065" w:rsidRDefault="00AB0436" w:rsidP="005740EB">
            <w:pPr>
              <w:pStyle w:val="BodyText"/>
              <w:rPr>
                <w:rFonts w:cs="Arial"/>
                <w:sz w:val="22"/>
                <w:szCs w:val="22"/>
              </w:rPr>
            </w:pPr>
            <w:r w:rsidRPr="00001065">
              <w:rPr>
                <w:rFonts w:cs="Arial"/>
                <w:sz w:val="22"/>
                <w:szCs w:val="22"/>
              </w:rPr>
              <w:t>More than 5 times a week</w:t>
            </w:r>
          </w:p>
        </w:tc>
        <w:tc>
          <w:tcPr>
            <w:tcW w:w="3512" w:type="dxa"/>
          </w:tcPr>
          <w:p w14:paraId="669878DE" w14:textId="77777777" w:rsidR="00AB0436" w:rsidRPr="00001065" w:rsidRDefault="00AB0436" w:rsidP="005740EB">
            <w:pPr>
              <w:pStyle w:val="BodyText"/>
              <w:rPr>
                <w:rFonts w:cs="Arial"/>
                <w:sz w:val="22"/>
                <w:szCs w:val="22"/>
              </w:rPr>
            </w:pPr>
            <w:r w:rsidRPr="00001065">
              <w:rPr>
                <w:rFonts w:cs="Arial"/>
                <w:sz w:val="22"/>
                <w:szCs w:val="22"/>
              </w:rPr>
              <w:t>10</w:t>
            </w:r>
          </w:p>
        </w:tc>
        <w:tc>
          <w:tcPr>
            <w:tcW w:w="3513" w:type="dxa"/>
          </w:tcPr>
          <w:p w14:paraId="0261B9F0" w14:textId="77777777" w:rsidR="00AB0436" w:rsidRPr="00001065" w:rsidRDefault="00AB0436" w:rsidP="005740EB">
            <w:pPr>
              <w:pStyle w:val="BodyText"/>
              <w:rPr>
                <w:rFonts w:cs="Arial"/>
                <w:sz w:val="22"/>
                <w:szCs w:val="22"/>
              </w:rPr>
            </w:pPr>
            <w:r w:rsidRPr="00001065">
              <w:rPr>
                <w:rFonts w:cs="Arial"/>
                <w:sz w:val="22"/>
                <w:szCs w:val="22"/>
              </w:rPr>
              <w:t>1.94</w:t>
            </w:r>
          </w:p>
        </w:tc>
      </w:tr>
    </w:tbl>
    <w:p w14:paraId="413124FE" w14:textId="77777777" w:rsidR="00AB0436" w:rsidRPr="001A16E5" w:rsidRDefault="00AB0436" w:rsidP="001A16E5">
      <w:pPr>
        <w:pStyle w:val="Body"/>
        <w:spacing w:before="240"/>
        <w:rPr>
          <w:b/>
          <w:bCs/>
          <w:i/>
          <w:iCs/>
        </w:rPr>
      </w:pPr>
      <w:r w:rsidRPr="001A16E5">
        <w:rPr>
          <w:b/>
          <w:bCs/>
          <w:i/>
          <w:iCs/>
        </w:rPr>
        <w:t>Q6: Hours per week attending the MHF activities – n = 515</w:t>
      </w:r>
    </w:p>
    <w:tbl>
      <w:tblPr>
        <w:tblStyle w:val="GridTable4-Accent1"/>
        <w:tblW w:w="0" w:type="auto"/>
        <w:tblLook w:val="0420" w:firstRow="1" w:lastRow="0" w:firstColumn="0" w:lastColumn="0" w:noHBand="0" w:noVBand="1"/>
      </w:tblPr>
      <w:tblGrid>
        <w:gridCol w:w="2900"/>
        <w:gridCol w:w="3058"/>
        <w:gridCol w:w="3058"/>
      </w:tblGrid>
      <w:tr w:rsidR="00AB0436" w:rsidRPr="00001065" w14:paraId="48D31FCF" w14:textId="77777777" w:rsidTr="00001065">
        <w:trPr>
          <w:cnfStyle w:val="100000000000" w:firstRow="1" w:lastRow="0" w:firstColumn="0" w:lastColumn="0" w:oddVBand="0" w:evenVBand="0" w:oddHBand="0" w:evenHBand="0" w:firstRowFirstColumn="0" w:firstRowLastColumn="0" w:lastRowFirstColumn="0" w:lastRowLastColumn="0"/>
        </w:trPr>
        <w:tc>
          <w:tcPr>
            <w:tcW w:w="3512" w:type="dxa"/>
          </w:tcPr>
          <w:p w14:paraId="1564F460" w14:textId="77777777" w:rsidR="00AB0436" w:rsidRPr="00001065" w:rsidRDefault="00AB0436" w:rsidP="005740EB">
            <w:pPr>
              <w:pStyle w:val="BodyText"/>
              <w:rPr>
                <w:rFonts w:cs="Arial"/>
                <w:sz w:val="22"/>
                <w:szCs w:val="22"/>
              </w:rPr>
            </w:pPr>
            <w:r w:rsidRPr="00001065">
              <w:rPr>
                <w:rFonts w:cs="Arial"/>
                <w:sz w:val="22"/>
                <w:szCs w:val="22"/>
              </w:rPr>
              <w:t>Hours a week</w:t>
            </w:r>
          </w:p>
        </w:tc>
        <w:tc>
          <w:tcPr>
            <w:tcW w:w="3512" w:type="dxa"/>
          </w:tcPr>
          <w:p w14:paraId="5CFFC105" w14:textId="77777777" w:rsidR="00AB0436" w:rsidRPr="00001065" w:rsidRDefault="00AB0436" w:rsidP="005740EB">
            <w:pPr>
              <w:pStyle w:val="BodyText"/>
              <w:rPr>
                <w:rFonts w:cs="Arial"/>
                <w:sz w:val="22"/>
                <w:szCs w:val="22"/>
              </w:rPr>
            </w:pPr>
            <w:r w:rsidRPr="00001065">
              <w:rPr>
                <w:rFonts w:cs="Arial"/>
                <w:sz w:val="22"/>
                <w:szCs w:val="22"/>
              </w:rPr>
              <w:t>N of respondents</w:t>
            </w:r>
          </w:p>
        </w:tc>
        <w:tc>
          <w:tcPr>
            <w:tcW w:w="3513" w:type="dxa"/>
          </w:tcPr>
          <w:p w14:paraId="5A9CB4DB" w14:textId="77777777" w:rsidR="00AB0436" w:rsidRPr="00001065" w:rsidRDefault="00AB0436" w:rsidP="005740EB">
            <w:pPr>
              <w:pStyle w:val="BodyText"/>
              <w:rPr>
                <w:rFonts w:cs="Arial"/>
                <w:sz w:val="22"/>
                <w:szCs w:val="22"/>
              </w:rPr>
            </w:pPr>
            <w:r w:rsidRPr="00001065">
              <w:rPr>
                <w:rFonts w:cs="Arial"/>
                <w:sz w:val="22"/>
                <w:szCs w:val="22"/>
              </w:rPr>
              <w:t>% of respondents</w:t>
            </w:r>
          </w:p>
        </w:tc>
      </w:tr>
      <w:tr w:rsidR="00AB0436" w:rsidRPr="00001065" w14:paraId="5B2E28C8"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66781167" w14:textId="77777777" w:rsidR="00AB0436" w:rsidRPr="00001065" w:rsidRDefault="00AB0436" w:rsidP="005740EB">
            <w:pPr>
              <w:pStyle w:val="BodyText"/>
              <w:rPr>
                <w:rFonts w:cs="Arial"/>
                <w:sz w:val="22"/>
                <w:szCs w:val="22"/>
              </w:rPr>
            </w:pPr>
            <w:r w:rsidRPr="00001065">
              <w:rPr>
                <w:rFonts w:cs="Arial"/>
                <w:sz w:val="22"/>
                <w:szCs w:val="22"/>
              </w:rPr>
              <w:t>1-2 hours per week</w:t>
            </w:r>
          </w:p>
        </w:tc>
        <w:tc>
          <w:tcPr>
            <w:tcW w:w="3512" w:type="dxa"/>
          </w:tcPr>
          <w:p w14:paraId="27408804" w14:textId="77777777" w:rsidR="00AB0436" w:rsidRPr="00001065" w:rsidRDefault="00AB0436" w:rsidP="005740EB">
            <w:pPr>
              <w:pStyle w:val="BodyText"/>
              <w:rPr>
                <w:rFonts w:cs="Arial"/>
                <w:sz w:val="22"/>
                <w:szCs w:val="22"/>
              </w:rPr>
            </w:pPr>
            <w:r w:rsidRPr="00001065">
              <w:rPr>
                <w:rFonts w:cs="Arial"/>
                <w:sz w:val="22"/>
                <w:szCs w:val="22"/>
              </w:rPr>
              <w:t>187</w:t>
            </w:r>
          </w:p>
        </w:tc>
        <w:tc>
          <w:tcPr>
            <w:tcW w:w="3513" w:type="dxa"/>
          </w:tcPr>
          <w:p w14:paraId="71AED4FF" w14:textId="77777777" w:rsidR="00AB0436" w:rsidRPr="00001065" w:rsidRDefault="00AB0436" w:rsidP="005740EB">
            <w:pPr>
              <w:pStyle w:val="BodyText"/>
              <w:rPr>
                <w:rFonts w:cs="Arial"/>
                <w:sz w:val="22"/>
                <w:szCs w:val="22"/>
              </w:rPr>
            </w:pPr>
            <w:r w:rsidRPr="00001065">
              <w:rPr>
                <w:rFonts w:cs="Arial"/>
                <w:sz w:val="22"/>
                <w:szCs w:val="22"/>
              </w:rPr>
              <w:t>36.31</w:t>
            </w:r>
          </w:p>
        </w:tc>
      </w:tr>
      <w:tr w:rsidR="00AB0436" w:rsidRPr="00001065" w14:paraId="624CB9B3" w14:textId="77777777" w:rsidTr="00001065">
        <w:tc>
          <w:tcPr>
            <w:tcW w:w="3512" w:type="dxa"/>
          </w:tcPr>
          <w:p w14:paraId="14DF5B19" w14:textId="77777777" w:rsidR="00AB0436" w:rsidRPr="00001065" w:rsidRDefault="00AB0436" w:rsidP="005740EB">
            <w:pPr>
              <w:pStyle w:val="BodyText"/>
              <w:rPr>
                <w:rFonts w:cs="Arial"/>
                <w:sz w:val="22"/>
                <w:szCs w:val="22"/>
              </w:rPr>
            </w:pPr>
            <w:r w:rsidRPr="00001065">
              <w:rPr>
                <w:rFonts w:cs="Arial"/>
                <w:sz w:val="22"/>
                <w:szCs w:val="22"/>
              </w:rPr>
              <w:t>3-4 hours per week</w:t>
            </w:r>
          </w:p>
        </w:tc>
        <w:tc>
          <w:tcPr>
            <w:tcW w:w="3512" w:type="dxa"/>
          </w:tcPr>
          <w:p w14:paraId="57B68AC6" w14:textId="77777777" w:rsidR="00AB0436" w:rsidRPr="00001065" w:rsidRDefault="00AB0436" w:rsidP="005740EB">
            <w:pPr>
              <w:pStyle w:val="BodyText"/>
              <w:rPr>
                <w:rFonts w:cs="Arial"/>
                <w:sz w:val="22"/>
                <w:szCs w:val="22"/>
              </w:rPr>
            </w:pPr>
            <w:r w:rsidRPr="00001065">
              <w:rPr>
                <w:rFonts w:cs="Arial"/>
                <w:sz w:val="22"/>
                <w:szCs w:val="22"/>
              </w:rPr>
              <w:t>191</w:t>
            </w:r>
          </w:p>
        </w:tc>
        <w:tc>
          <w:tcPr>
            <w:tcW w:w="3513" w:type="dxa"/>
          </w:tcPr>
          <w:p w14:paraId="10F6ACB8" w14:textId="77777777" w:rsidR="00AB0436" w:rsidRPr="00001065" w:rsidRDefault="00AB0436" w:rsidP="005740EB">
            <w:pPr>
              <w:pStyle w:val="BodyText"/>
              <w:rPr>
                <w:rFonts w:cs="Arial"/>
                <w:sz w:val="22"/>
                <w:szCs w:val="22"/>
              </w:rPr>
            </w:pPr>
            <w:r w:rsidRPr="00001065">
              <w:rPr>
                <w:rFonts w:cs="Arial"/>
                <w:sz w:val="22"/>
                <w:szCs w:val="22"/>
              </w:rPr>
              <w:t>37.09</w:t>
            </w:r>
          </w:p>
        </w:tc>
      </w:tr>
      <w:tr w:rsidR="00AB0436" w:rsidRPr="00001065" w14:paraId="6C2D3235"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347D0456" w14:textId="77777777" w:rsidR="00AB0436" w:rsidRPr="00001065" w:rsidRDefault="00AB0436" w:rsidP="005740EB">
            <w:pPr>
              <w:pStyle w:val="BodyText"/>
              <w:rPr>
                <w:rFonts w:cs="Arial"/>
                <w:sz w:val="22"/>
                <w:szCs w:val="22"/>
              </w:rPr>
            </w:pPr>
            <w:r w:rsidRPr="00001065">
              <w:rPr>
                <w:rFonts w:cs="Arial"/>
                <w:sz w:val="22"/>
                <w:szCs w:val="22"/>
              </w:rPr>
              <w:t>5-6 hours per week</w:t>
            </w:r>
          </w:p>
        </w:tc>
        <w:tc>
          <w:tcPr>
            <w:tcW w:w="3512" w:type="dxa"/>
          </w:tcPr>
          <w:p w14:paraId="3B1C17D5" w14:textId="77777777" w:rsidR="00AB0436" w:rsidRPr="00001065" w:rsidRDefault="00AB0436" w:rsidP="005740EB">
            <w:pPr>
              <w:pStyle w:val="BodyText"/>
              <w:rPr>
                <w:rFonts w:cs="Arial"/>
                <w:sz w:val="22"/>
                <w:szCs w:val="22"/>
              </w:rPr>
            </w:pPr>
            <w:r w:rsidRPr="00001065">
              <w:rPr>
                <w:rFonts w:cs="Arial"/>
                <w:sz w:val="22"/>
                <w:szCs w:val="22"/>
              </w:rPr>
              <w:t>45</w:t>
            </w:r>
          </w:p>
        </w:tc>
        <w:tc>
          <w:tcPr>
            <w:tcW w:w="3513" w:type="dxa"/>
          </w:tcPr>
          <w:p w14:paraId="3FCB0FE2" w14:textId="77777777" w:rsidR="00AB0436" w:rsidRPr="00001065" w:rsidRDefault="00AB0436" w:rsidP="005740EB">
            <w:pPr>
              <w:pStyle w:val="BodyText"/>
              <w:rPr>
                <w:rFonts w:cs="Arial"/>
                <w:sz w:val="22"/>
                <w:szCs w:val="22"/>
              </w:rPr>
            </w:pPr>
            <w:r w:rsidRPr="00001065">
              <w:rPr>
                <w:rFonts w:cs="Arial"/>
                <w:sz w:val="22"/>
                <w:szCs w:val="22"/>
              </w:rPr>
              <w:t>8.74</w:t>
            </w:r>
          </w:p>
        </w:tc>
      </w:tr>
      <w:tr w:rsidR="00AB0436" w:rsidRPr="00001065" w14:paraId="7D535922" w14:textId="77777777" w:rsidTr="00001065">
        <w:tc>
          <w:tcPr>
            <w:tcW w:w="3512" w:type="dxa"/>
          </w:tcPr>
          <w:p w14:paraId="1CEC04AE" w14:textId="77777777" w:rsidR="00AB0436" w:rsidRPr="00001065" w:rsidRDefault="00AB0436" w:rsidP="005740EB">
            <w:pPr>
              <w:pStyle w:val="BodyText"/>
              <w:rPr>
                <w:rFonts w:cs="Arial"/>
                <w:sz w:val="22"/>
                <w:szCs w:val="22"/>
              </w:rPr>
            </w:pPr>
            <w:r w:rsidRPr="00001065">
              <w:rPr>
                <w:rFonts w:cs="Arial"/>
                <w:sz w:val="22"/>
                <w:szCs w:val="22"/>
              </w:rPr>
              <w:t>7-8 hours per week</w:t>
            </w:r>
          </w:p>
        </w:tc>
        <w:tc>
          <w:tcPr>
            <w:tcW w:w="3512" w:type="dxa"/>
          </w:tcPr>
          <w:p w14:paraId="257C5091" w14:textId="77777777" w:rsidR="00AB0436" w:rsidRPr="00001065" w:rsidRDefault="00AB0436" w:rsidP="005740EB">
            <w:pPr>
              <w:pStyle w:val="BodyText"/>
              <w:rPr>
                <w:rFonts w:cs="Arial"/>
                <w:sz w:val="22"/>
                <w:szCs w:val="22"/>
              </w:rPr>
            </w:pPr>
            <w:r w:rsidRPr="00001065">
              <w:rPr>
                <w:rFonts w:cs="Arial"/>
                <w:sz w:val="22"/>
                <w:szCs w:val="22"/>
              </w:rPr>
              <w:t>23</w:t>
            </w:r>
          </w:p>
        </w:tc>
        <w:tc>
          <w:tcPr>
            <w:tcW w:w="3513" w:type="dxa"/>
          </w:tcPr>
          <w:p w14:paraId="2D2B9DD9" w14:textId="77777777" w:rsidR="00AB0436" w:rsidRPr="00001065" w:rsidRDefault="00AB0436" w:rsidP="005740EB">
            <w:pPr>
              <w:pStyle w:val="BodyText"/>
              <w:rPr>
                <w:rFonts w:cs="Arial"/>
                <w:sz w:val="22"/>
                <w:szCs w:val="22"/>
              </w:rPr>
            </w:pPr>
            <w:r w:rsidRPr="00001065">
              <w:rPr>
                <w:rFonts w:cs="Arial"/>
                <w:sz w:val="22"/>
                <w:szCs w:val="22"/>
              </w:rPr>
              <w:t>4.47</w:t>
            </w:r>
          </w:p>
        </w:tc>
      </w:tr>
      <w:tr w:rsidR="00AB0436" w:rsidRPr="00001065" w14:paraId="65BEFC12"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018F5C40" w14:textId="77777777" w:rsidR="00AB0436" w:rsidRPr="00001065" w:rsidRDefault="00AB0436" w:rsidP="005740EB">
            <w:pPr>
              <w:pStyle w:val="BodyText"/>
              <w:rPr>
                <w:rFonts w:cs="Arial"/>
                <w:sz w:val="22"/>
                <w:szCs w:val="22"/>
              </w:rPr>
            </w:pPr>
            <w:r w:rsidRPr="00001065">
              <w:rPr>
                <w:rFonts w:cs="Arial"/>
                <w:sz w:val="22"/>
                <w:szCs w:val="22"/>
              </w:rPr>
              <w:t>9-10 hours per week</w:t>
            </w:r>
          </w:p>
        </w:tc>
        <w:tc>
          <w:tcPr>
            <w:tcW w:w="3512" w:type="dxa"/>
          </w:tcPr>
          <w:p w14:paraId="73D2B021" w14:textId="77777777" w:rsidR="00AB0436" w:rsidRPr="00001065" w:rsidRDefault="00AB0436" w:rsidP="005740EB">
            <w:pPr>
              <w:pStyle w:val="BodyText"/>
              <w:rPr>
                <w:rFonts w:cs="Arial"/>
                <w:sz w:val="22"/>
                <w:szCs w:val="22"/>
              </w:rPr>
            </w:pPr>
            <w:r w:rsidRPr="00001065">
              <w:rPr>
                <w:rFonts w:cs="Arial"/>
                <w:sz w:val="22"/>
                <w:szCs w:val="22"/>
              </w:rPr>
              <w:t>18</w:t>
            </w:r>
          </w:p>
        </w:tc>
        <w:tc>
          <w:tcPr>
            <w:tcW w:w="3513" w:type="dxa"/>
          </w:tcPr>
          <w:p w14:paraId="74BBDA9F" w14:textId="77777777" w:rsidR="00AB0436" w:rsidRPr="00001065" w:rsidRDefault="00AB0436" w:rsidP="005740EB">
            <w:pPr>
              <w:pStyle w:val="BodyText"/>
              <w:rPr>
                <w:rFonts w:cs="Arial"/>
                <w:sz w:val="22"/>
                <w:szCs w:val="22"/>
              </w:rPr>
            </w:pPr>
            <w:r w:rsidRPr="00001065">
              <w:rPr>
                <w:rFonts w:cs="Arial"/>
                <w:sz w:val="22"/>
                <w:szCs w:val="22"/>
              </w:rPr>
              <w:t>3.50</w:t>
            </w:r>
          </w:p>
        </w:tc>
      </w:tr>
      <w:tr w:rsidR="00AB0436" w:rsidRPr="00001065" w14:paraId="07719197" w14:textId="77777777" w:rsidTr="00001065">
        <w:tc>
          <w:tcPr>
            <w:tcW w:w="3512" w:type="dxa"/>
          </w:tcPr>
          <w:p w14:paraId="6AD9378C" w14:textId="77777777" w:rsidR="00AB0436" w:rsidRPr="00001065" w:rsidRDefault="00AB0436" w:rsidP="005740EB">
            <w:pPr>
              <w:pStyle w:val="BodyText"/>
              <w:rPr>
                <w:rFonts w:cs="Arial"/>
                <w:sz w:val="22"/>
                <w:szCs w:val="22"/>
              </w:rPr>
            </w:pPr>
            <w:r w:rsidRPr="00001065">
              <w:rPr>
                <w:rFonts w:cs="Arial"/>
                <w:sz w:val="22"/>
                <w:szCs w:val="22"/>
              </w:rPr>
              <w:t>11-12 hours per week</w:t>
            </w:r>
          </w:p>
        </w:tc>
        <w:tc>
          <w:tcPr>
            <w:tcW w:w="3512" w:type="dxa"/>
          </w:tcPr>
          <w:p w14:paraId="2A34DD1D" w14:textId="77777777" w:rsidR="00AB0436" w:rsidRPr="00001065" w:rsidRDefault="00AB0436" w:rsidP="005740EB">
            <w:pPr>
              <w:pStyle w:val="BodyText"/>
              <w:rPr>
                <w:rFonts w:cs="Arial"/>
                <w:sz w:val="22"/>
                <w:szCs w:val="22"/>
              </w:rPr>
            </w:pPr>
            <w:r w:rsidRPr="00001065">
              <w:rPr>
                <w:rFonts w:cs="Arial"/>
                <w:sz w:val="22"/>
                <w:szCs w:val="22"/>
              </w:rPr>
              <w:t>12</w:t>
            </w:r>
          </w:p>
        </w:tc>
        <w:tc>
          <w:tcPr>
            <w:tcW w:w="3513" w:type="dxa"/>
          </w:tcPr>
          <w:p w14:paraId="491360B3" w14:textId="77777777" w:rsidR="00AB0436" w:rsidRPr="00001065" w:rsidRDefault="00AB0436" w:rsidP="005740EB">
            <w:pPr>
              <w:pStyle w:val="BodyText"/>
              <w:rPr>
                <w:rFonts w:cs="Arial"/>
                <w:sz w:val="22"/>
                <w:szCs w:val="22"/>
              </w:rPr>
            </w:pPr>
            <w:r w:rsidRPr="00001065">
              <w:rPr>
                <w:rFonts w:cs="Arial"/>
                <w:sz w:val="22"/>
                <w:szCs w:val="22"/>
              </w:rPr>
              <w:t>2.33</w:t>
            </w:r>
          </w:p>
        </w:tc>
      </w:tr>
      <w:tr w:rsidR="00AB0436" w:rsidRPr="00001065" w14:paraId="600AA22F"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2AEB0A2D" w14:textId="77777777" w:rsidR="00AB0436" w:rsidRPr="00001065" w:rsidRDefault="00AB0436" w:rsidP="005740EB">
            <w:pPr>
              <w:pStyle w:val="BodyText"/>
              <w:rPr>
                <w:rFonts w:cs="Arial"/>
                <w:sz w:val="22"/>
                <w:szCs w:val="22"/>
              </w:rPr>
            </w:pPr>
            <w:r w:rsidRPr="00001065">
              <w:rPr>
                <w:rFonts w:cs="Arial"/>
                <w:sz w:val="22"/>
                <w:szCs w:val="22"/>
              </w:rPr>
              <w:t>13-14 hours per week</w:t>
            </w:r>
          </w:p>
        </w:tc>
        <w:tc>
          <w:tcPr>
            <w:tcW w:w="3512" w:type="dxa"/>
          </w:tcPr>
          <w:p w14:paraId="15F21C4B" w14:textId="77777777" w:rsidR="00AB0436" w:rsidRPr="00001065" w:rsidRDefault="00AB0436" w:rsidP="005740EB">
            <w:pPr>
              <w:pStyle w:val="BodyText"/>
              <w:rPr>
                <w:rFonts w:cs="Arial"/>
                <w:sz w:val="22"/>
                <w:szCs w:val="22"/>
              </w:rPr>
            </w:pPr>
            <w:r w:rsidRPr="00001065">
              <w:rPr>
                <w:rFonts w:cs="Arial"/>
                <w:sz w:val="22"/>
                <w:szCs w:val="22"/>
              </w:rPr>
              <w:t>11</w:t>
            </w:r>
          </w:p>
        </w:tc>
        <w:tc>
          <w:tcPr>
            <w:tcW w:w="3513" w:type="dxa"/>
          </w:tcPr>
          <w:p w14:paraId="043428B7" w14:textId="77777777" w:rsidR="00AB0436" w:rsidRPr="00001065" w:rsidRDefault="00AB0436" w:rsidP="005740EB">
            <w:pPr>
              <w:pStyle w:val="BodyText"/>
              <w:rPr>
                <w:rFonts w:cs="Arial"/>
                <w:sz w:val="22"/>
                <w:szCs w:val="22"/>
              </w:rPr>
            </w:pPr>
            <w:r w:rsidRPr="00001065">
              <w:rPr>
                <w:rFonts w:cs="Arial"/>
                <w:sz w:val="22"/>
                <w:szCs w:val="22"/>
              </w:rPr>
              <w:t>2.14</w:t>
            </w:r>
          </w:p>
        </w:tc>
      </w:tr>
      <w:tr w:rsidR="00AB0436" w:rsidRPr="00001065" w14:paraId="455A394E" w14:textId="77777777" w:rsidTr="00001065">
        <w:tc>
          <w:tcPr>
            <w:tcW w:w="3512" w:type="dxa"/>
          </w:tcPr>
          <w:p w14:paraId="12FCDDA3" w14:textId="77777777" w:rsidR="00AB0436" w:rsidRPr="00001065" w:rsidRDefault="00AB0436" w:rsidP="005740EB">
            <w:pPr>
              <w:pStyle w:val="BodyText"/>
              <w:rPr>
                <w:rFonts w:cs="Arial"/>
                <w:sz w:val="22"/>
                <w:szCs w:val="22"/>
              </w:rPr>
            </w:pPr>
            <w:r w:rsidRPr="00001065">
              <w:rPr>
                <w:rFonts w:cs="Arial"/>
                <w:sz w:val="22"/>
                <w:szCs w:val="22"/>
              </w:rPr>
              <w:t>15+ hours per week</w:t>
            </w:r>
          </w:p>
        </w:tc>
        <w:tc>
          <w:tcPr>
            <w:tcW w:w="3512" w:type="dxa"/>
          </w:tcPr>
          <w:p w14:paraId="09CF73A9" w14:textId="77777777" w:rsidR="00AB0436" w:rsidRPr="00001065" w:rsidRDefault="00AB0436" w:rsidP="005740EB">
            <w:pPr>
              <w:pStyle w:val="BodyText"/>
              <w:rPr>
                <w:rFonts w:cs="Arial"/>
                <w:sz w:val="22"/>
                <w:szCs w:val="22"/>
              </w:rPr>
            </w:pPr>
            <w:r w:rsidRPr="00001065">
              <w:rPr>
                <w:rFonts w:cs="Arial"/>
                <w:sz w:val="22"/>
                <w:szCs w:val="22"/>
              </w:rPr>
              <w:t>6</w:t>
            </w:r>
          </w:p>
        </w:tc>
        <w:tc>
          <w:tcPr>
            <w:tcW w:w="3513" w:type="dxa"/>
          </w:tcPr>
          <w:p w14:paraId="7694CBC5" w14:textId="77777777" w:rsidR="00AB0436" w:rsidRPr="00001065" w:rsidRDefault="00AB0436" w:rsidP="005740EB">
            <w:pPr>
              <w:pStyle w:val="BodyText"/>
              <w:rPr>
                <w:rFonts w:cs="Arial"/>
                <w:sz w:val="22"/>
                <w:szCs w:val="22"/>
              </w:rPr>
            </w:pPr>
            <w:r w:rsidRPr="00001065">
              <w:rPr>
                <w:rFonts w:cs="Arial"/>
                <w:sz w:val="22"/>
                <w:szCs w:val="22"/>
              </w:rPr>
              <w:t>1.17</w:t>
            </w:r>
          </w:p>
        </w:tc>
      </w:tr>
      <w:tr w:rsidR="00AB0436" w:rsidRPr="00001065" w14:paraId="14499F7B" w14:textId="77777777" w:rsidTr="00001065">
        <w:trPr>
          <w:cnfStyle w:val="000000100000" w:firstRow="0" w:lastRow="0" w:firstColumn="0" w:lastColumn="0" w:oddVBand="0" w:evenVBand="0" w:oddHBand="1" w:evenHBand="0" w:firstRowFirstColumn="0" w:firstRowLastColumn="0" w:lastRowFirstColumn="0" w:lastRowLastColumn="0"/>
        </w:trPr>
        <w:tc>
          <w:tcPr>
            <w:tcW w:w="3512" w:type="dxa"/>
          </w:tcPr>
          <w:p w14:paraId="31553F2D" w14:textId="77777777" w:rsidR="00AB0436" w:rsidRPr="00001065" w:rsidRDefault="00AB0436" w:rsidP="005740EB">
            <w:pPr>
              <w:pStyle w:val="BodyText"/>
              <w:rPr>
                <w:rFonts w:cs="Arial"/>
                <w:sz w:val="22"/>
                <w:szCs w:val="22"/>
              </w:rPr>
            </w:pPr>
            <w:r w:rsidRPr="00001065">
              <w:rPr>
                <w:rFonts w:cs="Arial"/>
                <w:sz w:val="22"/>
                <w:szCs w:val="22"/>
              </w:rPr>
              <w:t>Don’t know</w:t>
            </w:r>
          </w:p>
        </w:tc>
        <w:tc>
          <w:tcPr>
            <w:tcW w:w="3512" w:type="dxa"/>
          </w:tcPr>
          <w:p w14:paraId="2E657305" w14:textId="77777777" w:rsidR="00AB0436" w:rsidRPr="00001065" w:rsidRDefault="00AB0436" w:rsidP="005740EB">
            <w:pPr>
              <w:pStyle w:val="BodyText"/>
              <w:rPr>
                <w:rFonts w:cs="Arial"/>
                <w:sz w:val="22"/>
                <w:szCs w:val="22"/>
              </w:rPr>
            </w:pPr>
            <w:r w:rsidRPr="00001065">
              <w:rPr>
                <w:rFonts w:cs="Arial"/>
                <w:sz w:val="22"/>
                <w:szCs w:val="22"/>
              </w:rPr>
              <w:t>22</w:t>
            </w:r>
          </w:p>
        </w:tc>
        <w:tc>
          <w:tcPr>
            <w:tcW w:w="3513" w:type="dxa"/>
          </w:tcPr>
          <w:p w14:paraId="04FA6036" w14:textId="77777777" w:rsidR="00AB0436" w:rsidRPr="00001065" w:rsidRDefault="00AB0436" w:rsidP="005740EB">
            <w:pPr>
              <w:pStyle w:val="BodyText"/>
              <w:rPr>
                <w:rFonts w:cs="Arial"/>
                <w:sz w:val="22"/>
                <w:szCs w:val="22"/>
              </w:rPr>
            </w:pPr>
            <w:r w:rsidRPr="00001065">
              <w:rPr>
                <w:rFonts w:cs="Arial"/>
                <w:sz w:val="22"/>
                <w:szCs w:val="22"/>
              </w:rPr>
              <w:t>4.27</w:t>
            </w:r>
          </w:p>
        </w:tc>
      </w:tr>
    </w:tbl>
    <w:p w14:paraId="6777FD6F" w14:textId="77777777" w:rsidR="00AB0436" w:rsidRPr="001A16E5" w:rsidRDefault="00AB0436" w:rsidP="001A16E5">
      <w:pPr>
        <w:pStyle w:val="Body"/>
        <w:spacing w:before="240"/>
        <w:rPr>
          <w:b/>
          <w:bCs/>
          <w:i/>
          <w:iCs/>
        </w:rPr>
      </w:pPr>
      <w:r w:rsidRPr="001A16E5">
        <w:rPr>
          <w:b/>
          <w:bCs/>
          <w:i/>
          <w:iCs/>
        </w:rPr>
        <w:t>Q7: Time since first attendance at the MHF activities – n = 515</w:t>
      </w:r>
    </w:p>
    <w:tbl>
      <w:tblPr>
        <w:tblStyle w:val="GridTable4-Accent1"/>
        <w:tblW w:w="0" w:type="auto"/>
        <w:tblLook w:val="0420" w:firstRow="1" w:lastRow="0" w:firstColumn="0" w:lastColumn="0" w:noHBand="0" w:noVBand="1"/>
      </w:tblPr>
      <w:tblGrid>
        <w:gridCol w:w="2979"/>
        <w:gridCol w:w="3018"/>
        <w:gridCol w:w="3019"/>
      </w:tblGrid>
      <w:tr w:rsidR="00AB0436" w:rsidRPr="001B2D03" w14:paraId="4B9A8343" w14:textId="77777777" w:rsidTr="001B2D03">
        <w:trPr>
          <w:cnfStyle w:val="100000000000" w:firstRow="1" w:lastRow="0" w:firstColumn="0" w:lastColumn="0" w:oddVBand="0" w:evenVBand="0" w:oddHBand="0" w:evenHBand="0" w:firstRowFirstColumn="0" w:firstRowLastColumn="0" w:lastRowFirstColumn="0" w:lastRowLastColumn="0"/>
        </w:trPr>
        <w:tc>
          <w:tcPr>
            <w:tcW w:w="3512" w:type="dxa"/>
          </w:tcPr>
          <w:p w14:paraId="01427DAB" w14:textId="77777777" w:rsidR="00AB0436" w:rsidRPr="001B2D03" w:rsidRDefault="00AB0436" w:rsidP="005740EB">
            <w:pPr>
              <w:pStyle w:val="BodyText"/>
              <w:rPr>
                <w:rFonts w:cs="Arial"/>
                <w:sz w:val="22"/>
                <w:szCs w:val="22"/>
              </w:rPr>
            </w:pPr>
            <w:r w:rsidRPr="001B2D03">
              <w:rPr>
                <w:rFonts w:cs="Arial"/>
                <w:sz w:val="22"/>
                <w:szCs w:val="22"/>
              </w:rPr>
              <w:t>Time since first attendance</w:t>
            </w:r>
          </w:p>
        </w:tc>
        <w:tc>
          <w:tcPr>
            <w:tcW w:w="3512" w:type="dxa"/>
          </w:tcPr>
          <w:p w14:paraId="6EDBC3A3" w14:textId="77777777" w:rsidR="00AB0436" w:rsidRPr="001B2D03" w:rsidRDefault="00AB0436" w:rsidP="005740EB">
            <w:pPr>
              <w:pStyle w:val="BodyText"/>
              <w:rPr>
                <w:rFonts w:cs="Arial"/>
                <w:sz w:val="22"/>
                <w:szCs w:val="22"/>
              </w:rPr>
            </w:pPr>
            <w:r w:rsidRPr="001B2D03">
              <w:rPr>
                <w:rFonts w:cs="Arial"/>
                <w:sz w:val="22"/>
                <w:szCs w:val="22"/>
              </w:rPr>
              <w:t>N of respondents</w:t>
            </w:r>
          </w:p>
        </w:tc>
        <w:tc>
          <w:tcPr>
            <w:tcW w:w="3513" w:type="dxa"/>
          </w:tcPr>
          <w:p w14:paraId="7FED3F18" w14:textId="77777777" w:rsidR="00AB0436" w:rsidRPr="001B2D03" w:rsidRDefault="00AB0436" w:rsidP="005740EB">
            <w:pPr>
              <w:pStyle w:val="BodyText"/>
              <w:rPr>
                <w:rFonts w:cs="Arial"/>
                <w:sz w:val="22"/>
                <w:szCs w:val="22"/>
              </w:rPr>
            </w:pPr>
            <w:r w:rsidRPr="001B2D03">
              <w:rPr>
                <w:rFonts w:cs="Arial"/>
                <w:sz w:val="22"/>
                <w:szCs w:val="22"/>
              </w:rPr>
              <w:t>% of respondents</w:t>
            </w:r>
          </w:p>
        </w:tc>
      </w:tr>
      <w:tr w:rsidR="00AB0436" w:rsidRPr="001B2D03" w14:paraId="21AE47BB" w14:textId="77777777" w:rsidTr="001B2D03">
        <w:trPr>
          <w:cnfStyle w:val="000000100000" w:firstRow="0" w:lastRow="0" w:firstColumn="0" w:lastColumn="0" w:oddVBand="0" w:evenVBand="0" w:oddHBand="1" w:evenHBand="0" w:firstRowFirstColumn="0" w:firstRowLastColumn="0" w:lastRowFirstColumn="0" w:lastRowLastColumn="0"/>
        </w:trPr>
        <w:tc>
          <w:tcPr>
            <w:tcW w:w="3512" w:type="dxa"/>
          </w:tcPr>
          <w:p w14:paraId="01AA91D0" w14:textId="77777777" w:rsidR="00AB0436" w:rsidRPr="001B2D03" w:rsidRDefault="00AB0436" w:rsidP="005740EB">
            <w:pPr>
              <w:pStyle w:val="BodyText"/>
              <w:rPr>
                <w:rFonts w:cs="Arial"/>
                <w:sz w:val="22"/>
                <w:szCs w:val="22"/>
              </w:rPr>
            </w:pPr>
            <w:r w:rsidRPr="001B2D03">
              <w:rPr>
                <w:rFonts w:cs="Arial"/>
                <w:sz w:val="22"/>
                <w:szCs w:val="22"/>
              </w:rPr>
              <w:t>1-3 months ago</w:t>
            </w:r>
          </w:p>
        </w:tc>
        <w:tc>
          <w:tcPr>
            <w:tcW w:w="3512" w:type="dxa"/>
          </w:tcPr>
          <w:p w14:paraId="07A87E55" w14:textId="77777777" w:rsidR="00AB0436" w:rsidRPr="001B2D03" w:rsidRDefault="00AB0436" w:rsidP="005740EB">
            <w:pPr>
              <w:pStyle w:val="BodyText"/>
              <w:rPr>
                <w:rFonts w:cs="Arial"/>
                <w:sz w:val="22"/>
                <w:szCs w:val="22"/>
              </w:rPr>
            </w:pPr>
            <w:r w:rsidRPr="001B2D03">
              <w:rPr>
                <w:rFonts w:cs="Arial"/>
                <w:sz w:val="22"/>
                <w:szCs w:val="22"/>
              </w:rPr>
              <w:t>63</w:t>
            </w:r>
          </w:p>
        </w:tc>
        <w:tc>
          <w:tcPr>
            <w:tcW w:w="3513" w:type="dxa"/>
          </w:tcPr>
          <w:p w14:paraId="660324F9" w14:textId="77777777" w:rsidR="00AB0436" w:rsidRPr="001B2D03" w:rsidRDefault="00AB0436" w:rsidP="005740EB">
            <w:pPr>
              <w:pStyle w:val="BodyText"/>
              <w:rPr>
                <w:rFonts w:cs="Arial"/>
                <w:sz w:val="22"/>
                <w:szCs w:val="22"/>
              </w:rPr>
            </w:pPr>
            <w:r w:rsidRPr="001B2D03">
              <w:rPr>
                <w:rFonts w:cs="Arial"/>
                <w:sz w:val="22"/>
                <w:szCs w:val="22"/>
              </w:rPr>
              <w:t>12.23</w:t>
            </w:r>
          </w:p>
        </w:tc>
      </w:tr>
      <w:tr w:rsidR="00AB0436" w:rsidRPr="001B2D03" w14:paraId="3B3F063E" w14:textId="77777777" w:rsidTr="001B2D03">
        <w:tc>
          <w:tcPr>
            <w:tcW w:w="3512" w:type="dxa"/>
          </w:tcPr>
          <w:p w14:paraId="36028EFA" w14:textId="77777777" w:rsidR="00AB0436" w:rsidRPr="001B2D03" w:rsidRDefault="00AB0436" w:rsidP="005740EB">
            <w:pPr>
              <w:pStyle w:val="BodyText"/>
              <w:rPr>
                <w:rFonts w:cs="Arial"/>
                <w:sz w:val="22"/>
                <w:szCs w:val="22"/>
              </w:rPr>
            </w:pPr>
            <w:r w:rsidRPr="001B2D03">
              <w:rPr>
                <w:rFonts w:cs="Arial"/>
                <w:sz w:val="22"/>
                <w:szCs w:val="22"/>
              </w:rPr>
              <w:t>4-6 months ago</w:t>
            </w:r>
          </w:p>
        </w:tc>
        <w:tc>
          <w:tcPr>
            <w:tcW w:w="3512" w:type="dxa"/>
          </w:tcPr>
          <w:p w14:paraId="1B33CF96" w14:textId="77777777" w:rsidR="00AB0436" w:rsidRPr="001B2D03" w:rsidRDefault="00AB0436" w:rsidP="005740EB">
            <w:pPr>
              <w:pStyle w:val="BodyText"/>
              <w:rPr>
                <w:rFonts w:cs="Arial"/>
                <w:sz w:val="22"/>
                <w:szCs w:val="22"/>
              </w:rPr>
            </w:pPr>
            <w:r w:rsidRPr="001B2D03">
              <w:rPr>
                <w:rFonts w:cs="Arial"/>
                <w:sz w:val="22"/>
                <w:szCs w:val="22"/>
              </w:rPr>
              <w:t>87</w:t>
            </w:r>
          </w:p>
        </w:tc>
        <w:tc>
          <w:tcPr>
            <w:tcW w:w="3513" w:type="dxa"/>
          </w:tcPr>
          <w:p w14:paraId="2DAF5AE6" w14:textId="77777777" w:rsidR="00AB0436" w:rsidRPr="001B2D03" w:rsidRDefault="00AB0436" w:rsidP="005740EB">
            <w:pPr>
              <w:pStyle w:val="BodyText"/>
              <w:rPr>
                <w:rFonts w:cs="Arial"/>
                <w:sz w:val="22"/>
                <w:szCs w:val="22"/>
              </w:rPr>
            </w:pPr>
            <w:r w:rsidRPr="001B2D03">
              <w:rPr>
                <w:rFonts w:cs="Arial"/>
                <w:sz w:val="22"/>
                <w:szCs w:val="22"/>
              </w:rPr>
              <w:t>16.89</w:t>
            </w:r>
          </w:p>
        </w:tc>
      </w:tr>
      <w:tr w:rsidR="00AB0436" w:rsidRPr="001B2D03" w14:paraId="6C268F0C" w14:textId="77777777" w:rsidTr="001B2D03">
        <w:trPr>
          <w:cnfStyle w:val="000000100000" w:firstRow="0" w:lastRow="0" w:firstColumn="0" w:lastColumn="0" w:oddVBand="0" w:evenVBand="0" w:oddHBand="1" w:evenHBand="0" w:firstRowFirstColumn="0" w:firstRowLastColumn="0" w:lastRowFirstColumn="0" w:lastRowLastColumn="0"/>
        </w:trPr>
        <w:tc>
          <w:tcPr>
            <w:tcW w:w="3512" w:type="dxa"/>
          </w:tcPr>
          <w:p w14:paraId="7BDF4672" w14:textId="77777777" w:rsidR="00AB0436" w:rsidRPr="001B2D03" w:rsidRDefault="00AB0436" w:rsidP="005740EB">
            <w:pPr>
              <w:pStyle w:val="BodyText"/>
              <w:rPr>
                <w:rFonts w:cs="Arial"/>
                <w:sz w:val="22"/>
                <w:szCs w:val="22"/>
              </w:rPr>
            </w:pPr>
            <w:r w:rsidRPr="001B2D03">
              <w:rPr>
                <w:rFonts w:cs="Arial"/>
                <w:sz w:val="22"/>
                <w:szCs w:val="22"/>
              </w:rPr>
              <w:t>7-9 months ago</w:t>
            </w:r>
          </w:p>
        </w:tc>
        <w:tc>
          <w:tcPr>
            <w:tcW w:w="3512" w:type="dxa"/>
          </w:tcPr>
          <w:p w14:paraId="3F9E8005" w14:textId="77777777" w:rsidR="00AB0436" w:rsidRPr="001B2D03" w:rsidRDefault="00AB0436" w:rsidP="005740EB">
            <w:pPr>
              <w:pStyle w:val="BodyText"/>
              <w:rPr>
                <w:rFonts w:cs="Arial"/>
                <w:sz w:val="22"/>
                <w:szCs w:val="22"/>
              </w:rPr>
            </w:pPr>
            <w:r w:rsidRPr="001B2D03">
              <w:rPr>
                <w:rFonts w:cs="Arial"/>
                <w:sz w:val="22"/>
                <w:szCs w:val="22"/>
              </w:rPr>
              <w:t>80</w:t>
            </w:r>
          </w:p>
        </w:tc>
        <w:tc>
          <w:tcPr>
            <w:tcW w:w="3513" w:type="dxa"/>
          </w:tcPr>
          <w:p w14:paraId="3EA21C5A" w14:textId="77777777" w:rsidR="00AB0436" w:rsidRPr="001B2D03" w:rsidRDefault="00AB0436" w:rsidP="005740EB">
            <w:pPr>
              <w:pStyle w:val="BodyText"/>
              <w:rPr>
                <w:rFonts w:cs="Arial"/>
                <w:sz w:val="22"/>
                <w:szCs w:val="22"/>
              </w:rPr>
            </w:pPr>
            <w:r w:rsidRPr="001B2D03">
              <w:rPr>
                <w:rFonts w:cs="Arial"/>
                <w:sz w:val="22"/>
                <w:szCs w:val="22"/>
              </w:rPr>
              <w:t>15.53</w:t>
            </w:r>
          </w:p>
        </w:tc>
      </w:tr>
      <w:tr w:rsidR="00AB0436" w:rsidRPr="001B2D03" w14:paraId="191CE810" w14:textId="77777777" w:rsidTr="001B2D03">
        <w:tc>
          <w:tcPr>
            <w:tcW w:w="3512" w:type="dxa"/>
          </w:tcPr>
          <w:p w14:paraId="1E4A9DD9" w14:textId="77777777" w:rsidR="00AB0436" w:rsidRPr="001B2D03" w:rsidRDefault="00AB0436" w:rsidP="005740EB">
            <w:pPr>
              <w:pStyle w:val="BodyText"/>
              <w:rPr>
                <w:rFonts w:cs="Arial"/>
                <w:sz w:val="22"/>
                <w:szCs w:val="22"/>
              </w:rPr>
            </w:pPr>
            <w:r w:rsidRPr="001B2D03">
              <w:rPr>
                <w:rFonts w:cs="Arial"/>
                <w:sz w:val="22"/>
                <w:szCs w:val="22"/>
              </w:rPr>
              <w:lastRenderedPageBreak/>
              <w:t>10-12 months ago</w:t>
            </w:r>
          </w:p>
        </w:tc>
        <w:tc>
          <w:tcPr>
            <w:tcW w:w="3512" w:type="dxa"/>
          </w:tcPr>
          <w:p w14:paraId="2F964342" w14:textId="77777777" w:rsidR="00AB0436" w:rsidRPr="001B2D03" w:rsidRDefault="00AB0436" w:rsidP="005740EB">
            <w:pPr>
              <w:pStyle w:val="BodyText"/>
              <w:rPr>
                <w:rFonts w:cs="Arial"/>
                <w:sz w:val="22"/>
                <w:szCs w:val="22"/>
              </w:rPr>
            </w:pPr>
            <w:r w:rsidRPr="001B2D03">
              <w:rPr>
                <w:rFonts w:cs="Arial"/>
                <w:sz w:val="22"/>
                <w:szCs w:val="22"/>
              </w:rPr>
              <w:t>38</w:t>
            </w:r>
          </w:p>
        </w:tc>
        <w:tc>
          <w:tcPr>
            <w:tcW w:w="3513" w:type="dxa"/>
          </w:tcPr>
          <w:p w14:paraId="329F0202" w14:textId="77777777" w:rsidR="00AB0436" w:rsidRPr="001B2D03" w:rsidRDefault="00AB0436" w:rsidP="005740EB">
            <w:pPr>
              <w:pStyle w:val="BodyText"/>
              <w:rPr>
                <w:rFonts w:cs="Arial"/>
                <w:sz w:val="22"/>
                <w:szCs w:val="22"/>
              </w:rPr>
            </w:pPr>
            <w:r w:rsidRPr="001B2D03">
              <w:rPr>
                <w:rFonts w:cs="Arial"/>
                <w:sz w:val="22"/>
                <w:szCs w:val="22"/>
              </w:rPr>
              <w:t>13.20</w:t>
            </w:r>
          </w:p>
        </w:tc>
      </w:tr>
      <w:tr w:rsidR="00AB0436" w:rsidRPr="001B2D03" w14:paraId="48B61CFA" w14:textId="77777777" w:rsidTr="001B2D03">
        <w:trPr>
          <w:cnfStyle w:val="000000100000" w:firstRow="0" w:lastRow="0" w:firstColumn="0" w:lastColumn="0" w:oddVBand="0" w:evenVBand="0" w:oddHBand="1" w:evenHBand="0" w:firstRowFirstColumn="0" w:firstRowLastColumn="0" w:lastRowFirstColumn="0" w:lastRowLastColumn="0"/>
        </w:trPr>
        <w:tc>
          <w:tcPr>
            <w:tcW w:w="3512" w:type="dxa"/>
          </w:tcPr>
          <w:p w14:paraId="04FF5F6B" w14:textId="77777777" w:rsidR="00AB0436" w:rsidRPr="001B2D03" w:rsidRDefault="00AB0436" w:rsidP="005740EB">
            <w:pPr>
              <w:pStyle w:val="BodyText"/>
              <w:rPr>
                <w:rFonts w:cs="Arial"/>
                <w:sz w:val="22"/>
                <w:szCs w:val="22"/>
              </w:rPr>
            </w:pPr>
            <w:r w:rsidRPr="001B2D03">
              <w:rPr>
                <w:rFonts w:cs="Arial"/>
                <w:sz w:val="22"/>
                <w:szCs w:val="22"/>
              </w:rPr>
              <w:t>More than 12 months ago</w:t>
            </w:r>
          </w:p>
        </w:tc>
        <w:tc>
          <w:tcPr>
            <w:tcW w:w="3512" w:type="dxa"/>
          </w:tcPr>
          <w:p w14:paraId="53FC48C9" w14:textId="77777777" w:rsidR="00AB0436" w:rsidRPr="001B2D03" w:rsidRDefault="00AB0436" w:rsidP="005740EB">
            <w:pPr>
              <w:pStyle w:val="BodyText"/>
              <w:rPr>
                <w:rFonts w:cs="Arial"/>
                <w:sz w:val="22"/>
                <w:szCs w:val="22"/>
              </w:rPr>
            </w:pPr>
            <w:r w:rsidRPr="001B2D03">
              <w:rPr>
                <w:rFonts w:cs="Arial"/>
                <w:sz w:val="22"/>
                <w:szCs w:val="22"/>
              </w:rPr>
              <w:t>167</w:t>
            </w:r>
          </w:p>
        </w:tc>
        <w:tc>
          <w:tcPr>
            <w:tcW w:w="3513" w:type="dxa"/>
          </w:tcPr>
          <w:p w14:paraId="10813AB6" w14:textId="77777777" w:rsidR="00AB0436" w:rsidRPr="001B2D03" w:rsidRDefault="00AB0436" w:rsidP="005740EB">
            <w:pPr>
              <w:pStyle w:val="BodyText"/>
              <w:rPr>
                <w:rFonts w:cs="Arial"/>
                <w:sz w:val="22"/>
                <w:szCs w:val="22"/>
              </w:rPr>
            </w:pPr>
            <w:r w:rsidRPr="001B2D03">
              <w:rPr>
                <w:rFonts w:cs="Arial"/>
                <w:sz w:val="22"/>
                <w:szCs w:val="22"/>
              </w:rPr>
              <w:t>32.43</w:t>
            </w:r>
          </w:p>
        </w:tc>
      </w:tr>
      <w:tr w:rsidR="00AB0436" w:rsidRPr="001B2D03" w14:paraId="3C611B66" w14:textId="77777777" w:rsidTr="001B2D03">
        <w:tc>
          <w:tcPr>
            <w:tcW w:w="3512" w:type="dxa"/>
          </w:tcPr>
          <w:p w14:paraId="0D8279E4" w14:textId="77777777" w:rsidR="00AB0436" w:rsidRPr="001B2D03" w:rsidRDefault="00AB0436" w:rsidP="005740EB">
            <w:pPr>
              <w:pStyle w:val="BodyText"/>
              <w:rPr>
                <w:rFonts w:cs="Arial"/>
                <w:sz w:val="22"/>
                <w:szCs w:val="22"/>
              </w:rPr>
            </w:pPr>
            <w:r w:rsidRPr="001B2D03">
              <w:rPr>
                <w:rFonts w:cs="Arial"/>
                <w:sz w:val="22"/>
                <w:szCs w:val="22"/>
              </w:rPr>
              <w:t>Don’t know/don’t remember</w:t>
            </w:r>
          </w:p>
        </w:tc>
        <w:tc>
          <w:tcPr>
            <w:tcW w:w="3512" w:type="dxa"/>
          </w:tcPr>
          <w:p w14:paraId="618AD5DA" w14:textId="77777777" w:rsidR="00AB0436" w:rsidRPr="001B2D03" w:rsidRDefault="00AB0436" w:rsidP="005740EB">
            <w:pPr>
              <w:pStyle w:val="BodyText"/>
              <w:rPr>
                <w:rFonts w:cs="Arial"/>
                <w:sz w:val="22"/>
                <w:szCs w:val="22"/>
              </w:rPr>
            </w:pPr>
            <w:r w:rsidRPr="001B2D03">
              <w:rPr>
                <w:rFonts w:cs="Arial"/>
                <w:sz w:val="22"/>
                <w:szCs w:val="22"/>
              </w:rPr>
              <w:t>50</w:t>
            </w:r>
          </w:p>
        </w:tc>
        <w:tc>
          <w:tcPr>
            <w:tcW w:w="3513" w:type="dxa"/>
          </w:tcPr>
          <w:p w14:paraId="263AE49D" w14:textId="77777777" w:rsidR="00AB0436" w:rsidRPr="001B2D03" w:rsidRDefault="00AB0436" w:rsidP="005740EB">
            <w:pPr>
              <w:pStyle w:val="BodyText"/>
              <w:rPr>
                <w:rFonts w:cs="Arial"/>
                <w:sz w:val="22"/>
                <w:szCs w:val="22"/>
              </w:rPr>
            </w:pPr>
            <w:r w:rsidRPr="001B2D03">
              <w:rPr>
                <w:rFonts w:cs="Arial"/>
                <w:sz w:val="22"/>
                <w:szCs w:val="22"/>
              </w:rPr>
              <w:t>9.71</w:t>
            </w:r>
          </w:p>
        </w:tc>
      </w:tr>
    </w:tbl>
    <w:p w14:paraId="7464F304" w14:textId="77777777" w:rsidR="00AB0436" w:rsidRPr="001A16E5" w:rsidRDefault="00AB0436" w:rsidP="001A16E5">
      <w:pPr>
        <w:pStyle w:val="Body"/>
        <w:spacing w:before="240"/>
        <w:rPr>
          <w:b/>
          <w:bCs/>
          <w:i/>
          <w:iCs/>
        </w:rPr>
      </w:pPr>
      <w:r w:rsidRPr="001A16E5">
        <w:rPr>
          <w:b/>
          <w:bCs/>
          <w:i/>
          <w:iCs/>
        </w:rPr>
        <w:t>Q8: The MHF activities – n = 492</w:t>
      </w:r>
    </w:p>
    <w:tbl>
      <w:tblPr>
        <w:tblStyle w:val="GridTable4-Accent1"/>
        <w:tblW w:w="0" w:type="auto"/>
        <w:tblLook w:val="0420" w:firstRow="1" w:lastRow="0" w:firstColumn="0" w:lastColumn="0" w:noHBand="0" w:noVBand="1"/>
      </w:tblPr>
      <w:tblGrid>
        <w:gridCol w:w="2985"/>
        <w:gridCol w:w="3015"/>
        <w:gridCol w:w="3016"/>
      </w:tblGrid>
      <w:tr w:rsidR="00AB0436" w:rsidRPr="001B2D03" w14:paraId="3CE3F615" w14:textId="77777777" w:rsidTr="001B2D03">
        <w:trPr>
          <w:cnfStyle w:val="100000000000" w:firstRow="1" w:lastRow="0" w:firstColumn="0" w:lastColumn="0" w:oddVBand="0" w:evenVBand="0" w:oddHBand="0" w:evenHBand="0" w:firstRowFirstColumn="0" w:firstRowLastColumn="0" w:lastRowFirstColumn="0" w:lastRowLastColumn="0"/>
        </w:trPr>
        <w:tc>
          <w:tcPr>
            <w:tcW w:w="3512" w:type="dxa"/>
          </w:tcPr>
          <w:p w14:paraId="5FCBCDEC" w14:textId="77777777" w:rsidR="00AB0436" w:rsidRPr="001B2D03" w:rsidRDefault="00AB0436" w:rsidP="005740EB">
            <w:pPr>
              <w:pStyle w:val="BodyText"/>
              <w:rPr>
                <w:rFonts w:cs="Arial"/>
                <w:sz w:val="22"/>
                <w:szCs w:val="22"/>
              </w:rPr>
            </w:pPr>
            <w:r w:rsidRPr="001B2D03">
              <w:rPr>
                <w:rFonts w:cs="Arial"/>
                <w:sz w:val="22"/>
                <w:szCs w:val="22"/>
              </w:rPr>
              <w:t>Activity</w:t>
            </w:r>
          </w:p>
        </w:tc>
        <w:tc>
          <w:tcPr>
            <w:tcW w:w="3512" w:type="dxa"/>
          </w:tcPr>
          <w:p w14:paraId="28A7BF1C" w14:textId="77777777" w:rsidR="00AB0436" w:rsidRPr="001B2D03" w:rsidRDefault="00AB0436" w:rsidP="005740EB">
            <w:pPr>
              <w:pStyle w:val="BodyText"/>
              <w:rPr>
                <w:rFonts w:cs="Arial"/>
                <w:sz w:val="22"/>
                <w:szCs w:val="22"/>
              </w:rPr>
            </w:pPr>
            <w:r w:rsidRPr="001B2D03">
              <w:rPr>
                <w:rFonts w:cs="Arial"/>
                <w:sz w:val="22"/>
                <w:szCs w:val="22"/>
              </w:rPr>
              <w:t>N of respondents</w:t>
            </w:r>
          </w:p>
        </w:tc>
        <w:tc>
          <w:tcPr>
            <w:tcW w:w="3513" w:type="dxa"/>
          </w:tcPr>
          <w:p w14:paraId="465B6FFC" w14:textId="77777777" w:rsidR="00AB0436" w:rsidRPr="001B2D03" w:rsidRDefault="00AB0436" w:rsidP="005740EB">
            <w:pPr>
              <w:pStyle w:val="BodyText"/>
              <w:rPr>
                <w:rFonts w:cs="Arial"/>
                <w:sz w:val="22"/>
                <w:szCs w:val="22"/>
              </w:rPr>
            </w:pPr>
            <w:r w:rsidRPr="001B2D03">
              <w:rPr>
                <w:rFonts w:cs="Arial"/>
                <w:sz w:val="22"/>
                <w:szCs w:val="22"/>
              </w:rPr>
              <w:t>% of respondents</w:t>
            </w:r>
          </w:p>
        </w:tc>
      </w:tr>
      <w:tr w:rsidR="00AB0436" w:rsidRPr="001B2D03" w14:paraId="09C35492" w14:textId="77777777" w:rsidTr="001B2D03">
        <w:trPr>
          <w:cnfStyle w:val="000000100000" w:firstRow="0" w:lastRow="0" w:firstColumn="0" w:lastColumn="0" w:oddVBand="0" w:evenVBand="0" w:oddHBand="1" w:evenHBand="0" w:firstRowFirstColumn="0" w:firstRowLastColumn="0" w:lastRowFirstColumn="0" w:lastRowLastColumn="0"/>
        </w:trPr>
        <w:tc>
          <w:tcPr>
            <w:tcW w:w="3512" w:type="dxa"/>
          </w:tcPr>
          <w:p w14:paraId="10644DD0" w14:textId="77777777" w:rsidR="00AB0436" w:rsidRPr="001B2D03" w:rsidRDefault="00AB0436" w:rsidP="005740EB">
            <w:pPr>
              <w:pStyle w:val="BodyText"/>
              <w:rPr>
                <w:rFonts w:cs="Arial"/>
                <w:sz w:val="22"/>
                <w:szCs w:val="22"/>
              </w:rPr>
            </w:pPr>
            <w:r w:rsidRPr="001B2D03">
              <w:rPr>
                <w:rFonts w:cs="Arial"/>
                <w:sz w:val="22"/>
                <w:szCs w:val="22"/>
              </w:rPr>
              <w:t>Sports and physical activities</w:t>
            </w:r>
          </w:p>
        </w:tc>
        <w:tc>
          <w:tcPr>
            <w:tcW w:w="3512" w:type="dxa"/>
          </w:tcPr>
          <w:p w14:paraId="7309D14B" w14:textId="77777777" w:rsidR="00AB0436" w:rsidRPr="001B2D03" w:rsidRDefault="00AB0436" w:rsidP="005740EB">
            <w:pPr>
              <w:pStyle w:val="BodyText"/>
              <w:rPr>
                <w:rFonts w:cs="Arial"/>
                <w:sz w:val="22"/>
                <w:szCs w:val="22"/>
              </w:rPr>
            </w:pPr>
            <w:r w:rsidRPr="001B2D03">
              <w:rPr>
                <w:rFonts w:cs="Arial"/>
                <w:sz w:val="22"/>
                <w:szCs w:val="22"/>
              </w:rPr>
              <w:t>306</w:t>
            </w:r>
          </w:p>
        </w:tc>
        <w:tc>
          <w:tcPr>
            <w:tcW w:w="3513" w:type="dxa"/>
          </w:tcPr>
          <w:p w14:paraId="5AAF14F1" w14:textId="77777777" w:rsidR="00AB0436" w:rsidRPr="001B2D03" w:rsidRDefault="00AB0436" w:rsidP="005740EB">
            <w:pPr>
              <w:pStyle w:val="BodyText"/>
              <w:rPr>
                <w:rFonts w:cs="Arial"/>
                <w:sz w:val="22"/>
                <w:szCs w:val="22"/>
              </w:rPr>
            </w:pPr>
            <w:r w:rsidRPr="001B2D03">
              <w:rPr>
                <w:rFonts w:cs="Arial"/>
                <w:sz w:val="22"/>
                <w:szCs w:val="22"/>
              </w:rPr>
              <w:t>62.20</w:t>
            </w:r>
          </w:p>
        </w:tc>
      </w:tr>
      <w:tr w:rsidR="00AB0436" w:rsidRPr="001B2D03" w14:paraId="5737B352" w14:textId="77777777" w:rsidTr="001B2D03">
        <w:tc>
          <w:tcPr>
            <w:tcW w:w="3512" w:type="dxa"/>
          </w:tcPr>
          <w:p w14:paraId="2590118C" w14:textId="77777777" w:rsidR="00AB0436" w:rsidRPr="001B2D03" w:rsidRDefault="00AB0436" w:rsidP="005740EB">
            <w:pPr>
              <w:pStyle w:val="BodyText"/>
              <w:rPr>
                <w:rFonts w:cs="Arial"/>
                <w:sz w:val="22"/>
                <w:szCs w:val="22"/>
              </w:rPr>
            </w:pPr>
            <w:r w:rsidRPr="001B2D03">
              <w:rPr>
                <w:rFonts w:cs="Arial"/>
                <w:sz w:val="22"/>
                <w:szCs w:val="22"/>
              </w:rPr>
              <w:t>Hanging out</w:t>
            </w:r>
          </w:p>
        </w:tc>
        <w:tc>
          <w:tcPr>
            <w:tcW w:w="3512" w:type="dxa"/>
          </w:tcPr>
          <w:p w14:paraId="22FDFDA8" w14:textId="77777777" w:rsidR="00AB0436" w:rsidRPr="001B2D03" w:rsidRDefault="00AB0436" w:rsidP="005740EB">
            <w:pPr>
              <w:pStyle w:val="BodyText"/>
              <w:rPr>
                <w:rFonts w:cs="Arial"/>
                <w:sz w:val="22"/>
                <w:szCs w:val="22"/>
              </w:rPr>
            </w:pPr>
            <w:r w:rsidRPr="001B2D03">
              <w:rPr>
                <w:rFonts w:cs="Arial"/>
                <w:sz w:val="22"/>
                <w:szCs w:val="22"/>
              </w:rPr>
              <w:t>80</w:t>
            </w:r>
          </w:p>
        </w:tc>
        <w:tc>
          <w:tcPr>
            <w:tcW w:w="3513" w:type="dxa"/>
          </w:tcPr>
          <w:p w14:paraId="04F8C8B0" w14:textId="77777777" w:rsidR="00AB0436" w:rsidRPr="001B2D03" w:rsidRDefault="00AB0436" w:rsidP="005740EB">
            <w:pPr>
              <w:pStyle w:val="BodyText"/>
              <w:rPr>
                <w:rFonts w:cs="Arial"/>
                <w:sz w:val="22"/>
                <w:szCs w:val="22"/>
              </w:rPr>
            </w:pPr>
            <w:r w:rsidRPr="001B2D03">
              <w:rPr>
                <w:rFonts w:cs="Arial"/>
                <w:sz w:val="22"/>
                <w:szCs w:val="22"/>
              </w:rPr>
              <w:t>16.26</w:t>
            </w:r>
          </w:p>
        </w:tc>
      </w:tr>
      <w:tr w:rsidR="00AB0436" w:rsidRPr="001B2D03" w14:paraId="07A11A64" w14:textId="77777777" w:rsidTr="001B2D03">
        <w:trPr>
          <w:cnfStyle w:val="000000100000" w:firstRow="0" w:lastRow="0" w:firstColumn="0" w:lastColumn="0" w:oddVBand="0" w:evenVBand="0" w:oddHBand="1" w:evenHBand="0" w:firstRowFirstColumn="0" w:firstRowLastColumn="0" w:lastRowFirstColumn="0" w:lastRowLastColumn="0"/>
        </w:trPr>
        <w:tc>
          <w:tcPr>
            <w:tcW w:w="3512" w:type="dxa"/>
          </w:tcPr>
          <w:p w14:paraId="0EE73126" w14:textId="77777777" w:rsidR="00AB0436" w:rsidRPr="001B2D03" w:rsidRDefault="00AB0436" w:rsidP="005740EB">
            <w:pPr>
              <w:pStyle w:val="BodyText"/>
              <w:rPr>
                <w:rFonts w:cs="Arial"/>
                <w:sz w:val="22"/>
                <w:szCs w:val="22"/>
              </w:rPr>
            </w:pPr>
            <w:r w:rsidRPr="001B2D03">
              <w:rPr>
                <w:rFonts w:cs="Arial"/>
                <w:sz w:val="22"/>
                <w:szCs w:val="22"/>
              </w:rPr>
              <w:t>Clubs and workshops</w:t>
            </w:r>
          </w:p>
        </w:tc>
        <w:tc>
          <w:tcPr>
            <w:tcW w:w="3512" w:type="dxa"/>
          </w:tcPr>
          <w:p w14:paraId="565548E8" w14:textId="77777777" w:rsidR="00AB0436" w:rsidRPr="001B2D03" w:rsidRDefault="00AB0436" w:rsidP="005740EB">
            <w:pPr>
              <w:pStyle w:val="BodyText"/>
              <w:rPr>
                <w:rFonts w:cs="Arial"/>
                <w:sz w:val="22"/>
                <w:szCs w:val="22"/>
              </w:rPr>
            </w:pPr>
            <w:r w:rsidRPr="001B2D03">
              <w:rPr>
                <w:rFonts w:cs="Arial"/>
                <w:sz w:val="22"/>
                <w:szCs w:val="22"/>
              </w:rPr>
              <w:t>76</w:t>
            </w:r>
          </w:p>
        </w:tc>
        <w:tc>
          <w:tcPr>
            <w:tcW w:w="3513" w:type="dxa"/>
          </w:tcPr>
          <w:p w14:paraId="20DADEC6" w14:textId="77777777" w:rsidR="00AB0436" w:rsidRPr="001B2D03" w:rsidRDefault="00AB0436" w:rsidP="005740EB">
            <w:pPr>
              <w:pStyle w:val="BodyText"/>
              <w:rPr>
                <w:rFonts w:cs="Arial"/>
                <w:sz w:val="22"/>
                <w:szCs w:val="22"/>
              </w:rPr>
            </w:pPr>
            <w:r w:rsidRPr="001B2D03">
              <w:rPr>
                <w:rFonts w:cs="Arial"/>
                <w:sz w:val="22"/>
                <w:szCs w:val="22"/>
              </w:rPr>
              <w:t>15.45</w:t>
            </w:r>
          </w:p>
        </w:tc>
      </w:tr>
      <w:tr w:rsidR="00AB0436" w:rsidRPr="001B2D03" w14:paraId="04E21FED" w14:textId="77777777" w:rsidTr="001B2D03">
        <w:tc>
          <w:tcPr>
            <w:tcW w:w="3512" w:type="dxa"/>
          </w:tcPr>
          <w:p w14:paraId="4A7E143E" w14:textId="77777777" w:rsidR="00AB0436" w:rsidRPr="001B2D03" w:rsidRDefault="00AB0436" w:rsidP="005740EB">
            <w:pPr>
              <w:pStyle w:val="BodyText"/>
              <w:rPr>
                <w:rFonts w:cs="Arial"/>
                <w:sz w:val="22"/>
                <w:szCs w:val="22"/>
              </w:rPr>
            </w:pPr>
            <w:r w:rsidRPr="001B2D03">
              <w:rPr>
                <w:rFonts w:cs="Arial"/>
                <w:sz w:val="22"/>
                <w:szCs w:val="22"/>
              </w:rPr>
              <w:t>Mentoring and volunteering</w:t>
            </w:r>
          </w:p>
        </w:tc>
        <w:tc>
          <w:tcPr>
            <w:tcW w:w="3512" w:type="dxa"/>
          </w:tcPr>
          <w:p w14:paraId="61DB64EA" w14:textId="77777777" w:rsidR="00AB0436" w:rsidRPr="001B2D03" w:rsidRDefault="00AB0436" w:rsidP="005740EB">
            <w:pPr>
              <w:pStyle w:val="BodyText"/>
              <w:rPr>
                <w:rFonts w:cs="Arial"/>
                <w:sz w:val="22"/>
                <w:szCs w:val="22"/>
              </w:rPr>
            </w:pPr>
            <w:r w:rsidRPr="001B2D03">
              <w:rPr>
                <w:rFonts w:cs="Arial"/>
                <w:sz w:val="22"/>
                <w:szCs w:val="22"/>
              </w:rPr>
              <w:t>30</w:t>
            </w:r>
          </w:p>
        </w:tc>
        <w:tc>
          <w:tcPr>
            <w:tcW w:w="3513" w:type="dxa"/>
          </w:tcPr>
          <w:p w14:paraId="38BB4F68" w14:textId="77777777" w:rsidR="00AB0436" w:rsidRPr="001B2D03" w:rsidRDefault="00AB0436" w:rsidP="005740EB">
            <w:pPr>
              <w:pStyle w:val="BodyText"/>
              <w:rPr>
                <w:rFonts w:cs="Arial"/>
                <w:sz w:val="22"/>
                <w:szCs w:val="22"/>
              </w:rPr>
            </w:pPr>
            <w:r w:rsidRPr="001B2D03">
              <w:rPr>
                <w:rFonts w:cs="Arial"/>
                <w:sz w:val="22"/>
                <w:szCs w:val="22"/>
              </w:rPr>
              <w:t>6.10</w:t>
            </w:r>
          </w:p>
        </w:tc>
      </w:tr>
    </w:tbl>
    <w:p w14:paraId="71EF8416" w14:textId="77777777" w:rsidR="00AB0436" w:rsidRPr="001A16E5" w:rsidRDefault="00AB0436" w:rsidP="001A16E5">
      <w:pPr>
        <w:pStyle w:val="Body"/>
        <w:spacing w:before="240"/>
        <w:rPr>
          <w:b/>
          <w:bCs/>
          <w:i/>
          <w:iCs/>
        </w:rPr>
      </w:pPr>
      <w:r w:rsidRPr="001A16E5">
        <w:rPr>
          <w:b/>
          <w:bCs/>
          <w:i/>
          <w:iCs/>
        </w:rPr>
        <w:t>Q9: Wellbeing</w:t>
      </w:r>
    </w:p>
    <w:tbl>
      <w:tblPr>
        <w:tblStyle w:val="GridTable4-Accent1"/>
        <w:tblW w:w="0" w:type="auto"/>
        <w:tblLayout w:type="fixed"/>
        <w:tblLook w:val="0420" w:firstRow="1" w:lastRow="0" w:firstColumn="0" w:lastColumn="0" w:noHBand="0" w:noVBand="1"/>
      </w:tblPr>
      <w:tblGrid>
        <w:gridCol w:w="1443"/>
        <w:gridCol w:w="1262"/>
        <w:gridCol w:w="1262"/>
        <w:gridCol w:w="1262"/>
        <w:gridCol w:w="1262"/>
        <w:gridCol w:w="1262"/>
        <w:gridCol w:w="1263"/>
      </w:tblGrid>
      <w:tr w:rsidR="00AB0436" w:rsidRPr="001B2D03" w14:paraId="2058A35B" w14:textId="77777777" w:rsidTr="00F761DC">
        <w:trPr>
          <w:cnfStyle w:val="100000000000" w:firstRow="1" w:lastRow="0" w:firstColumn="0" w:lastColumn="0" w:oddVBand="0" w:evenVBand="0" w:oddHBand="0" w:evenHBand="0" w:firstRowFirstColumn="0" w:firstRowLastColumn="0" w:lastRowFirstColumn="0" w:lastRowLastColumn="0"/>
        </w:trPr>
        <w:tc>
          <w:tcPr>
            <w:tcW w:w="1443" w:type="dxa"/>
          </w:tcPr>
          <w:p w14:paraId="0CAB3AA7" w14:textId="77777777" w:rsidR="00AB0436" w:rsidRPr="001B2D03" w:rsidRDefault="00AB0436" w:rsidP="005740EB">
            <w:pPr>
              <w:pStyle w:val="BodyText"/>
              <w:rPr>
                <w:rFonts w:cs="Arial"/>
                <w:sz w:val="22"/>
                <w:szCs w:val="22"/>
              </w:rPr>
            </w:pPr>
          </w:p>
        </w:tc>
        <w:tc>
          <w:tcPr>
            <w:tcW w:w="1262" w:type="dxa"/>
          </w:tcPr>
          <w:p w14:paraId="1FF5D97C" w14:textId="77777777" w:rsidR="00AB0436" w:rsidRPr="001B2D03" w:rsidRDefault="00AB0436" w:rsidP="005740EB">
            <w:pPr>
              <w:pStyle w:val="BodyText"/>
              <w:rPr>
                <w:rFonts w:cs="Arial"/>
                <w:sz w:val="22"/>
                <w:szCs w:val="22"/>
              </w:rPr>
            </w:pPr>
            <w:r w:rsidRPr="001B2D03">
              <w:rPr>
                <w:rFonts w:cs="Arial"/>
                <w:sz w:val="22"/>
                <w:szCs w:val="22"/>
              </w:rPr>
              <w:t>1 – not happy at all</w:t>
            </w:r>
          </w:p>
        </w:tc>
        <w:tc>
          <w:tcPr>
            <w:tcW w:w="1262" w:type="dxa"/>
          </w:tcPr>
          <w:p w14:paraId="35A52218" w14:textId="77777777" w:rsidR="00AB0436" w:rsidRPr="001B2D03" w:rsidRDefault="00AB0436" w:rsidP="005740EB">
            <w:pPr>
              <w:pStyle w:val="BodyText"/>
              <w:rPr>
                <w:rFonts w:cs="Arial"/>
                <w:sz w:val="22"/>
                <w:szCs w:val="22"/>
              </w:rPr>
            </w:pPr>
            <w:r w:rsidRPr="001B2D03">
              <w:rPr>
                <w:rFonts w:cs="Arial"/>
                <w:sz w:val="22"/>
                <w:szCs w:val="22"/>
              </w:rPr>
              <w:t>2</w:t>
            </w:r>
          </w:p>
        </w:tc>
        <w:tc>
          <w:tcPr>
            <w:tcW w:w="1262" w:type="dxa"/>
          </w:tcPr>
          <w:p w14:paraId="1B19C777" w14:textId="77777777" w:rsidR="00AB0436" w:rsidRPr="001B2D03" w:rsidRDefault="00AB0436" w:rsidP="005740EB">
            <w:pPr>
              <w:pStyle w:val="BodyText"/>
              <w:rPr>
                <w:rFonts w:cs="Arial"/>
                <w:sz w:val="22"/>
                <w:szCs w:val="22"/>
              </w:rPr>
            </w:pPr>
            <w:r w:rsidRPr="001B2D03">
              <w:rPr>
                <w:rFonts w:cs="Arial"/>
                <w:sz w:val="22"/>
                <w:szCs w:val="22"/>
              </w:rPr>
              <w:t>3</w:t>
            </w:r>
          </w:p>
        </w:tc>
        <w:tc>
          <w:tcPr>
            <w:tcW w:w="1262" w:type="dxa"/>
          </w:tcPr>
          <w:p w14:paraId="4705E46A" w14:textId="77777777" w:rsidR="00AB0436" w:rsidRPr="001B2D03" w:rsidRDefault="00AB0436" w:rsidP="005740EB">
            <w:pPr>
              <w:pStyle w:val="BodyText"/>
              <w:rPr>
                <w:rFonts w:cs="Arial"/>
                <w:sz w:val="22"/>
                <w:szCs w:val="22"/>
              </w:rPr>
            </w:pPr>
            <w:r w:rsidRPr="001B2D03">
              <w:rPr>
                <w:rFonts w:cs="Arial"/>
                <w:sz w:val="22"/>
                <w:szCs w:val="22"/>
              </w:rPr>
              <w:t>4</w:t>
            </w:r>
          </w:p>
        </w:tc>
        <w:tc>
          <w:tcPr>
            <w:tcW w:w="1262" w:type="dxa"/>
          </w:tcPr>
          <w:p w14:paraId="48189B96" w14:textId="77777777" w:rsidR="00AB0436" w:rsidRPr="001B2D03" w:rsidRDefault="00AB0436" w:rsidP="005740EB">
            <w:pPr>
              <w:pStyle w:val="BodyText"/>
              <w:rPr>
                <w:rFonts w:cs="Arial"/>
                <w:sz w:val="22"/>
                <w:szCs w:val="22"/>
              </w:rPr>
            </w:pPr>
            <w:r w:rsidRPr="001B2D03">
              <w:rPr>
                <w:rFonts w:cs="Arial"/>
                <w:sz w:val="22"/>
                <w:szCs w:val="22"/>
              </w:rPr>
              <w:t>5 – completely happy</w:t>
            </w:r>
          </w:p>
        </w:tc>
        <w:tc>
          <w:tcPr>
            <w:tcW w:w="1263" w:type="dxa"/>
          </w:tcPr>
          <w:p w14:paraId="7315A49A" w14:textId="77777777" w:rsidR="00AB0436" w:rsidRPr="001B2D03" w:rsidRDefault="00AB0436" w:rsidP="005740EB">
            <w:pPr>
              <w:pStyle w:val="BodyText"/>
              <w:rPr>
                <w:rFonts w:cs="Arial"/>
                <w:sz w:val="22"/>
                <w:szCs w:val="22"/>
              </w:rPr>
            </w:pPr>
            <w:r w:rsidRPr="001B2D03">
              <w:rPr>
                <w:rFonts w:cs="Arial"/>
                <w:sz w:val="22"/>
                <w:szCs w:val="22"/>
              </w:rPr>
              <w:t>Total</w:t>
            </w:r>
          </w:p>
        </w:tc>
      </w:tr>
      <w:tr w:rsidR="00AB0436" w:rsidRPr="001B2D03" w14:paraId="56B8CE2F" w14:textId="77777777" w:rsidTr="00F761DC">
        <w:trPr>
          <w:cnfStyle w:val="000000100000" w:firstRow="0" w:lastRow="0" w:firstColumn="0" w:lastColumn="0" w:oddVBand="0" w:evenVBand="0" w:oddHBand="1" w:evenHBand="0" w:firstRowFirstColumn="0" w:firstRowLastColumn="0" w:lastRowFirstColumn="0" w:lastRowLastColumn="0"/>
        </w:trPr>
        <w:tc>
          <w:tcPr>
            <w:tcW w:w="1443" w:type="dxa"/>
          </w:tcPr>
          <w:p w14:paraId="037F93D5" w14:textId="77777777" w:rsidR="00AB0436" w:rsidRPr="001B2D03" w:rsidRDefault="00AB0436" w:rsidP="005740EB">
            <w:pPr>
              <w:pStyle w:val="BodyText"/>
              <w:rPr>
                <w:rFonts w:cs="Arial"/>
                <w:sz w:val="22"/>
                <w:szCs w:val="22"/>
              </w:rPr>
            </w:pPr>
            <w:r w:rsidRPr="001B2D03">
              <w:rPr>
                <w:rFonts w:cs="Arial"/>
                <w:sz w:val="22"/>
                <w:szCs w:val="22"/>
              </w:rPr>
              <w:t>a. Your school or work</w:t>
            </w:r>
          </w:p>
        </w:tc>
        <w:tc>
          <w:tcPr>
            <w:tcW w:w="1262" w:type="dxa"/>
          </w:tcPr>
          <w:p w14:paraId="50570794" w14:textId="77777777" w:rsidR="00AB0436" w:rsidRPr="001B2D03" w:rsidRDefault="00AB0436" w:rsidP="005740EB">
            <w:pPr>
              <w:pStyle w:val="BodyText"/>
              <w:rPr>
                <w:rFonts w:cs="Arial"/>
                <w:sz w:val="22"/>
                <w:szCs w:val="22"/>
              </w:rPr>
            </w:pPr>
            <w:r w:rsidRPr="001B2D03">
              <w:rPr>
                <w:rFonts w:cs="Arial"/>
                <w:sz w:val="22"/>
                <w:szCs w:val="22"/>
              </w:rPr>
              <w:t>23.09% (118)</w:t>
            </w:r>
          </w:p>
        </w:tc>
        <w:tc>
          <w:tcPr>
            <w:tcW w:w="1262" w:type="dxa"/>
          </w:tcPr>
          <w:p w14:paraId="35CA9142" w14:textId="77777777" w:rsidR="00AB0436" w:rsidRPr="001B2D03" w:rsidRDefault="00AB0436" w:rsidP="005740EB">
            <w:pPr>
              <w:pStyle w:val="BodyText"/>
              <w:rPr>
                <w:rFonts w:cs="Arial"/>
                <w:sz w:val="22"/>
                <w:szCs w:val="22"/>
              </w:rPr>
            </w:pPr>
            <w:r w:rsidRPr="001B2D03">
              <w:rPr>
                <w:rFonts w:cs="Arial"/>
                <w:sz w:val="22"/>
                <w:szCs w:val="22"/>
              </w:rPr>
              <w:t>22.90% (117)</w:t>
            </w:r>
          </w:p>
        </w:tc>
        <w:tc>
          <w:tcPr>
            <w:tcW w:w="1262" w:type="dxa"/>
          </w:tcPr>
          <w:p w14:paraId="3733584F" w14:textId="77777777" w:rsidR="00AB0436" w:rsidRPr="001B2D03" w:rsidRDefault="00AB0436" w:rsidP="005740EB">
            <w:pPr>
              <w:pStyle w:val="BodyText"/>
              <w:rPr>
                <w:rFonts w:cs="Arial"/>
                <w:sz w:val="22"/>
                <w:szCs w:val="22"/>
              </w:rPr>
            </w:pPr>
            <w:r w:rsidRPr="001B2D03">
              <w:rPr>
                <w:rFonts w:cs="Arial"/>
                <w:sz w:val="22"/>
                <w:szCs w:val="22"/>
              </w:rPr>
              <w:t>32.88% (168)</w:t>
            </w:r>
          </w:p>
        </w:tc>
        <w:tc>
          <w:tcPr>
            <w:tcW w:w="1262" w:type="dxa"/>
          </w:tcPr>
          <w:p w14:paraId="47CFA58A" w14:textId="77777777" w:rsidR="00AB0436" w:rsidRPr="001B2D03" w:rsidRDefault="00AB0436" w:rsidP="005740EB">
            <w:pPr>
              <w:pStyle w:val="BodyText"/>
              <w:rPr>
                <w:rFonts w:cs="Arial"/>
                <w:sz w:val="22"/>
                <w:szCs w:val="22"/>
              </w:rPr>
            </w:pPr>
            <w:r w:rsidRPr="001B2D03">
              <w:rPr>
                <w:rFonts w:cs="Arial"/>
                <w:sz w:val="22"/>
                <w:szCs w:val="22"/>
              </w:rPr>
              <w:t>13.11% (67)</w:t>
            </w:r>
          </w:p>
        </w:tc>
        <w:tc>
          <w:tcPr>
            <w:tcW w:w="1262" w:type="dxa"/>
          </w:tcPr>
          <w:p w14:paraId="040E8CFB" w14:textId="77777777" w:rsidR="00AB0436" w:rsidRPr="001B2D03" w:rsidRDefault="00AB0436" w:rsidP="005740EB">
            <w:pPr>
              <w:pStyle w:val="BodyText"/>
              <w:rPr>
                <w:rFonts w:cs="Arial"/>
                <w:sz w:val="22"/>
                <w:szCs w:val="22"/>
              </w:rPr>
            </w:pPr>
            <w:r w:rsidRPr="001B2D03">
              <w:rPr>
                <w:rFonts w:cs="Arial"/>
                <w:sz w:val="22"/>
                <w:szCs w:val="22"/>
              </w:rPr>
              <w:t>8.02% (41)</w:t>
            </w:r>
          </w:p>
        </w:tc>
        <w:tc>
          <w:tcPr>
            <w:tcW w:w="1263" w:type="dxa"/>
          </w:tcPr>
          <w:p w14:paraId="3D433799" w14:textId="77777777" w:rsidR="00AB0436" w:rsidRPr="001B2D03" w:rsidRDefault="00AB0436" w:rsidP="005740EB">
            <w:pPr>
              <w:pStyle w:val="BodyText"/>
              <w:rPr>
                <w:rFonts w:cs="Arial"/>
                <w:sz w:val="22"/>
                <w:szCs w:val="22"/>
              </w:rPr>
            </w:pPr>
            <w:r w:rsidRPr="001B2D03">
              <w:rPr>
                <w:rFonts w:cs="Arial"/>
                <w:sz w:val="22"/>
                <w:szCs w:val="22"/>
              </w:rPr>
              <w:t>511</w:t>
            </w:r>
          </w:p>
        </w:tc>
      </w:tr>
      <w:tr w:rsidR="00AB0436" w:rsidRPr="001B2D03" w14:paraId="6713827E" w14:textId="77777777" w:rsidTr="00F761DC">
        <w:tc>
          <w:tcPr>
            <w:tcW w:w="1443" w:type="dxa"/>
          </w:tcPr>
          <w:p w14:paraId="0ACAC69B" w14:textId="77777777" w:rsidR="00AB0436" w:rsidRPr="001B2D03" w:rsidRDefault="00AB0436" w:rsidP="005740EB">
            <w:pPr>
              <w:pStyle w:val="BodyText"/>
              <w:rPr>
                <w:rFonts w:cs="Arial"/>
                <w:sz w:val="22"/>
                <w:szCs w:val="22"/>
              </w:rPr>
            </w:pPr>
            <w:r w:rsidRPr="001B2D03">
              <w:rPr>
                <w:rFonts w:cs="Arial"/>
                <w:sz w:val="22"/>
                <w:szCs w:val="22"/>
              </w:rPr>
              <w:t>b. Your appearance</w:t>
            </w:r>
          </w:p>
        </w:tc>
        <w:tc>
          <w:tcPr>
            <w:tcW w:w="1262" w:type="dxa"/>
          </w:tcPr>
          <w:p w14:paraId="2031E082" w14:textId="77777777" w:rsidR="00AB0436" w:rsidRPr="001B2D03" w:rsidRDefault="00AB0436" w:rsidP="005740EB">
            <w:pPr>
              <w:pStyle w:val="BodyText"/>
              <w:rPr>
                <w:rFonts w:cs="Arial"/>
                <w:sz w:val="22"/>
                <w:szCs w:val="22"/>
              </w:rPr>
            </w:pPr>
            <w:r w:rsidRPr="001B2D03">
              <w:rPr>
                <w:rFonts w:cs="Arial"/>
                <w:sz w:val="22"/>
                <w:szCs w:val="22"/>
              </w:rPr>
              <w:t>31.90% (163)</w:t>
            </w:r>
          </w:p>
        </w:tc>
        <w:tc>
          <w:tcPr>
            <w:tcW w:w="1262" w:type="dxa"/>
          </w:tcPr>
          <w:p w14:paraId="347E978B" w14:textId="77777777" w:rsidR="00AB0436" w:rsidRPr="001B2D03" w:rsidRDefault="00AB0436" w:rsidP="005740EB">
            <w:pPr>
              <w:pStyle w:val="BodyText"/>
              <w:rPr>
                <w:rFonts w:cs="Arial"/>
                <w:sz w:val="22"/>
                <w:szCs w:val="22"/>
              </w:rPr>
            </w:pPr>
            <w:r w:rsidRPr="001B2D03">
              <w:rPr>
                <w:rFonts w:cs="Arial"/>
                <w:sz w:val="22"/>
                <w:szCs w:val="22"/>
              </w:rPr>
              <w:t>26.81% (137)</w:t>
            </w:r>
          </w:p>
        </w:tc>
        <w:tc>
          <w:tcPr>
            <w:tcW w:w="1262" w:type="dxa"/>
          </w:tcPr>
          <w:p w14:paraId="778891CD" w14:textId="77777777" w:rsidR="00AB0436" w:rsidRPr="001B2D03" w:rsidRDefault="00AB0436" w:rsidP="005740EB">
            <w:pPr>
              <w:pStyle w:val="BodyText"/>
              <w:rPr>
                <w:rFonts w:cs="Arial"/>
                <w:sz w:val="22"/>
                <w:szCs w:val="22"/>
              </w:rPr>
            </w:pPr>
            <w:r w:rsidRPr="001B2D03">
              <w:rPr>
                <w:rFonts w:cs="Arial"/>
                <w:sz w:val="22"/>
                <w:szCs w:val="22"/>
              </w:rPr>
              <w:t>30.53% (156)</w:t>
            </w:r>
          </w:p>
        </w:tc>
        <w:tc>
          <w:tcPr>
            <w:tcW w:w="1262" w:type="dxa"/>
          </w:tcPr>
          <w:p w14:paraId="4D4E4B4D" w14:textId="77777777" w:rsidR="00AB0436" w:rsidRPr="001B2D03" w:rsidRDefault="00AB0436" w:rsidP="005740EB">
            <w:pPr>
              <w:pStyle w:val="BodyText"/>
              <w:rPr>
                <w:rFonts w:cs="Arial"/>
                <w:sz w:val="22"/>
                <w:szCs w:val="22"/>
              </w:rPr>
            </w:pPr>
            <w:r w:rsidRPr="001B2D03">
              <w:rPr>
                <w:rFonts w:cs="Arial"/>
                <w:sz w:val="22"/>
                <w:szCs w:val="22"/>
              </w:rPr>
              <w:t>6.65% (34)</w:t>
            </w:r>
          </w:p>
        </w:tc>
        <w:tc>
          <w:tcPr>
            <w:tcW w:w="1262" w:type="dxa"/>
          </w:tcPr>
          <w:p w14:paraId="4FAB9D1E" w14:textId="77777777" w:rsidR="00AB0436" w:rsidRPr="001B2D03" w:rsidRDefault="00AB0436" w:rsidP="005740EB">
            <w:pPr>
              <w:pStyle w:val="BodyText"/>
              <w:rPr>
                <w:rFonts w:cs="Arial"/>
                <w:sz w:val="22"/>
                <w:szCs w:val="22"/>
              </w:rPr>
            </w:pPr>
            <w:r w:rsidRPr="001B2D03">
              <w:rPr>
                <w:rFonts w:cs="Arial"/>
                <w:sz w:val="22"/>
                <w:szCs w:val="22"/>
              </w:rPr>
              <w:t>4.11% (21)</w:t>
            </w:r>
          </w:p>
        </w:tc>
        <w:tc>
          <w:tcPr>
            <w:tcW w:w="1263" w:type="dxa"/>
          </w:tcPr>
          <w:p w14:paraId="05B76111" w14:textId="77777777" w:rsidR="00AB0436" w:rsidRPr="001B2D03" w:rsidRDefault="00AB0436" w:rsidP="005740EB">
            <w:pPr>
              <w:pStyle w:val="BodyText"/>
              <w:rPr>
                <w:rFonts w:cs="Arial"/>
                <w:sz w:val="22"/>
                <w:szCs w:val="22"/>
              </w:rPr>
            </w:pPr>
            <w:r w:rsidRPr="001B2D03">
              <w:rPr>
                <w:rFonts w:cs="Arial"/>
                <w:sz w:val="22"/>
                <w:szCs w:val="22"/>
              </w:rPr>
              <w:t>511</w:t>
            </w:r>
          </w:p>
        </w:tc>
      </w:tr>
      <w:tr w:rsidR="00AB0436" w:rsidRPr="001B2D03" w14:paraId="763C58A9" w14:textId="77777777" w:rsidTr="00F761DC">
        <w:trPr>
          <w:cnfStyle w:val="000000100000" w:firstRow="0" w:lastRow="0" w:firstColumn="0" w:lastColumn="0" w:oddVBand="0" w:evenVBand="0" w:oddHBand="1" w:evenHBand="0" w:firstRowFirstColumn="0" w:firstRowLastColumn="0" w:lastRowFirstColumn="0" w:lastRowLastColumn="0"/>
        </w:trPr>
        <w:tc>
          <w:tcPr>
            <w:tcW w:w="1443" w:type="dxa"/>
          </w:tcPr>
          <w:p w14:paraId="72821A40" w14:textId="77777777" w:rsidR="00AB0436" w:rsidRPr="001B2D03" w:rsidRDefault="00AB0436" w:rsidP="005740EB">
            <w:pPr>
              <w:pStyle w:val="BodyText"/>
              <w:rPr>
                <w:rFonts w:cs="Arial"/>
                <w:sz w:val="22"/>
                <w:szCs w:val="22"/>
              </w:rPr>
            </w:pPr>
            <w:r w:rsidRPr="001B2D03">
              <w:rPr>
                <w:rFonts w:cs="Arial"/>
                <w:sz w:val="22"/>
                <w:szCs w:val="22"/>
              </w:rPr>
              <w:t>c. Your family</w:t>
            </w:r>
          </w:p>
        </w:tc>
        <w:tc>
          <w:tcPr>
            <w:tcW w:w="1262" w:type="dxa"/>
          </w:tcPr>
          <w:p w14:paraId="0435FA78" w14:textId="77777777" w:rsidR="00AB0436" w:rsidRPr="001B2D03" w:rsidRDefault="00AB0436" w:rsidP="005740EB">
            <w:pPr>
              <w:pStyle w:val="BodyText"/>
              <w:rPr>
                <w:rFonts w:cs="Arial"/>
                <w:sz w:val="22"/>
                <w:szCs w:val="22"/>
              </w:rPr>
            </w:pPr>
            <w:r w:rsidRPr="001B2D03">
              <w:rPr>
                <w:rFonts w:cs="Arial"/>
                <w:sz w:val="22"/>
                <w:szCs w:val="22"/>
              </w:rPr>
              <w:t>50.00% (256)</w:t>
            </w:r>
          </w:p>
        </w:tc>
        <w:tc>
          <w:tcPr>
            <w:tcW w:w="1262" w:type="dxa"/>
          </w:tcPr>
          <w:p w14:paraId="25D692C1" w14:textId="77777777" w:rsidR="00AB0436" w:rsidRPr="001B2D03" w:rsidRDefault="00AB0436" w:rsidP="005740EB">
            <w:pPr>
              <w:pStyle w:val="BodyText"/>
              <w:rPr>
                <w:rFonts w:cs="Arial"/>
                <w:sz w:val="22"/>
                <w:szCs w:val="22"/>
              </w:rPr>
            </w:pPr>
            <w:r w:rsidRPr="001B2D03">
              <w:rPr>
                <w:rFonts w:cs="Arial"/>
                <w:sz w:val="22"/>
                <w:szCs w:val="22"/>
              </w:rPr>
              <w:t>23.05% (118)</w:t>
            </w:r>
          </w:p>
        </w:tc>
        <w:tc>
          <w:tcPr>
            <w:tcW w:w="1262" w:type="dxa"/>
          </w:tcPr>
          <w:p w14:paraId="33C8C2B1" w14:textId="77777777" w:rsidR="00AB0436" w:rsidRPr="001B2D03" w:rsidRDefault="00AB0436" w:rsidP="005740EB">
            <w:pPr>
              <w:pStyle w:val="BodyText"/>
              <w:rPr>
                <w:rFonts w:cs="Arial"/>
                <w:sz w:val="22"/>
                <w:szCs w:val="22"/>
              </w:rPr>
            </w:pPr>
            <w:r w:rsidRPr="001B2D03">
              <w:rPr>
                <w:rFonts w:cs="Arial"/>
                <w:sz w:val="22"/>
                <w:szCs w:val="22"/>
              </w:rPr>
              <w:t>17.38% (89)</w:t>
            </w:r>
          </w:p>
        </w:tc>
        <w:tc>
          <w:tcPr>
            <w:tcW w:w="1262" w:type="dxa"/>
          </w:tcPr>
          <w:p w14:paraId="37E1CC34" w14:textId="77777777" w:rsidR="00AB0436" w:rsidRPr="001B2D03" w:rsidRDefault="00AB0436" w:rsidP="005740EB">
            <w:pPr>
              <w:pStyle w:val="BodyText"/>
              <w:rPr>
                <w:rFonts w:cs="Arial"/>
                <w:sz w:val="22"/>
                <w:szCs w:val="22"/>
              </w:rPr>
            </w:pPr>
            <w:r w:rsidRPr="001B2D03">
              <w:rPr>
                <w:rFonts w:cs="Arial"/>
                <w:sz w:val="22"/>
                <w:szCs w:val="22"/>
              </w:rPr>
              <w:t>6.84% (35)</w:t>
            </w:r>
          </w:p>
        </w:tc>
        <w:tc>
          <w:tcPr>
            <w:tcW w:w="1262" w:type="dxa"/>
          </w:tcPr>
          <w:p w14:paraId="6C63C0CD" w14:textId="77777777" w:rsidR="00AB0436" w:rsidRPr="001B2D03" w:rsidRDefault="00AB0436" w:rsidP="005740EB">
            <w:pPr>
              <w:pStyle w:val="BodyText"/>
              <w:rPr>
                <w:rFonts w:cs="Arial"/>
                <w:sz w:val="22"/>
                <w:szCs w:val="22"/>
              </w:rPr>
            </w:pPr>
            <w:r w:rsidRPr="001B2D03">
              <w:rPr>
                <w:rFonts w:cs="Arial"/>
                <w:sz w:val="22"/>
                <w:szCs w:val="22"/>
              </w:rPr>
              <w:t>2.73% (14)</w:t>
            </w:r>
          </w:p>
        </w:tc>
        <w:tc>
          <w:tcPr>
            <w:tcW w:w="1263" w:type="dxa"/>
          </w:tcPr>
          <w:p w14:paraId="49E8777A" w14:textId="77777777" w:rsidR="00AB0436" w:rsidRPr="001B2D03" w:rsidRDefault="00AB0436" w:rsidP="005740EB">
            <w:pPr>
              <w:pStyle w:val="BodyText"/>
              <w:rPr>
                <w:rFonts w:cs="Arial"/>
                <w:sz w:val="22"/>
                <w:szCs w:val="22"/>
              </w:rPr>
            </w:pPr>
            <w:r w:rsidRPr="001B2D03">
              <w:rPr>
                <w:rFonts w:cs="Arial"/>
                <w:sz w:val="22"/>
                <w:szCs w:val="22"/>
              </w:rPr>
              <w:t>512</w:t>
            </w:r>
          </w:p>
        </w:tc>
      </w:tr>
      <w:tr w:rsidR="00AB0436" w:rsidRPr="001B2D03" w14:paraId="53437785" w14:textId="77777777" w:rsidTr="00F761DC">
        <w:tc>
          <w:tcPr>
            <w:tcW w:w="1443" w:type="dxa"/>
          </w:tcPr>
          <w:p w14:paraId="04224754" w14:textId="77777777" w:rsidR="00AB0436" w:rsidRPr="001B2D03" w:rsidRDefault="00AB0436" w:rsidP="005740EB">
            <w:pPr>
              <w:pStyle w:val="BodyText"/>
              <w:rPr>
                <w:rFonts w:cs="Arial"/>
                <w:sz w:val="22"/>
                <w:szCs w:val="22"/>
              </w:rPr>
            </w:pPr>
            <w:r w:rsidRPr="001B2D03">
              <w:rPr>
                <w:rFonts w:cs="Arial"/>
                <w:sz w:val="22"/>
                <w:szCs w:val="22"/>
              </w:rPr>
              <w:t>d. Your friends</w:t>
            </w:r>
          </w:p>
        </w:tc>
        <w:tc>
          <w:tcPr>
            <w:tcW w:w="1262" w:type="dxa"/>
          </w:tcPr>
          <w:p w14:paraId="321725C7" w14:textId="77777777" w:rsidR="00AB0436" w:rsidRPr="001B2D03" w:rsidRDefault="00AB0436" w:rsidP="005740EB">
            <w:pPr>
              <w:pStyle w:val="BodyText"/>
              <w:rPr>
                <w:rFonts w:cs="Arial"/>
                <w:sz w:val="22"/>
                <w:szCs w:val="22"/>
              </w:rPr>
            </w:pPr>
            <w:r w:rsidRPr="001B2D03">
              <w:rPr>
                <w:rFonts w:cs="Arial"/>
                <w:sz w:val="22"/>
                <w:szCs w:val="22"/>
              </w:rPr>
              <w:t>46.38% (237)</w:t>
            </w:r>
          </w:p>
        </w:tc>
        <w:tc>
          <w:tcPr>
            <w:tcW w:w="1262" w:type="dxa"/>
          </w:tcPr>
          <w:p w14:paraId="3D1108FA" w14:textId="77777777" w:rsidR="00AB0436" w:rsidRPr="001B2D03" w:rsidRDefault="00AB0436" w:rsidP="005740EB">
            <w:pPr>
              <w:pStyle w:val="BodyText"/>
              <w:rPr>
                <w:rFonts w:cs="Arial"/>
                <w:sz w:val="22"/>
                <w:szCs w:val="22"/>
              </w:rPr>
            </w:pPr>
            <w:r w:rsidRPr="001B2D03">
              <w:rPr>
                <w:rFonts w:cs="Arial"/>
                <w:sz w:val="22"/>
                <w:szCs w:val="22"/>
              </w:rPr>
              <w:t>28.57% (146)</w:t>
            </w:r>
          </w:p>
        </w:tc>
        <w:tc>
          <w:tcPr>
            <w:tcW w:w="1262" w:type="dxa"/>
          </w:tcPr>
          <w:p w14:paraId="519235D0" w14:textId="77777777" w:rsidR="00AB0436" w:rsidRPr="001B2D03" w:rsidRDefault="00AB0436" w:rsidP="005740EB">
            <w:pPr>
              <w:pStyle w:val="BodyText"/>
              <w:rPr>
                <w:rFonts w:cs="Arial"/>
                <w:sz w:val="22"/>
                <w:szCs w:val="22"/>
              </w:rPr>
            </w:pPr>
            <w:r w:rsidRPr="001B2D03">
              <w:rPr>
                <w:rFonts w:cs="Arial"/>
                <w:sz w:val="22"/>
                <w:szCs w:val="22"/>
              </w:rPr>
              <w:t>17.03% (87)</w:t>
            </w:r>
          </w:p>
        </w:tc>
        <w:tc>
          <w:tcPr>
            <w:tcW w:w="1262" w:type="dxa"/>
          </w:tcPr>
          <w:p w14:paraId="712741FA" w14:textId="77777777" w:rsidR="00AB0436" w:rsidRPr="001B2D03" w:rsidRDefault="00AB0436" w:rsidP="005740EB">
            <w:pPr>
              <w:pStyle w:val="BodyText"/>
              <w:rPr>
                <w:rFonts w:cs="Arial"/>
                <w:sz w:val="22"/>
                <w:szCs w:val="22"/>
              </w:rPr>
            </w:pPr>
            <w:r w:rsidRPr="001B2D03">
              <w:rPr>
                <w:rFonts w:cs="Arial"/>
                <w:sz w:val="22"/>
                <w:szCs w:val="22"/>
              </w:rPr>
              <w:t>6.26% (32)</w:t>
            </w:r>
          </w:p>
        </w:tc>
        <w:tc>
          <w:tcPr>
            <w:tcW w:w="1262" w:type="dxa"/>
          </w:tcPr>
          <w:p w14:paraId="0A1B16B9" w14:textId="77777777" w:rsidR="00AB0436" w:rsidRPr="001B2D03" w:rsidRDefault="00AB0436" w:rsidP="005740EB">
            <w:pPr>
              <w:pStyle w:val="BodyText"/>
              <w:rPr>
                <w:rFonts w:cs="Arial"/>
                <w:sz w:val="22"/>
                <w:szCs w:val="22"/>
              </w:rPr>
            </w:pPr>
            <w:r w:rsidRPr="001B2D03">
              <w:rPr>
                <w:rFonts w:cs="Arial"/>
                <w:sz w:val="22"/>
                <w:szCs w:val="22"/>
              </w:rPr>
              <w:t>1.76% (9)</w:t>
            </w:r>
          </w:p>
        </w:tc>
        <w:tc>
          <w:tcPr>
            <w:tcW w:w="1263" w:type="dxa"/>
          </w:tcPr>
          <w:p w14:paraId="4C437745" w14:textId="77777777" w:rsidR="00AB0436" w:rsidRPr="001B2D03" w:rsidRDefault="00AB0436" w:rsidP="005740EB">
            <w:pPr>
              <w:pStyle w:val="BodyText"/>
              <w:rPr>
                <w:rFonts w:cs="Arial"/>
                <w:sz w:val="22"/>
                <w:szCs w:val="22"/>
              </w:rPr>
            </w:pPr>
            <w:r w:rsidRPr="001B2D03">
              <w:rPr>
                <w:rFonts w:cs="Arial"/>
                <w:sz w:val="22"/>
                <w:szCs w:val="22"/>
              </w:rPr>
              <w:t>511</w:t>
            </w:r>
          </w:p>
        </w:tc>
      </w:tr>
    </w:tbl>
    <w:p w14:paraId="5E4D00E8" w14:textId="77777777" w:rsidR="00AB0436" w:rsidRPr="001A16E5" w:rsidRDefault="00AB0436" w:rsidP="001A16E5">
      <w:pPr>
        <w:pStyle w:val="Body"/>
        <w:spacing w:before="240"/>
        <w:rPr>
          <w:b/>
          <w:bCs/>
          <w:i/>
          <w:iCs/>
        </w:rPr>
      </w:pPr>
      <w:r w:rsidRPr="001A16E5">
        <w:rPr>
          <w:b/>
          <w:bCs/>
          <w:i/>
          <w:iCs/>
        </w:rPr>
        <w:t>Q10: Confidence</w:t>
      </w:r>
    </w:p>
    <w:tbl>
      <w:tblPr>
        <w:tblStyle w:val="GridTable4-Accent1"/>
        <w:tblW w:w="8995" w:type="dxa"/>
        <w:tblLayout w:type="fixed"/>
        <w:tblLook w:val="0420" w:firstRow="1" w:lastRow="0" w:firstColumn="0" w:lastColumn="0" w:noHBand="0" w:noVBand="1"/>
      </w:tblPr>
      <w:tblGrid>
        <w:gridCol w:w="1554"/>
        <w:gridCol w:w="1275"/>
        <w:gridCol w:w="1276"/>
        <w:gridCol w:w="1133"/>
        <w:gridCol w:w="1276"/>
        <w:gridCol w:w="1277"/>
        <w:gridCol w:w="1204"/>
      </w:tblGrid>
      <w:tr w:rsidR="00AB0436" w:rsidRPr="00F761DC" w14:paraId="5DB69196" w14:textId="77777777" w:rsidTr="00F761DC">
        <w:trPr>
          <w:cnfStyle w:val="100000000000" w:firstRow="1" w:lastRow="0" w:firstColumn="0" w:lastColumn="0" w:oddVBand="0" w:evenVBand="0" w:oddHBand="0" w:evenHBand="0" w:firstRowFirstColumn="0" w:firstRowLastColumn="0" w:lastRowFirstColumn="0" w:lastRowLastColumn="0"/>
        </w:trPr>
        <w:tc>
          <w:tcPr>
            <w:tcW w:w="1554" w:type="dxa"/>
          </w:tcPr>
          <w:p w14:paraId="4B28AB15" w14:textId="77777777" w:rsidR="00AB0436" w:rsidRPr="00F761DC" w:rsidRDefault="00AB0436" w:rsidP="005740EB">
            <w:pPr>
              <w:pStyle w:val="BodyText"/>
              <w:rPr>
                <w:rFonts w:cs="Arial"/>
                <w:sz w:val="22"/>
                <w:szCs w:val="22"/>
              </w:rPr>
            </w:pPr>
          </w:p>
        </w:tc>
        <w:tc>
          <w:tcPr>
            <w:tcW w:w="1275" w:type="dxa"/>
          </w:tcPr>
          <w:p w14:paraId="7238268F" w14:textId="77777777" w:rsidR="00AB0436" w:rsidRPr="00F761DC" w:rsidRDefault="00AB0436" w:rsidP="005740EB">
            <w:pPr>
              <w:pStyle w:val="BodyText"/>
              <w:rPr>
                <w:rFonts w:cs="Arial"/>
                <w:sz w:val="22"/>
                <w:szCs w:val="22"/>
              </w:rPr>
            </w:pPr>
            <w:r w:rsidRPr="00F761DC">
              <w:rPr>
                <w:rFonts w:cs="Arial"/>
                <w:sz w:val="22"/>
                <w:szCs w:val="22"/>
              </w:rPr>
              <w:t>1 - Strongly disagree</w:t>
            </w:r>
          </w:p>
        </w:tc>
        <w:tc>
          <w:tcPr>
            <w:tcW w:w="1276" w:type="dxa"/>
          </w:tcPr>
          <w:p w14:paraId="6F2C254C" w14:textId="77777777" w:rsidR="00AB0436" w:rsidRPr="00F761DC" w:rsidRDefault="00AB0436" w:rsidP="005740EB">
            <w:pPr>
              <w:pStyle w:val="BodyText"/>
              <w:rPr>
                <w:rFonts w:cs="Arial"/>
                <w:sz w:val="22"/>
                <w:szCs w:val="22"/>
              </w:rPr>
            </w:pPr>
            <w:r w:rsidRPr="00F761DC">
              <w:rPr>
                <w:rFonts w:cs="Arial"/>
                <w:sz w:val="22"/>
                <w:szCs w:val="22"/>
              </w:rPr>
              <w:t>Disagree</w:t>
            </w:r>
          </w:p>
        </w:tc>
        <w:tc>
          <w:tcPr>
            <w:tcW w:w="1133" w:type="dxa"/>
          </w:tcPr>
          <w:p w14:paraId="0B9FBD70" w14:textId="77777777" w:rsidR="00AB0436" w:rsidRPr="00F761DC" w:rsidRDefault="00AB0436" w:rsidP="005740EB">
            <w:pPr>
              <w:pStyle w:val="BodyText"/>
              <w:rPr>
                <w:rFonts w:cs="Arial"/>
                <w:sz w:val="22"/>
                <w:szCs w:val="22"/>
              </w:rPr>
            </w:pPr>
            <w:r w:rsidRPr="00F761DC">
              <w:rPr>
                <w:rFonts w:cs="Arial"/>
                <w:sz w:val="22"/>
                <w:szCs w:val="22"/>
              </w:rPr>
              <w:t>Not sure</w:t>
            </w:r>
          </w:p>
        </w:tc>
        <w:tc>
          <w:tcPr>
            <w:tcW w:w="1276" w:type="dxa"/>
          </w:tcPr>
          <w:p w14:paraId="0A3329AA" w14:textId="77777777" w:rsidR="00AB0436" w:rsidRPr="00F761DC" w:rsidRDefault="00AB0436" w:rsidP="005740EB">
            <w:pPr>
              <w:pStyle w:val="BodyText"/>
              <w:rPr>
                <w:rFonts w:cs="Arial"/>
                <w:sz w:val="22"/>
                <w:szCs w:val="22"/>
              </w:rPr>
            </w:pPr>
            <w:r w:rsidRPr="00F761DC">
              <w:rPr>
                <w:rFonts w:cs="Arial"/>
                <w:sz w:val="22"/>
                <w:szCs w:val="22"/>
              </w:rPr>
              <w:t>Agree</w:t>
            </w:r>
          </w:p>
        </w:tc>
        <w:tc>
          <w:tcPr>
            <w:tcW w:w="1277" w:type="dxa"/>
          </w:tcPr>
          <w:p w14:paraId="67D2062B" w14:textId="77777777" w:rsidR="00AB0436" w:rsidRPr="00F761DC" w:rsidRDefault="00AB0436" w:rsidP="005740EB">
            <w:pPr>
              <w:pStyle w:val="BodyText"/>
              <w:rPr>
                <w:rFonts w:cs="Arial"/>
                <w:sz w:val="22"/>
                <w:szCs w:val="22"/>
              </w:rPr>
            </w:pPr>
            <w:r w:rsidRPr="00F761DC">
              <w:rPr>
                <w:rFonts w:cs="Arial"/>
                <w:sz w:val="22"/>
                <w:szCs w:val="22"/>
              </w:rPr>
              <w:t>5 - Strongly agree</w:t>
            </w:r>
          </w:p>
        </w:tc>
        <w:tc>
          <w:tcPr>
            <w:tcW w:w="1204" w:type="dxa"/>
          </w:tcPr>
          <w:p w14:paraId="7F438E49" w14:textId="77777777" w:rsidR="00AB0436" w:rsidRPr="00F761DC" w:rsidRDefault="00AB0436" w:rsidP="005740EB">
            <w:pPr>
              <w:pStyle w:val="BodyText"/>
              <w:rPr>
                <w:rFonts w:cs="Arial"/>
                <w:sz w:val="22"/>
                <w:szCs w:val="22"/>
              </w:rPr>
            </w:pPr>
            <w:r w:rsidRPr="00F761DC">
              <w:rPr>
                <w:rFonts w:cs="Arial"/>
                <w:sz w:val="22"/>
                <w:szCs w:val="22"/>
              </w:rPr>
              <w:t>Total</w:t>
            </w:r>
          </w:p>
        </w:tc>
      </w:tr>
      <w:tr w:rsidR="00AB0436" w:rsidRPr="00F761DC" w14:paraId="6970BF74" w14:textId="77777777" w:rsidTr="00F761DC">
        <w:trPr>
          <w:cnfStyle w:val="000000100000" w:firstRow="0" w:lastRow="0" w:firstColumn="0" w:lastColumn="0" w:oddVBand="0" w:evenVBand="0" w:oddHBand="1" w:evenHBand="0" w:firstRowFirstColumn="0" w:firstRowLastColumn="0" w:lastRowFirstColumn="0" w:lastRowLastColumn="0"/>
        </w:trPr>
        <w:tc>
          <w:tcPr>
            <w:tcW w:w="1554" w:type="dxa"/>
          </w:tcPr>
          <w:p w14:paraId="3FFC0620" w14:textId="77777777" w:rsidR="00AB0436" w:rsidRPr="00F761DC" w:rsidRDefault="00AB0436" w:rsidP="005740EB">
            <w:pPr>
              <w:pStyle w:val="BodyText"/>
              <w:rPr>
                <w:rFonts w:cs="Arial"/>
                <w:sz w:val="22"/>
                <w:szCs w:val="22"/>
              </w:rPr>
            </w:pPr>
            <w:r w:rsidRPr="00F761DC">
              <w:rPr>
                <w:rFonts w:cs="Arial"/>
                <w:sz w:val="22"/>
                <w:szCs w:val="22"/>
              </w:rPr>
              <w:t>a. I feel confident to make new friends</w:t>
            </w:r>
          </w:p>
        </w:tc>
        <w:tc>
          <w:tcPr>
            <w:tcW w:w="1275" w:type="dxa"/>
          </w:tcPr>
          <w:p w14:paraId="4283E346" w14:textId="77777777" w:rsidR="00AB0436" w:rsidRPr="00F761DC" w:rsidRDefault="00AB0436" w:rsidP="005740EB">
            <w:pPr>
              <w:pStyle w:val="BodyText"/>
              <w:rPr>
                <w:rFonts w:cs="Arial"/>
                <w:sz w:val="22"/>
                <w:szCs w:val="22"/>
              </w:rPr>
            </w:pPr>
            <w:r w:rsidRPr="00F761DC">
              <w:rPr>
                <w:rFonts w:cs="Arial"/>
                <w:sz w:val="22"/>
                <w:szCs w:val="22"/>
              </w:rPr>
              <w:t>1.17% (6)</w:t>
            </w:r>
          </w:p>
        </w:tc>
        <w:tc>
          <w:tcPr>
            <w:tcW w:w="1276" w:type="dxa"/>
          </w:tcPr>
          <w:p w14:paraId="58B2D29D" w14:textId="77777777" w:rsidR="00AB0436" w:rsidRPr="00F761DC" w:rsidRDefault="00AB0436" w:rsidP="005740EB">
            <w:pPr>
              <w:pStyle w:val="BodyText"/>
              <w:rPr>
                <w:rFonts w:cs="Arial"/>
                <w:sz w:val="22"/>
                <w:szCs w:val="22"/>
              </w:rPr>
            </w:pPr>
            <w:r w:rsidRPr="00F761DC">
              <w:rPr>
                <w:rFonts w:cs="Arial"/>
                <w:sz w:val="22"/>
                <w:szCs w:val="22"/>
              </w:rPr>
              <w:t>4.70% (24)</w:t>
            </w:r>
          </w:p>
        </w:tc>
        <w:tc>
          <w:tcPr>
            <w:tcW w:w="1133" w:type="dxa"/>
          </w:tcPr>
          <w:p w14:paraId="5F46B73C" w14:textId="77777777" w:rsidR="00AB0436" w:rsidRPr="00F761DC" w:rsidRDefault="00AB0436" w:rsidP="005740EB">
            <w:pPr>
              <w:pStyle w:val="BodyText"/>
              <w:rPr>
                <w:rFonts w:cs="Arial"/>
                <w:sz w:val="22"/>
                <w:szCs w:val="22"/>
              </w:rPr>
            </w:pPr>
            <w:r w:rsidRPr="00F761DC">
              <w:rPr>
                <w:rFonts w:cs="Arial"/>
                <w:sz w:val="22"/>
                <w:szCs w:val="22"/>
              </w:rPr>
              <w:t>15.46% (79)</w:t>
            </w:r>
          </w:p>
        </w:tc>
        <w:tc>
          <w:tcPr>
            <w:tcW w:w="1276" w:type="dxa"/>
          </w:tcPr>
          <w:p w14:paraId="36F06FB5" w14:textId="77777777" w:rsidR="00AB0436" w:rsidRPr="00F761DC" w:rsidRDefault="00AB0436" w:rsidP="005740EB">
            <w:pPr>
              <w:pStyle w:val="BodyText"/>
              <w:rPr>
                <w:rFonts w:cs="Arial"/>
                <w:sz w:val="22"/>
                <w:szCs w:val="22"/>
              </w:rPr>
            </w:pPr>
            <w:r w:rsidRPr="00F761DC">
              <w:rPr>
                <w:rFonts w:cs="Arial"/>
                <w:sz w:val="22"/>
                <w:szCs w:val="22"/>
              </w:rPr>
              <w:t>47.75% (244)</w:t>
            </w:r>
          </w:p>
        </w:tc>
        <w:tc>
          <w:tcPr>
            <w:tcW w:w="1277" w:type="dxa"/>
          </w:tcPr>
          <w:p w14:paraId="40FA56B5" w14:textId="77777777" w:rsidR="00AB0436" w:rsidRPr="00F761DC" w:rsidRDefault="00AB0436" w:rsidP="005740EB">
            <w:pPr>
              <w:pStyle w:val="BodyText"/>
              <w:rPr>
                <w:rFonts w:cs="Arial"/>
                <w:sz w:val="22"/>
                <w:szCs w:val="22"/>
              </w:rPr>
            </w:pPr>
            <w:r w:rsidRPr="00F761DC">
              <w:rPr>
                <w:rFonts w:cs="Arial"/>
                <w:sz w:val="22"/>
                <w:szCs w:val="22"/>
              </w:rPr>
              <w:t>30.92% (158)</w:t>
            </w:r>
          </w:p>
        </w:tc>
        <w:tc>
          <w:tcPr>
            <w:tcW w:w="1204" w:type="dxa"/>
          </w:tcPr>
          <w:p w14:paraId="5EDD436E" w14:textId="77777777" w:rsidR="00AB0436" w:rsidRPr="00F761DC" w:rsidRDefault="00AB0436" w:rsidP="005740EB">
            <w:pPr>
              <w:pStyle w:val="BodyText"/>
              <w:rPr>
                <w:rFonts w:cs="Arial"/>
                <w:sz w:val="22"/>
                <w:szCs w:val="22"/>
              </w:rPr>
            </w:pPr>
            <w:r w:rsidRPr="00F761DC">
              <w:rPr>
                <w:rFonts w:cs="Arial"/>
                <w:sz w:val="22"/>
                <w:szCs w:val="22"/>
              </w:rPr>
              <w:t>511</w:t>
            </w:r>
          </w:p>
        </w:tc>
      </w:tr>
      <w:tr w:rsidR="00AB0436" w:rsidRPr="00F761DC" w14:paraId="6EF5C460" w14:textId="77777777" w:rsidTr="00F761DC">
        <w:tc>
          <w:tcPr>
            <w:tcW w:w="1554" w:type="dxa"/>
          </w:tcPr>
          <w:p w14:paraId="256DC5F2" w14:textId="77777777" w:rsidR="00AB0436" w:rsidRPr="00F761DC" w:rsidRDefault="00AB0436" w:rsidP="005740EB">
            <w:pPr>
              <w:pStyle w:val="BodyText"/>
              <w:rPr>
                <w:rFonts w:cs="Arial"/>
                <w:sz w:val="22"/>
                <w:szCs w:val="22"/>
              </w:rPr>
            </w:pPr>
            <w:r w:rsidRPr="00F761DC">
              <w:rPr>
                <w:rFonts w:cs="Arial"/>
                <w:sz w:val="22"/>
                <w:szCs w:val="22"/>
              </w:rPr>
              <w:t>b. I like to try new activities</w:t>
            </w:r>
          </w:p>
        </w:tc>
        <w:tc>
          <w:tcPr>
            <w:tcW w:w="1275" w:type="dxa"/>
          </w:tcPr>
          <w:p w14:paraId="7F4F919A" w14:textId="77777777" w:rsidR="00AB0436" w:rsidRPr="00F761DC" w:rsidRDefault="00AB0436" w:rsidP="005740EB">
            <w:pPr>
              <w:pStyle w:val="BodyText"/>
              <w:rPr>
                <w:rFonts w:cs="Arial"/>
                <w:sz w:val="22"/>
                <w:szCs w:val="22"/>
              </w:rPr>
            </w:pPr>
            <w:r w:rsidRPr="00F761DC">
              <w:rPr>
                <w:rFonts w:cs="Arial"/>
                <w:sz w:val="22"/>
                <w:szCs w:val="22"/>
              </w:rPr>
              <w:t>0.78% (4)</w:t>
            </w:r>
          </w:p>
        </w:tc>
        <w:tc>
          <w:tcPr>
            <w:tcW w:w="1276" w:type="dxa"/>
          </w:tcPr>
          <w:p w14:paraId="2A91C618" w14:textId="77777777" w:rsidR="00AB0436" w:rsidRPr="00F761DC" w:rsidRDefault="00AB0436" w:rsidP="005740EB">
            <w:pPr>
              <w:pStyle w:val="BodyText"/>
              <w:rPr>
                <w:rFonts w:cs="Arial"/>
                <w:sz w:val="22"/>
                <w:szCs w:val="22"/>
              </w:rPr>
            </w:pPr>
            <w:r w:rsidRPr="00F761DC">
              <w:rPr>
                <w:rFonts w:cs="Arial"/>
                <w:sz w:val="22"/>
                <w:szCs w:val="22"/>
              </w:rPr>
              <w:t>2.54% (13)</w:t>
            </w:r>
          </w:p>
        </w:tc>
        <w:tc>
          <w:tcPr>
            <w:tcW w:w="1133" w:type="dxa"/>
          </w:tcPr>
          <w:p w14:paraId="35695804" w14:textId="77777777" w:rsidR="00AB0436" w:rsidRPr="00F761DC" w:rsidRDefault="00AB0436" w:rsidP="005740EB">
            <w:pPr>
              <w:pStyle w:val="BodyText"/>
              <w:rPr>
                <w:rFonts w:cs="Arial"/>
                <w:sz w:val="22"/>
                <w:szCs w:val="22"/>
              </w:rPr>
            </w:pPr>
            <w:r w:rsidRPr="00F761DC">
              <w:rPr>
                <w:rFonts w:cs="Arial"/>
                <w:sz w:val="22"/>
                <w:szCs w:val="22"/>
              </w:rPr>
              <w:t>9.20% (47)</w:t>
            </w:r>
          </w:p>
        </w:tc>
        <w:tc>
          <w:tcPr>
            <w:tcW w:w="1276" w:type="dxa"/>
          </w:tcPr>
          <w:p w14:paraId="25626E5E" w14:textId="77777777" w:rsidR="00AB0436" w:rsidRPr="00F761DC" w:rsidRDefault="00AB0436" w:rsidP="005740EB">
            <w:pPr>
              <w:pStyle w:val="BodyText"/>
              <w:rPr>
                <w:rFonts w:cs="Arial"/>
                <w:sz w:val="22"/>
                <w:szCs w:val="22"/>
              </w:rPr>
            </w:pPr>
            <w:r w:rsidRPr="00F761DC">
              <w:rPr>
                <w:rFonts w:cs="Arial"/>
                <w:sz w:val="22"/>
                <w:szCs w:val="22"/>
              </w:rPr>
              <w:t>50.29% (257)</w:t>
            </w:r>
          </w:p>
        </w:tc>
        <w:tc>
          <w:tcPr>
            <w:tcW w:w="1277" w:type="dxa"/>
          </w:tcPr>
          <w:p w14:paraId="4C30C89D" w14:textId="77777777" w:rsidR="00AB0436" w:rsidRPr="00F761DC" w:rsidRDefault="00AB0436" w:rsidP="005740EB">
            <w:pPr>
              <w:pStyle w:val="BodyText"/>
              <w:rPr>
                <w:rFonts w:cs="Arial"/>
                <w:sz w:val="22"/>
                <w:szCs w:val="22"/>
              </w:rPr>
            </w:pPr>
            <w:r w:rsidRPr="00F761DC">
              <w:rPr>
                <w:rFonts w:cs="Arial"/>
                <w:sz w:val="22"/>
                <w:szCs w:val="22"/>
              </w:rPr>
              <w:t>37.18% (190)</w:t>
            </w:r>
          </w:p>
        </w:tc>
        <w:tc>
          <w:tcPr>
            <w:tcW w:w="1204" w:type="dxa"/>
          </w:tcPr>
          <w:p w14:paraId="068D1F48" w14:textId="77777777" w:rsidR="00AB0436" w:rsidRPr="00F761DC" w:rsidRDefault="00AB0436" w:rsidP="005740EB">
            <w:pPr>
              <w:pStyle w:val="BodyText"/>
              <w:rPr>
                <w:rFonts w:cs="Arial"/>
                <w:sz w:val="22"/>
                <w:szCs w:val="22"/>
              </w:rPr>
            </w:pPr>
            <w:r w:rsidRPr="00F761DC">
              <w:rPr>
                <w:rFonts w:cs="Arial"/>
                <w:sz w:val="22"/>
                <w:szCs w:val="22"/>
              </w:rPr>
              <w:t>511</w:t>
            </w:r>
          </w:p>
        </w:tc>
      </w:tr>
      <w:tr w:rsidR="00AB0436" w:rsidRPr="00F761DC" w14:paraId="164FE287" w14:textId="77777777" w:rsidTr="00F761DC">
        <w:trPr>
          <w:cnfStyle w:val="000000100000" w:firstRow="0" w:lastRow="0" w:firstColumn="0" w:lastColumn="0" w:oddVBand="0" w:evenVBand="0" w:oddHBand="1" w:evenHBand="0" w:firstRowFirstColumn="0" w:firstRowLastColumn="0" w:lastRowFirstColumn="0" w:lastRowLastColumn="0"/>
        </w:trPr>
        <w:tc>
          <w:tcPr>
            <w:tcW w:w="1554" w:type="dxa"/>
          </w:tcPr>
          <w:p w14:paraId="657B920E" w14:textId="77777777" w:rsidR="00AB0436" w:rsidRPr="00F761DC" w:rsidRDefault="00AB0436" w:rsidP="005740EB">
            <w:pPr>
              <w:pStyle w:val="BodyText"/>
              <w:rPr>
                <w:rFonts w:cs="Arial"/>
                <w:sz w:val="22"/>
                <w:szCs w:val="22"/>
              </w:rPr>
            </w:pPr>
            <w:r w:rsidRPr="00F761DC">
              <w:rPr>
                <w:rFonts w:cs="Arial"/>
                <w:sz w:val="22"/>
                <w:szCs w:val="22"/>
              </w:rPr>
              <w:t>c. I feel confident talking to adults</w:t>
            </w:r>
          </w:p>
        </w:tc>
        <w:tc>
          <w:tcPr>
            <w:tcW w:w="1275" w:type="dxa"/>
          </w:tcPr>
          <w:p w14:paraId="509F149A" w14:textId="77777777" w:rsidR="00AB0436" w:rsidRPr="00F761DC" w:rsidRDefault="00AB0436" w:rsidP="005740EB">
            <w:pPr>
              <w:pStyle w:val="BodyText"/>
              <w:rPr>
                <w:rFonts w:cs="Arial"/>
                <w:sz w:val="22"/>
                <w:szCs w:val="22"/>
              </w:rPr>
            </w:pPr>
            <w:r w:rsidRPr="00F761DC">
              <w:rPr>
                <w:rFonts w:cs="Arial"/>
                <w:sz w:val="22"/>
                <w:szCs w:val="22"/>
              </w:rPr>
              <w:t>1.18% (6)</w:t>
            </w:r>
          </w:p>
        </w:tc>
        <w:tc>
          <w:tcPr>
            <w:tcW w:w="1276" w:type="dxa"/>
          </w:tcPr>
          <w:p w14:paraId="01E638E8" w14:textId="77777777" w:rsidR="00AB0436" w:rsidRPr="00F761DC" w:rsidRDefault="00AB0436" w:rsidP="005740EB">
            <w:pPr>
              <w:pStyle w:val="BodyText"/>
              <w:rPr>
                <w:rFonts w:cs="Arial"/>
                <w:sz w:val="22"/>
                <w:szCs w:val="22"/>
              </w:rPr>
            </w:pPr>
            <w:r w:rsidRPr="00F761DC">
              <w:rPr>
                <w:rFonts w:cs="Arial"/>
                <w:sz w:val="22"/>
                <w:szCs w:val="22"/>
              </w:rPr>
              <w:t>5.51% (28)</w:t>
            </w:r>
          </w:p>
        </w:tc>
        <w:tc>
          <w:tcPr>
            <w:tcW w:w="1133" w:type="dxa"/>
          </w:tcPr>
          <w:p w14:paraId="7821D167" w14:textId="77777777" w:rsidR="00AB0436" w:rsidRPr="00F761DC" w:rsidRDefault="00AB0436" w:rsidP="005740EB">
            <w:pPr>
              <w:pStyle w:val="BodyText"/>
              <w:rPr>
                <w:rFonts w:cs="Arial"/>
                <w:sz w:val="22"/>
                <w:szCs w:val="22"/>
              </w:rPr>
            </w:pPr>
            <w:r w:rsidRPr="00F761DC">
              <w:rPr>
                <w:rFonts w:cs="Arial"/>
                <w:sz w:val="22"/>
                <w:szCs w:val="22"/>
              </w:rPr>
              <w:t>18.31% (93)</w:t>
            </w:r>
          </w:p>
        </w:tc>
        <w:tc>
          <w:tcPr>
            <w:tcW w:w="1276" w:type="dxa"/>
          </w:tcPr>
          <w:p w14:paraId="446B544E" w14:textId="77777777" w:rsidR="00AB0436" w:rsidRPr="00F761DC" w:rsidRDefault="00AB0436" w:rsidP="005740EB">
            <w:pPr>
              <w:pStyle w:val="BodyText"/>
              <w:rPr>
                <w:rFonts w:cs="Arial"/>
                <w:sz w:val="22"/>
                <w:szCs w:val="22"/>
              </w:rPr>
            </w:pPr>
            <w:r w:rsidRPr="00F761DC">
              <w:rPr>
                <w:rFonts w:cs="Arial"/>
                <w:sz w:val="22"/>
                <w:szCs w:val="22"/>
              </w:rPr>
              <w:t>41.34% (210)</w:t>
            </w:r>
          </w:p>
        </w:tc>
        <w:tc>
          <w:tcPr>
            <w:tcW w:w="1277" w:type="dxa"/>
          </w:tcPr>
          <w:p w14:paraId="648E16DD" w14:textId="77777777" w:rsidR="00AB0436" w:rsidRPr="00F761DC" w:rsidRDefault="00AB0436" w:rsidP="005740EB">
            <w:pPr>
              <w:pStyle w:val="BodyText"/>
              <w:rPr>
                <w:rFonts w:cs="Arial"/>
                <w:sz w:val="22"/>
                <w:szCs w:val="22"/>
              </w:rPr>
            </w:pPr>
            <w:r w:rsidRPr="00F761DC">
              <w:rPr>
                <w:rFonts w:cs="Arial"/>
                <w:sz w:val="22"/>
                <w:szCs w:val="22"/>
              </w:rPr>
              <w:t>33.66% (171)</w:t>
            </w:r>
          </w:p>
        </w:tc>
        <w:tc>
          <w:tcPr>
            <w:tcW w:w="1204" w:type="dxa"/>
          </w:tcPr>
          <w:p w14:paraId="3A101705" w14:textId="77777777" w:rsidR="00AB0436" w:rsidRPr="00F761DC" w:rsidRDefault="00AB0436" w:rsidP="005740EB">
            <w:pPr>
              <w:pStyle w:val="BodyText"/>
              <w:rPr>
                <w:rFonts w:cs="Arial"/>
                <w:sz w:val="22"/>
                <w:szCs w:val="22"/>
              </w:rPr>
            </w:pPr>
            <w:r w:rsidRPr="00F761DC">
              <w:rPr>
                <w:rFonts w:cs="Arial"/>
                <w:sz w:val="22"/>
                <w:szCs w:val="22"/>
              </w:rPr>
              <w:t>508</w:t>
            </w:r>
          </w:p>
        </w:tc>
      </w:tr>
      <w:tr w:rsidR="00AB0436" w:rsidRPr="00F761DC" w14:paraId="5899D5BE" w14:textId="77777777" w:rsidTr="00F761DC">
        <w:tc>
          <w:tcPr>
            <w:tcW w:w="1554" w:type="dxa"/>
          </w:tcPr>
          <w:p w14:paraId="11B20201" w14:textId="77777777" w:rsidR="00AB0436" w:rsidRPr="00F761DC" w:rsidRDefault="00AB0436" w:rsidP="005740EB">
            <w:pPr>
              <w:pStyle w:val="BodyText"/>
              <w:rPr>
                <w:rFonts w:cs="Arial"/>
                <w:sz w:val="22"/>
                <w:szCs w:val="22"/>
              </w:rPr>
            </w:pPr>
            <w:r w:rsidRPr="00F761DC">
              <w:rPr>
                <w:rFonts w:cs="Arial"/>
                <w:sz w:val="22"/>
                <w:szCs w:val="22"/>
              </w:rPr>
              <w:t xml:space="preserve">d. I feel confident talking about my problems </w:t>
            </w:r>
            <w:r w:rsidRPr="00F761DC">
              <w:rPr>
                <w:rFonts w:cs="Arial"/>
                <w:sz w:val="22"/>
                <w:szCs w:val="22"/>
              </w:rPr>
              <w:lastRenderedPageBreak/>
              <w:t>to YP who are older than me</w:t>
            </w:r>
          </w:p>
        </w:tc>
        <w:tc>
          <w:tcPr>
            <w:tcW w:w="1275" w:type="dxa"/>
          </w:tcPr>
          <w:p w14:paraId="7503933D" w14:textId="77777777" w:rsidR="00AB0436" w:rsidRPr="00F761DC" w:rsidRDefault="00AB0436" w:rsidP="005740EB">
            <w:pPr>
              <w:pStyle w:val="BodyText"/>
              <w:rPr>
                <w:rFonts w:cs="Arial"/>
                <w:sz w:val="22"/>
                <w:szCs w:val="22"/>
              </w:rPr>
            </w:pPr>
            <w:r w:rsidRPr="00F761DC">
              <w:rPr>
                <w:rFonts w:cs="Arial"/>
                <w:sz w:val="22"/>
                <w:szCs w:val="22"/>
              </w:rPr>
              <w:lastRenderedPageBreak/>
              <w:t>4.30% (22)</w:t>
            </w:r>
          </w:p>
        </w:tc>
        <w:tc>
          <w:tcPr>
            <w:tcW w:w="1276" w:type="dxa"/>
          </w:tcPr>
          <w:p w14:paraId="253471D0" w14:textId="77777777" w:rsidR="00AB0436" w:rsidRPr="00F761DC" w:rsidRDefault="00AB0436" w:rsidP="005740EB">
            <w:pPr>
              <w:pStyle w:val="BodyText"/>
              <w:rPr>
                <w:rFonts w:cs="Arial"/>
                <w:sz w:val="22"/>
                <w:szCs w:val="22"/>
              </w:rPr>
            </w:pPr>
            <w:r w:rsidRPr="00F761DC">
              <w:rPr>
                <w:rFonts w:cs="Arial"/>
                <w:sz w:val="22"/>
                <w:szCs w:val="22"/>
              </w:rPr>
              <w:t>8.20% (42)</w:t>
            </w:r>
          </w:p>
        </w:tc>
        <w:tc>
          <w:tcPr>
            <w:tcW w:w="1133" w:type="dxa"/>
          </w:tcPr>
          <w:p w14:paraId="67FF0CB4" w14:textId="77777777" w:rsidR="00AB0436" w:rsidRPr="00F761DC" w:rsidRDefault="00AB0436" w:rsidP="005740EB">
            <w:pPr>
              <w:pStyle w:val="BodyText"/>
              <w:rPr>
                <w:rFonts w:cs="Arial"/>
                <w:sz w:val="22"/>
                <w:szCs w:val="22"/>
              </w:rPr>
            </w:pPr>
            <w:r w:rsidRPr="00F761DC">
              <w:rPr>
                <w:rFonts w:cs="Arial"/>
                <w:sz w:val="22"/>
                <w:szCs w:val="22"/>
              </w:rPr>
              <w:t>26.95% (138)</w:t>
            </w:r>
          </w:p>
        </w:tc>
        <w:tc>
          <w:tcPr>
            <w:tcW w:w="1276" w:type="dxa"/>
          </w:tcPr>
          <w:p w14:paraId="3E9754EB" w14:textId="77777777" w:rsidR="00AB0436" w:rsidRPr="00F761DC" w:rsidRDefault="00AB0436" w:rsidP="005740EB">
            <w:pPr>
              <w:pStyle w:val="BodyText"/>
              <w:rPr>
                <w:rFonts w:cs="Arial"/>
                <w:sz w:val="22"/>
                <w:szCs w:val="22"/>
              </w:rPr>
            </w:pPr>
            <w:r w:rsidRPr="00F761DC">
              <w:rPr>
                <w:rFonts w:cs="Arial"/>
                <w:sz w:val="22"/>
                <w:szCs w:val="22"/>
              </w:rPr>
              <w:t>40.23% (206)</w:t>
            </w:r>
          </w:p>
        </w:tc>
        <w:tc>
          <w:tcPr>
            <w:tcW w:w="1277" w:type="dxa"/>
          </w:tcPr>
          <w:p w14:paraId="4EA19B0E" w14:textId="77777777" w:rsidR="00AB0436" w:rsidRPr="00F761DC" w:rsidRDefault="00AB0436" w:rsidP="005740EB">
            <w:pPr>
              <w:pStyle w:val="BodyText"/>
              <w:rPr>
                <w:rFonts w:cs="Arial"/>
                <w:sz w:val="22"/>
                <w:szCs w:val="22"/>
              </w:rPr>
            </w:pPr>
            <w:r w:rsidRPr="00F761DC">
              <w:rPr>
                <w:rFonts w:cs="Arial"/>
                <w:sz w:val="22"/>
                <w:szCs w:val="22"/>
              </w:rPr>
              <w:t>20.31% (104)</w:t>
            </w:r>
          </w:p>
        </w:tc>
        <w:tc>
          <w:tcPr>
            <w:tcW w:w="1204" w:type="dxa"/>
          </w:tcPr>
          <w:p w14:paraId="28C64034" w14:textId="77777777" w:rsidR="00AB0436" w:rsidRPr="00F761DC" w:rsidRDefault="00AB0436" w:rsidP="005740EB">
            <w:pPr>
              <w:pStyle w:val="BodyText"/>
              <w:rPr>
                <w:rFonts w:cs="Arial"/>
                <w:sz w:val="22"/>
                <w:szCs w:val="22"/>
              </w:rPr>
            </w:pPr>
            <w:r w:rsidRPr="00F761DC">
              <w:rPr>
                <w:rFonts w:cs="Arial"/>
                <w:sz w:val="22"/>
                <w:szCs w:val="22"/>
              </w:rPr>
              <w:t>512</w:t>
            </w:r>
          </w:p>
        </w:tc>
      </w:tr>
      <w:tr w:rsidR="00AB0436" w:rsidRPr="00F761DC" w14:paraId="5FB1DAE5" w14:textId="77777777" w:rsidTr="00F761DC">
        <w:trPr>
          <w:cnfStyle w:val="000000100000" w:firstRow="0" w:lastRow="0" w:firstColumn="0" w:lastColumn="0" w:oddVBand="0" w:evenVBand="0" w:oddHBand="1" w:evenHBand="0" w:firstRowFirstColumn="0" w:firstRowLastColumn="0" w:lastRowFirstColumn="0" w:lastRowLastColumn="0"/>
        </w:trPr>
        <w:tc>
          <w:tcPr>
            <w:tcW w:w="1554" w:type="dxa"/>
          </w:tcPr>
          <w:p w14:paraId="20A9C579" w14:textId="77777777" w:rsidR="00AB0436" w:rsidRPr="00F761DC" w:rsidRDefault="00AB0436" w:rsidP="005740EB">
            <w:pPr>
              <w:pStyle w:val="BodyText"/>
              <w:rPr>
                <w:rFonts w:cs="Arial"/>
                <w:sz w:val="22"/>
                <w:szCs w:val="22"/>
              </w:rPr>
            </w:pPr>
            <w:r w:rsidRPr="00F761DC">
              <w:rPr>
                <w:rFonts w:cs="Arial"/>
                <w:sz w:val="22"/>
                <w:szCs w:val="22"/>
              </w:rPr>
              <w:t>e. I feel confident saying ‘no’ to my friends</w:t>
            </w:r>
          </w:p>
        </w:tc>
        <w:tc>
          <w:tcPr>
            <w:tcW w:w="1275" w:type="dxa"/>
          </w:tcPr>
          <w:p w14:paraId="2C097891" w14:textId="77777777" w:rsidR="00AB0436" w:rsidRPr="00F761DC" w:rsidRDefault="00AB0436" w:rsidP="005740EB">
            <w:pPr>
              <w:pStyle w:val="BodyText"/>
              <w:rPr>
                <w:rFonts w:cs="Arial"/>
                <w:sz w:val="22"/>
                <w:szCs w:val="22"/>
              </w:rPr>
            </w:pPr>
            <w:r w:rsidRPr="00F761DC">
              <w:rPr>
                <w:rFonts w:cs="Arial"/>
                <w:sz w:val="22"/>
                <w:szCs w:val="22"/>
              </w:rPr>
              <w:t>2.55% (13)</w:t>
            </w:r>
          </w:p>
        </w:tc>
        <w:tc>
          <w:tcPr>
            <w:tcW w:w="1276" w:type="dxa"/>
          </w:tcPr>
          <w:p w14:paraId="026322B4" w14:textId="77777777" w:rsidR="00AB0436" w:rsidRPr="00F761DC" w:rsidRDefault="00AB0436" w:rsidP="005740EB">
            <w:pPr>
              <w:pStyle w:val="BodyText"/>
              <w:rPr>
                <w:rFonts w:cs="Arial"/>
                <w:sz w:val="22"/>
                <w:szCs w:val="22"/>
              </w:rPr>
            </w:pPr>
            <w:r w:rsidRPr="00F761DC">
              <w:rPr>
                <w:rFonts w:cs="Arial"/>
                <w:sz w:val="22"/>
                <w:szCs w:val="22"/>
              </w:rPr>
              <w:t>5.10% (26)</w:t>
            </w:r>
          </w:p>
        </w:tc>
        <w:tc>
          <w:tcPr>
            <w:tcW w:w="1133" w:type="dxa"/>
          </w:tcPr>
          <w:p w14:paraId="30370691" w14:textId="77777777" w:rsidR="00AB0436" w:rsidRPr="00F761DC" w:rsidRDefault="00AB0436" w:rsidP="005740EB">
            <w:pPr>
              <w:pStyle w:val="BodyText"/>
              <w:rPr>
                <w:rFonts w:cs="Arial"/>
                <w:sz w:val="22"/>
                <w:szCs w:val="22"/>
              </w:rPr>
            </w:pPr>
            <w:r w:rsidRPr="00F761DC">
              <w:rPr>
                <w:rFonts w:cs="Arial"/>
                <w:sz w:val="22"/>
                <w:szCs w:val="22"/>
              </w:rPr>
              <w:t>19.22% (98)</w:t>
            </w:r>
          </w:p>
        </w:tc>
        <w:tc>
          <w:tcPr>
            <w:tcW w:w="1276" w:type="dxa"/>
          </w:tcPr>
          <w:p w14:paraId="4A03C4D7" w14:textId="77777777" w:rsidR="00AB0436" w:rsidRPr="00F761DC" w:rsidRDefault="00AB0436" w:rsidP="005740EB">
            <w:pPr>
              <w:pStyle w:val="BodyText"/>
              <w:rPr>
                <w:rFonts w:cs="Arial"/>
                <w:sz w:val="22"/>
                <w:szCs w:val="22"/>
              </w:rPr>
            </w:pPr>
            <w:r w:rsidRPr="00F761DC">
              <w:rPr>
                <w:rFonts w:cs="Arial"/>
                <w:sz w:val="22"/>
                <w:szCs w:val="22"/>
              </w:rPr>
              <w:t>39.22% (200)</w:t>
            </w:r>
          </w:p>
        </w:tc>
        <w:tc>
          <w:tcPr>
            <w:tcW w:w="1277" w:type="dxa"/>
          </w:tcPr>
          <w:p w14:paraId="0DA3469F" w14:textId="77777777" w:rsidR="00AB0436" w:rsidRPr="00F761DC" w:rsidRDefault="00AB0436" w:rsidP="005740EB">
            <w:pPr>
              <w:pStyle w:val="BodyText"/>
              <w:rPr>
                <w:rFonts w:cs="Arial"/>
                <w:sz w:val="22"/>
                <w:szCs w:val="22"/>
              </w:rPr>
            </w:pPr>
            <w:r w:rsidRPr="00F761DC">
              <w:rPr>
                <w:rFonts w:cs="Arial"/>
                <w:sz w:val="22"/>
                <w:szCs w:val="22"/>
              </w:rPr>
              <w:t>33.92% (173)</w:t>
            </w:r>
          </w:p>
        </w:tc>
        <w:tc>
          <w:tcPr>
            <w:tcW w:w="1204" w:type="dxa"/>
          </w:tcPr>
          <w:p w14:paraId="4BD9056C" w14:textId="77777777" w:rsidR="00AB0436" w:rsidRPr="00F761DC" w:rsidRDefault="00AB0436" w:rsidP="005740EB">
            <w:pPr>
              <w:pStyle w:val="BodyText"/>
              <w:rPr>
                <w:rFonts w:cs="Arial"/>
                <w:sz w:val="22"/>
                <w:szCs w:val="22"/>
              </w:rPr>
            </w:pPr>
            <w:r w:rsidRPr="00F761DC">
              <w:rPr>
                <w:rFonts w:cs="Arial"/>
                <w:sz w:val="22"/>
                <w:szCs w:val="22"/>
              </w:rPr>
              <w:t>510</w:t>
            </w:r>
          </w:p>
        </w:tc>
      </w:tr>
    </w:tbl>
    <w:p w14:paraId="16AC5998" w14:textId="77777777" w:rsidR="00AB0436" w:rsidRPr="001A16E5" w:rsidRDefault="00AB0436" w:rsidP="001A16E5">
      <w:pPr>
        <w:pStyle w:val="Body"/>
        <w:spacing w:before="240"/>
        <w:rPr>
          <w:b/>
          <w:bCs/>
          <w:i/>
          <w:iCs/>
        </w:rPr>
      </w:pPr>
      <w:r w:rsidRPr="001A16E5">
        <w:rPr>
          <w:b/>
          <w:bCs/>
          <w:i/>
          <w:iCs/>
        </w:rPr>
        <w:t>Q11: Relationship with staff</w:t>
      </w:r>
    </w:p>
    <w:tbl>
      <w:tblPr>
        <w:tblStyle w:val="GridTable4-Accent1"/>
        <w:tblW w:w="8995" w:type="dxa"/>
        <w:tblLayout w:type="fixed"/>
        <w:tblLook w:val="0420" w:firstRow="1" w:lastRow="0" w:firstColumn="0" w:lastColumn="0" w:noHBand="0" w:noVBand="1"/>
      </w:tblPr>
      <w:tblGrid>
        <w:gridCol w:w="1555"/>
        <w:gridCol w:w="1134"/>
        <w:gridCol w:w="1275"/>
        <w:gridCol w:w="790"/>
        <w:gridCol w:w="1113"/>
        <w:gridCol w:w="1114"/>
        <w:gridCol w:w="1114"/>
        <w:gridCol w:w="900"/>
      </w:tblGrid>
      <w:tr w:rsidR="00AB0436" w:rsidRPr="00F761DC" w14:paraId="10A24FE6" w14:textId="77777777" w:rsidTr="00F761DC">
        <w:trPr>
          <w:cnfStyle w:val="100000000000" w:firstRow="1" w:lastRow="0" w:firstColumn="0" w:lastColumn="0" w:oddVBand="0" w:evenVBand="0" w:oddHBand="0" w:evenHBand="0" w:firstRowFirstColumn="0" w:firstRowLastColumn="0" w:lastRowFirstColumn="0" w:lastRowLastColumn="0"/>
        </w:trPr>
        <w:tc>
          <w:tcPr>
            <w:tcW w:w="1555" w:type="dxa"/>
          </w:tcPr>
          <w:p w14:paraId="6CF5C833" w14:textId="77777777" w:rsidR="00AB0436" w:rsidRPr="00F761DC" w:rsidRDefault="00AB0436" w:rsidP="005740EB">
            <w:pPr>
              <w:pStyle w:val="BodyText"/>
              <w:rPr>
                <w:rFonts w:cs="Arial"/>
                <w:sz w:val="22"/>
                <w:szCs w:val="22"/>
              </w:rPr>
            </w:pPr>
          </w:p>
        </w:tc>
        <w:tc>
          <w:tcPr>
            <w:tcW w:w="1134" w:type="dxa"/>
          </w:tcPr>
          <w:p w14:paraId="2C0E3E45" w14:textId="77777777" w:rsidR="00AB0436" w:rsidRPr="00F761DC" w:rsidRDefault="00AB0436" w:rsidP="005740EB">
            <w:pPr>
              <w:pStyle w:val="BodyText"/>
              <w:rPr>
                <w:rFonts w:cs="Arial"/>
                <w:sz w:val="22"/>
                <w:szCs w:val="22"/>
              </w:rPr>
            </w:pPr>
            <w:r w:rsidRPr="00F761DC">
              <w:rPr>
                <w:rFonts w:cs="Arial"/>
                <w:sz w:val="22"/>
                <w:szCs w:val="22"/>
              </w:rPr>
              <w:t>1 - Strongly disagree</w:t>
            </w:r>
          </w:p>
        </w:tc>
        <w:tc>
          <w:tcPr>
            <w:tcW w:w="1275" w:type="dxa"/>
          </w:tcPr>
          <w:p w14:paraId="3977ACB7" w14:textId="77777777" w:rsidR="00AB0436" w:rsidRPr="00F761DC" w:rsidRDefault="00AB0436" w:rsidP="005740EB">
            <w:pPr>
              <w:pStyle w:val="BodyText"/>
              <w:rPr>
                <w:rFonts w:cs="Arial"/>
                <w:sz w:val="22"/>
                <w:szCs w:val="22"/>
              </w:rPr>
            </w:pPr>
            <w:r w:rsidRPr="00F761DC">
              <w:rPr>
                <w:rFonts w:cs="Arial"/>
                <w:sz w:val="22"/>
                <w:szCs w:val="22"/>
              </w:rPr>
              <w:t>Disagree</w:t>
            </w:r>
          </w:p>
        </w:tc>
        <w:tc>
          <w:tcPr>
            <w:tcW w:w="790" w:type="dxa"/>
          </w:tcPr>
          <w:p w14:paraId="3F29C58B" w14:textId="77777777" w:rsidR="00AB0436" w:rsidRPr="00F761DC" w:rsidRDefault="00AB0436" w:rsidP="005740EB">
            <w:pPr>
              <w:pStyle w:val="BodyText"/>
              <w:rPr>
                <w:rFonts w:cs="Arial"/>
                <w:sz w:val="22"/>
                <w:szCs w:val="22"/>
              </w:rPr>
            </w:pPr>
            <w:r w:rsidRPr="00F761DC">
              <w:rPr>
                <w:rFonts w:cs="Arial"/>
                <w:sz w:val="22"/>
                <w:szCs w:val="22"/>
              </w:rPr>
              <w:t>Not sure</w:t>
            </w:r>
          </w:p>
        </w:tc>
        <w:tc>
          <w:tcPr>
            <w:tcW w:w="1113" w:type="dxa"/>
          </w:tcPr>
          <w:p w14:paraId="408C2FE6" w14:textId="77777777" w:rsidR="00AB0436" w:rsidRPr="00F761DC" w:rsidRDefault="00AB0436" w:rsidP="005740EB">
            <w:pPr>
              <w:pStyle w:val="BodyText"/>
              <w:rPr>
                <w:rFonts w:cs="Arial"/>
                <w:sz w:val="22"/>
                <w:szCs w:val="22"/>
              </w:rPr>
            </w:pPr>
            <w:r w:rsidRPr="00F761DC">
              <w:rPr>
                <w:rFonts w:cs="Arial"/>
                <w:sz w:val="22"/>
                <w:szCs w:val="22"/>
              </w:rPr>
              <w:t>Agree</w:t>
            </w:r>
          </w:p>
        </w:tc>
        <w:tc>
          <w:tcPr>
            <w:tcW w:w="1114" w:type="dxa"/>
          </w:tcPr>
          <w:p w14:paraId="5D16728E" w14:textId="77777777" w:rsidR="00AB0436" w:rsidRPr="00F761DC" w:rsidRDefault="00AB0436" w:rsidP="005740EB">
            <w:pPr>
              <w:pStyle w:val="BodyText"/>
              <w:rPr>
                <w:rFonts w:cs="Arial"/>
                <w:sz w:val="22"/>
                <w:szCs w:val="22"/>
              </w:rPr>
            </w:pPr>
            <w:r w:rsidRPr="00F761DC">
              <w:rPr>
                <w:rFonts w:cs="Arial"/>
                <w:sz w:val="22"/>
                <w:szCs w:val="22"/>
              </w:rPr>
              <w:t>5 - Strongly agree</w:t>
            </w:r>
          </w:p>
        </w:tc>
        <w:tc>
          <w:tcPr>
            <w:tcW w:w="1114" w:type="dxa"/>
          </w:tcPr>
          <w:p w14:paraId="41358FEC" w14:textId="77777777" w:rsidR="00AB0436" w:rsidRPr="00F761DC" w:rsidRDefault="00AB0436" w:rsidP="005740EB">
            <w:pPr>
              <w:pStyle w:val="BodyText"/>
              <w:rPr>
                <w:rFonts w:cs="Arial"/>
                <w:sz w:val="22"/>
                <w:szCs w:val="22"/>
              </w:rPr>
            </w:pPr>
            <w:r w:rsidRPr="00F761DC">
              <w:rPr>
                <w:rFonts w:cs="Arial"/>
                <w:sz w:val="22"/>
                <w:szCs w:val="22"/>
              </w:rPr>
              <w:t>N/A – did not engage with any staff</w:t>
            </w:r>
          </w:p>
        </w:tc>
        <w:tc>
          <w:tcPr>
            <w:tcW w:w="900" w:type="dxa"/>
          </w:tcPr>
          <w:p w14:paraId="3EDF1E83" w14:textId="77777777" w:rsidR="00AB0436" w:rsidRPr="00F761DC" w:rsidRDefault="00AB0436" w:rsidP="005740EB">
            <w:pPr>
              <w:pStyle w:val="BodyText"/>
              <w:rPr>
                <w:rFonts w:cs="Arial"/>
                <w:sz w:val="22"/>
                <w:szCs w:val="22"/>
              </w:rPr>
            </w:pPr>
            <w:r w:rsidRPr="00F761DC">
              <w:rPr>
                <w:rFonts w:cs="Arial"/>
                <w:sz w:val="22"/>
                <w:szCs w:val="22"/>
              </w:rPr>
              <w:t>Total</w:t>
            </w:r>
          </w:p>
        </w:tc>
      </w:tr>
      <w:tr w:rsidR="00AB0436" w:rsidRPr="00F761DC" w14:paraId="3733354C" w14:textId="77777777" w:rsidTr="00F761DC">
        <w:trPr>
          <w:cnfStyle w:val="000000100000" w:firstRow="0" w:lastRow="0" w:firstColumn="0" w:lastColumn="0" w:oddVBand="0" w:evenVBand="0" w:oddHBand="1" w:evenHBand="0" w:firstRowFirstColumn="0" w:firstRowLastColumn="0" w:lastRowFirstColumn="0" w:lastRowLastColumn="0"/>
        </w:trPr>
        <w:tc>
          <w:tcPr>
            <w:tcW w:w="1555" w:type="dxa"/>
          </w:tcPr>
          <w:p w14:paraId="3DDFE8E5" w14:textId="77777777" w:rsidR="00AB0436" w:rsidRPr="00F761DC" w:rsidRDefault="00AB0436" w:rsidP="005740EB">
            <w:pPr>
              <w:pStyle w:val="BodyText"/>
              <w:rPr>
                <w:rFonts w:cs="Arial"/>
                <w:sz w:val="22"/>
                <w:szCs w:val="22"/>
              </w:rPr>
            </w:pPr>
            <w:r w:rsidRPr="00F761DC">
              <w:rPr>
                <w:rFonts w:cs="Arial"/>
                <w:sz w:val="22"/>
                <w:szCs w:val="22"/>
              </w:rPr>
              <w:t>a. I feel able to trust them</w:t>
            </w:r>
          </w:p>
        </w:tc>
        <w:tc>
          <w:tcPr>
            <w:tcW w:w="1134" w:type="dxa"/>
          </w:tcPr>
          <w:p w14:paraId="51F677D3" w14:textId="77777777" w:rsidR="00AB0436" w:rsidRPr="00F761DC" w:rsidRDefault="00AB0436" w:rsidP="005740EB">
            <w:pPr>
              <w:pStyle w:val="BodyText"/>
              <w:rPr>
                <w:rFonts w:cs="Arial"/>
                <w:sz w:val="22"/>
                <w:szCs w:val="22"/>
              </w:rPr>
            </w:pPr>
            <w:r w:rsidRPr="00F761DC">
              <w:rPr>
                <w:rFonts w:cs="Arial"/>
                <w:sz w:val="22"/>
                <w:szCs w:val="22"/>
              </w:rPr>
              <w:t>5.86% (30)</w:t>
            </w:r>
          </w:p>
        </w:tc>
        <w:tc>
          <w:tcPr>
            <w:tcW w:w="1275" w:type="dxa"/>
          </w:tcPr>
          <w:p w14:paraId="775FC34C" w14:textId="77777777" w:rsidR="00AB0436" w:rsidRPr="00F761DC" w:rsidRDefault="00AB0436" w:rsidP="005740EB">
            <w:pPr>
              <w:pStyle w:val="BodyText"/>
              <w:rPr>
                <w:rFonts w:cs="Arial"/>
                <w:sz w:val="22"/>
                <w:szCs w:val="22"/>
              </w:rPr>
            </w:pPr>
            <w:r w:rsidRPr="00F761DC">
              <w:rPr>
                <w:rFonts w:cs="Arial"/>
                <w:sz w:val="22"/>
                <w:szCs w:val="22"/>
              </w:rPr>
              <w:t>0.78% (4)</w:t>
            </w:r>
          </w:p>
        </w:tc>
        <w:tc>
          <w:tcPr>
            <w:tcW w:w="790" w:type="dxa"/>
          </w:tcPr>
          <w:p w14:paraId="2FD43F29" w14:textId="77777777" w:rsidR="00AB0436" w:rsidRPr="00F761DC" w:rsidRDefault="00AB0436" w:rsidP="005740EB">
            <w:pPr>
              <w:pStyle w:val="BodyText"/>
              <w:rPr>
                <w:rFonts w:cs="Arial"/>
                <w:sz w:val="22"/>
                <w:szCs w:val="22"/>
              </w:rPr>
            </w:pPr>
            <w:r w:rsidRPr="00F761DC">
              <w:rPr>
                <w:rFonts w:cs="Arial"/>
                <w:sz w:val="22"/>
                <w:szCs w:val="22"/>
              </w:rPr>
              <w:t>4.30% (22)</w:t>
            </w:r>
          </w:p>
        </w:tc>
        <w:tc>
          <w:tcPr>
            <w:tcW w:w="1113" w:type="dxa"/>
          </w:tcPr>
          <w:p w14:paraId="7C87C7CE" w14:textId="77777777" w:rsidR="00AB0436" w:rsidRPr="00F761DC" w:rsidRDefault="00AB0436" w:rsidP="005740EB">
            <w:pPr>
              <w:pStyle w:val="BodyText"/>
              <w:rPr>
                <w:rFonts w:cs="Arial"/>
                <w:sz w:val="22"/>
                <w:szCs w:val="22"/>
              </w:rPr>
            </w:pPr>
            <w:r w:rsidRPr="00F761DC">
              <w:rPr>
                <w:rFonts w:cs="Arial"/>
                <w:sz w:val="22"/>
                <w:szCs w:val="22"/>
              </w:rPr>
              <w:t>33.01% (169)</w:t>
            </w:r>
          </w:p>
        </w:tc>
        <w:tc>
          <w:tcPr>
            <w:tcW w:w="1114" w:type="dxa"/>
          </w:tcPr>
          <w:p w14:paraId="000927B8" w14:textId="77777777" w:rsidR="00AB0436" w:rsidRPr="00F761DC" w:rsidRDefault="00AB0436" w:rsidP="005740EB">
            <w:pPr>
              <w:pStyle w:val="BodyText"/>
              <w:rPr>
                <w:rFonts w:cs="Arial"/>
                <w:sz w:val="22"/>
                <w:szCs w:val="22"/>
              </w:rPr>
            </w:pPr>
            <w:r w:rsidRPr="00F761DC">
              <w:rPr>
                <w:rFonts w:cs="Arial"/>
                <w:sz w:val="22"/>
                <w:szCs w:val="22"/>
              </w:rPr>
              <w:t>55.86% (286)</w:t>
            </w:r>
          </w:p>
        </w:tc>
        <w:tc>
          <w:tcPr>
            <w:tcW w:w="1114" w:type="dxa"/>
          </w:tcPr>
          <w:p w14:paraId="7A45774F" w14:textId="77777777" w:rsidR="00AB0436" w:rsidRPr="00F761DC" w:rsidRDefault="00AB0436" w:rsidP="005740EB">
            <w:pPr>
              <w:pStyle w:val="BodyText"/>
              <w:rPr>
                <w:rFonts w:cs="Arial"/>
                <w:sz w:val="22"/>
                <w:szCs w:val="22"/>
              </w:rPr>
            </w:pPr>
            <w:r w:rsidRPr="00F761DC">
              <w:rPr>
                <w:rFonts w:cs="Arial"/>
                <w:sz w:val="22"/>
                <w:szCs w:val="22"/>
              </w:rPr>
              <w:t>0.20% (1)</w:t>
            </w:r>
          </w:p>
        </w:tc>
        <w:tc>
          <w:tcPr>
            <w:tcW w:w="900" w:type="dxa"/>
          </w:tcPr>
          <w:p w14:paraId="55FF1E1D" w14:textId="77777777" w:rsidR="00AB0436" w:rsidRPr="00F761DC" w:rsidRDefault="00AB0436" w:rsidP="005740EB">
            <w:pPr>
              <w:pStyle w:val="BodyText"/>
              <w:rPr>
                <w:rFonts w:cs="Arial"/>
                <w:sz w:val="22"/>
                <w:szCs w:val="22"/>
              </w:rPr>
            </w:pPr>
            <w:r w:rsidRPr="00F761DC">
              <w:rPr>
                <w:rFonts w:cs="Arial"/>
                <w:sz w:val="22"/>
                <w:szCs w:val="22"/>
              </w:rPr>
              <w:t>512</w:t>
            </w:r>
          </w:p>
        </w:tc>
      </w:tr>
      <w:tr w:rsidR="00AB0436" w:rsidRPr="00F761DC" w14:paraId="3E148B0F" w14:textId="77777777" w:rsidTr="00F761DC">
        <w:tc>
          <w:tcPr>
            <w:tcW w:w="1555" w:type="dxa"/>
          </w:tcPr>
          <w:p w14:paraId="42907AA1" w14:textId="77777777" w:rsidR="00AB0436" w:rsidRPr="00F761DC" w:rsidRDefault="00AB0436" w:rsidP="005740EB">
            <w:pPr>
              <w:pStyle w:val="BodyText"/>
              <w:rPr>
                <w:rFonts w:cs="Arial"/>
                <w:sz w:val="22"/>
                <w:szCs w:val="22"/>
              </w:rPr>
            </w:pPr>
            <w:r w:rsidRPr="00F761DC">
              <w:rPr>
                <w:rFonts w:cs="Arial"/>
                <w:sz w:val="22"/>
                <w:szCs w:val="22"/>
              </w:rPr>
              <w:t>b. They do what they say they’ll do</w:t>
            </w:r>
          </w:p>
        </w:tc>
        <w:tc>
          <w:tcPr>
            <w:tcW w:w="1134" w:type="dxa"/>
          </w:tcPr>
          <w:p w14:paraId="3BBD3A0C" w14:textId="77777777" w:rsidR="00AB0436" w:rsidRPr="00F761DC" w:rsidRDefault="00AB0436" w:rsidP="005740EB">
            <w:pPr>
              <w:pStyle w:val="BodyText"/>
              <w:rPr>
                <w:rFonts w:cs="Arial"/>
                <w:sz w:val="22"/>
                <w:szCs w:val="22"/>
              </w:rPr>
            </w:pPr>
            <w:r w:rsidRPr="00F761DC">
              <w:rPr>
                <w:rFonts w:cs="Arial"/>
                <w:sz w:val="22"/>
                <w:szCs w:val="22"/>
              </w:rPr>
              <w:t>4.53% (23)</w:t>
            </w:r>
          </w:p>
        </w:tc>
        <w:tc>
          <w:tcPr>
            <w:tcW w:w="1275" w:type="dxa"/>
          </w:tcPr>
          <w:p w14:paraId="6568A3BE" w14:textId="77777777" w:rsidR="00AB0436" w:rsidRPr="00F761DC" w:rsidRDefault="00AB0436" w:rsidP="005740EB">
            <w:pPr>
              <w:pStyle w:val="BodyText"/>
              <w:rPr>
                <w:rFonts w:cs="Arial"/>
                <w:sz w:val="22"/>
                <w:szCs w:val="22"/>
              </w:rPr>
            </w:pPr>
            <w:r w:rsidRPr="00F761DC">
              <w:rPr>
                <w:rFonts w:cs="Arial"/>
                <w:sz w:val="22"/>
                <w:szCs w:val="22"/>
              </w:rPr>
              <w:t>1.18% (6)</w:t>
            </w:r>
          </w:p>
        </w:tc>
        <w:tc>
          <w:tcPr>
            <w:tcW w:w="790" w:type="dxa"/>
          </w:tcPr>
          <w:p w14:paraId="7A5E9180" w14:textId="77777777" w:rsidR="00AB0436" w:rsidRPr="00F761DC" w:rsidRDefault="00AB0436" w:rsidP="005740EB">
            <w:pPr>
              <w:pStyle w:val="BodyText"/>
              <w:rPr>
                <w:rFonts w:cs="Arial"/>
                <w:sz w:val="22"/>
                <w:szCs w:val="22"/>
              </w:rPr>
            </w:pPr>
            <w:r w:rsidRPr="00F761DC">
              <w:rPr>
                <w:rFonts w:cs="Arial"/>
                <w:sz w:val="22"/>
                <w:szCs w:val="22"/>
              </w:rPr>
              <w:t>8.07% (41)</w:t>
            </w:r>
          </w:p>
        </w:tc>
        <w:tc>
          <w:tcPr>
            <w:tcW w:w="1113" w:type="dxa"/>
          </w:tcPr>
          <w:p w14:paraId="1900E7C5" w14:textId="77777777" w:rsidR="00AB0436" w:rsidRPr="00F761DC" w:rsidRDefault="00AB0436" w:rsidP="005740EB">
            <w:pPr>
              <w:pStyle w:val="BodyText"/>
              <w:rPr>
                <w:rFonts w:cs="Arial"/>
                <w:sz w:val="22"/>
                <w:szCs w:val="22"/>
              </w:rPr>
            </w:pPr>
            <w:r w:rsidRPr="00F761DC">
              <w:rPr>
                <w:rFonts w:cs="Arial"/>
                <w:sz w:val="22"/>
                <w:szCs w:val="22"/>
              </w:rPr>
              <w:t>37.20% (189)</w:t>
            </w:r>
          </w:p>
        </w:tc>
        <w:tc>
          <w:tcPr>
            <w:tcW w:w="1114" w:type="dxa"/>
          </w:tcPr>
          <w:p w14:paraId="52C8253D" w14:textId="77777777" w:rsidR="00AB0436" w:rsidRPr="00F761DC" w:rsidRDefault="00AB0436" w:rsidP="005740EB">
            <w:pPr>
              <w:pStyle w:val="BodyText"/>
              <w:rPr>
                <w:rFonts w:cs="Arial"/>
                <w:sz w:val="22"/>
                <w:szCs w:val="22"/>
              </w:rPr>
            </w:pPr>
            <w:r w:rsidRPr="00F761DC">
              <w:rPr>
                <w:rFonts w:cs="Arial"/>
                <w:sz w:val="22"/>
                <w:szCs w:val="22"/>
              </w:rPr>
              <w:t>48.82% (248)</w:t>
            </w:r>
          </w:p>
        </w:tc>
        <w:tc>
          <w:tcPr>
            <w:tcW w:w="1114" w:type="dxa"/>
          </w:tcPr>
          <w:p w14:paraId="63498999" w14:textId="77777777" w:rsidR="00AB0436" w:rsidRPr="00F761DC" w:rsidRDefault="00AB0436" w:rsidP="005740EB">
            <w:pPr>
              <w:pStyle w:val="BodyText"/>
              <w:rPr>
                <w:rFonts w:cs="Arial"/>
                <w:sz w:val="22"/>
                <w:szCs w:val="22"/>
              </w:rPr>
            </w:pPr>
            <w:r w:rsidRPr="00F761DC">
              <w:rPr>
                <w:rFonts w:cs="Arial"/>
                <w:sz w:val="22"/>
                <w:szCs w:val="22"/>
              </w:rPr>
              <w:t>0.20% (1)</w:t>
            </w:r>
          </w:p>
        </w:tc>
        <w:tc>
          <w:tcPr>
            <w:tcW w:w="900" w:type="dxa"/>
          </w:tcPr>
          <w:p w14:paraId="173096C4" w14:textId="77777777" w:rsidR="00AB0436" w:rsidRPr="00F761DC" w:rsidRDefault="00AB0436" w:rsidP="005740EB">
            <w:pPr>
              <w:pStyle w:val="BodyText"/>
              <w:rPr>
                <w:rFonts w:cs="Arial"/>
                <w:sz w:val="22"/>
                <w:szCs w:val="22"/>
              </w:rPr>
            </w:pPr>
            <w:r w:rsidRPr="00F761DC">
              <w:rPr>
                <w:rFonts w:cs="Arial"/>
                <w:sz w:val="22"/>
                <w:szCs w:val="22"/>
              </w:rPr>
              <w:t>508</w:t>
            </w:r>
          </w:p>
        </w:tc>
      </w:tr>
      <w:tr w:rsidR="00AB0436" w:rsidRPr="00F761DC" w14:paraId="2AA561FC" w14:textId="77777777" w:rsidTr="00F761DC">
        <w:trPr>
          <w:cnfStyle w:val="000000100000" w:firstRow="0" w:lastRow="0" w:firstColumn="0" w:lastColumn="0" w:oddVBand="0" w:evenVBand="0" w:oddHBand="1" w:evenHBand="0" w:firstRowFirstColumn="0" w:firstRowLastColumn="0" w:lastRowFirstColumn="0" w:lastRowLastColumn="0"/>
        </w:trPr>
        <w:tc>
          <w:tcPr>
            <w:tcW w:w="1555" w:type="dxa"/>
          </w:tcPr>
          <w:p w14:paraId="35279E95" w14:textId="77777777" w:rsidR="00AB0436" w:rsidRPr="00F761DC" w:rsidRDefault="00AB0436" w:rsidP="005740EB">
            <w:pPr>
              <w:pStyle w:val="BodyText"/>
              <w:rPr>
                <w:rFonts w:cs="Arial"/>
                <w:sz w:val="22"/>
                <w:szCs w:val="22"/>
              </w:rPr>
            </w:pPr>
            <w:r w:rsidRPr="00F761DC">
              <w:rPr>
                <w:rFonts w:cs="Arial"/>
                <w:sz w:val="22"/>
                <w:szCs w:val="22"/>
              </w:rPr>
              <w:t>c. They have listened to me</w:t>
            </w:r>
          </w:p>
        </w:tc>
        <w:tc>
          <w:tcPr>
            <w:tcW w:w="1134" w:type="dxa"/>
          </w:tcPr>
          <w:p w14:paraId="4BFB95B1" w14:textId="77777777" w:rsidR="00AB0436" w:rsidRPr="00F761DC" w:rsidRDefault="00AB0436" w:rsidP="005740EB">
            <w:pPr>
              <w:pStyle w:val="BodyText"/>
              <w:rPr>
                <w:rFonts w:cs="Arial"/>
                <w:sz w:val="22"/>
                <w:szCs w:val="22"/>
              </w:rPr>
            </w:pPr>
            <w:r w:rsidRPr="00F761DC">
              <w:rPr>
                <w:rFonts w:cs="Arial"/>
                <w:sz w:val="22"/>
                <w:szCs w:val="22"/>
              </w:rPr>
              <w:t>5.11% (26)</w:t>
            </w:r>
          </w:p>
        </w:tc>
        <w:tc>
          <w:tcPr>
            <w:tcW w:w="1275" w:type="dxa"/>
          </w:tcPr>
          <w:p w14:paraId="0DAA7FCB" w14:textId="77777777" w:rsidR="00AB0436" w:rsidRPr="00F761DC" w:rsidRDefault="00AB0436" w:rsidP="005740EB">
            <w:pPr>
              <w:pStyle w:val="BodyText"/>
              <w:rPr>
                <w:rFonts w:cs="Arial"/>
                <w:sz w:val="22"/>
                <w:szCs w:val="22"/>
              </w:rPr>
            </w:pPr>
            <w:r w:rsidRPr="00F761DC">
              <w:rPr>
                <w:rFonts w:cs="Arial"/>
                <w:sz w:val="22"/>
                <w:szCs w:val="22"/>
              </w:rPr>
              <w:t>0.79% (4)</w:t>
            </w:r>
          </w:p>
        </w:tc>
        <w:tc>
          <w:tcPr>
            <w:tcW w:w="790" w:type="dxa"/>
          </w:tcPr>
          <w:p w14:paraId="60F55613" w14:textId="77777777" w:rsidR="00AB0436" w:rsidRPr="00F761DC" w:rsidRDefault="00AB0436" w:rsidP="005740EB">
            <w:pPr>
              <w:pStyle w:val="BodyText"/>
              <w:rPr>
                <w:rFonts w:cs="Arial"/>
                <w:sz w:val="22"/>
                <w:szCs w:val="22"/>
              </w:rPr>
            </w:pPr>
            <w:r w:rsidRPr="00F761DC">
              <w:rPr>
                <w:rFonts w:cs="Arial"/>
                <w:sz w:val="22"/>
                <w:szCs w:val="22"/>
              </w:rPr>
              <w:t>3.93% (20)</w:t>
            </w:r>
          </w:p>
        </w:tc>
        <w:tc>
          <w:tcPr>
            <w:tcW w:w="1113" w:type="dxa"/>
          </w:tcPr>
          <w:p w14:paraId="3EF4141C" w14:textId="77777777" w:rsidR="00AB0436" w:rsidRPr="00F761DC" w:rsidRDefault="00AB0436" w:rsidP="005740EB">
            <w:pPr>
              <w:pStyle w:val="BodyText"/>
              <w:rPr>
                <w:rFonts w:cs="Arial"/>
                <w:sz w:val="22"/>
                <w:szCs w:val="22"/>
              </w:rPr>
            </w:pPr>
            <w:r w:rsidRPr="00F761DC">
              <w:rPr>
                <w:rFonts w:cs="Arial"/>
                <w:sz w:val="22"/>
                <w:szCs w:val="22"/>
              </w:rPr>
              <w:t>39.69% (202)</w:t>
            </w:r>
          </w:p>
        </w:tc>
        <w:tc>
          <w:tcPr>
            <w:tcW w:w="1114" w:type="dxa"/>
          </w:tcPr>
          <w:p w14:paraId="34B43DA8" w14:textId="77777777" w:rsidR="00AB0436" w:rsidRPr="00F761DC" w:rsidRDefault="00AB0436" w:rsidP="005740EB">
            <w:pPr>
              <w:pStyle w:val="BodyText"/>
              <w:rPr>
                <w:rFonts w:cs="Arial"/>
                <w:sz w:val="22"/>
                <w:szCs w:val="22"/>
              </w:rPr>
            </w:pPr>
            <w:r w:rsidRPr="00F761DC">
              <w:rPr>
                <w:rFonts w:cs="Arial"/>
                <w:sz w:val="22"/>
                <w:szCs w:val="22"/>
              </w:rPr>
              <w:t>49.71% (253)</w:t>
            </w:r>
          </w:p>
        </w:tc>
        <w:tc>
          <w:tcPr>
            <w:tcW w:w="1114" w:type="dxa"/>
          </w:tcPr>
          <w:p w14:paraId="01AE1473" w14:textId="77777777" w:rsidR="00AB0436" w:rsidRPr="00F761DC" w:rsidRDefault="00AB0436" w:rsidP="005740EB">
            <w:pPr>
              <w:pStyle w:val="BodyText"/>
              <w:rPr>
                <w:rFonts w:cs="Arial"/>
                <w:sz w:val="22"/>
                <w:szCs w:val="22"/>
              </w:rPr>
            </w:pPr>
            <w:r w:rsidRPr="00F761DC">
              <w:rPr>
                <w:rFonts w:cs="Arial"/>
                <w:sz w:val="22"/>
                <w:szCs w:val="22"/>
              </w:rPr>
              <w:t>0.79% (4)</w:t>
            </w:r>
          </w:p>
        </w:tc>
        <w:tc>
          <w:tcPr>
            <w:tcW w:w="900" w:type="dxa"/>
          </w:tcPr>
          <w:p w14:paraId="0E533F05" w14:textId="77777777" w:rsidR="00AB0436" w:rsidRPr="00F761DC" w:rsidRDefault="00AB0436" w:rsidP="005740EB">
            <w:pPr>
              <w:pStyle w:val="BodyText"/>
              <w:rPr>
                <w:rFonts w:cs="Arial"/>
                <w:sz w:val="22"/>
                <w:szCs w:val="22"/>
              </w:rPr>
            </w:pPr>
            <w:r w:rsidRPr="00F761DC">
              <w:rPr>
                <w:rFonts w:cs="Arial"/>
                <w:sz w:val="22"/>
                <w:szCs w:val="22"/>
              </w:rPr>
              <w:t>509</w:t>
            </w:r>
          </w:p>
        </w:tc>
      </w:tr>
      <w:tr w:rsidR="00AB0436" w:rsidRPr="00F761DC" w14:paraId="2CE610B5" w14:textId="77777777" w:rsidTr="00F761DC">
        <w:tc>
          <w:tcPr>
            <w:tcW w:w="1555" w:type="dxa"/>
          </w:tcPr>
          <w:p w14:paraId="25ACCFBF" w14:textId="77777777" w:rsidR="00AB0436" w:rsidRPr="00F761DC" w:rsidRDefault="00AB0436" w:rsidP="005740EB">
            <w:pPr>
              <w:pStyle w:val="BodyText"/>
              <w:rPr>
                <w:rFonts w:cs="Arial"/>
                <w:sz w:val="22"/>
                <w:szCs w:val="22"/>
              </w:rPr>
            </w:pPr>
            <w:r w:rsidRPr="00F761DC">
              <w:rPr>
                <w:rFonts w:cs="Arial"/>
                <w:sz w:val="22"/>
                <w:szCs w:val="22"/>
              </w:rPr>
              <w:t>d. They are available when I need them</w:t>
            </w:r>
          </w:p>
        </w:tc>
        <w:tc>
          <w:tcPr>
            <w:tcW w:w="1134" w:type="dxa"/>
          </w:tcPr>
          <w:p w14:paraId="71AAAC00" w14:textId="77777777" w:rsidR="00AB0436" w:rsidRPr="00F761DC" w:rsidRDefault="00AB0436" w:rsidP="005740EB">
            <w:pPr>
              <w:pStyle w:val="BodyText"/>
              <w:rPr>
                <w:rFonts w:cs="Arial"/>
                <w:sz w:val="22"/>
                <w:szCs w:val="22"/>
              </w:rPr>
            </w:pPr>
            <w:r w:rsidRPr="00F761DC">
              <w:rPr>
                <w:rFonts w:cs="Arial"/>
                <w:sz w:val="22"/>
                <w:szCs w:val="22"/>
              </w:rPr>
              <w:t>4.69% (24)</w:t>
            </w:r>
          </w:p>
        </w:tc>
        <w:tc>
          <w:tcPr>
            <w:tcW w:w="1275" w:type="dxa"/>
          </w:tcPr>
          <w:p w14:paraId="3B955F21" w14:textId="77777777" w:rsidR="00AB0436" w:rsidRPr="00F761DC" w:rsidRDefault="00AB0436" w:rsidP="005740EB">
            <w:pPr>
              <w:pStyle w:val="BodyText"/>
              <w:rPr>
                <w:rFonts w:cs="Arial"/>
                <w:sz w:val="22"/>
                <w:szCs w:val="22"/>
              </w:rPr>
            </w:pPr>
            <w:r w:rsidRPr="00F761DC">
              <w:rPr>
                <w:rFonts w:cs="Arial"/>
                <w:sz w:val="22"/>
                <w:szCs w:val="22"/>
              </w:rPr>
              <w:t>0.98% (5)</w:t>
            </w:r>
          </w:p>
        </w:tc>
        <w:tc>
          <w:tcPr>
            <w:tcW w:w="790" w:type="dxa"/>
          </w:tcPr>
          <w:p w14:paraId="6C6F5AD0" w14:textId="77777777" w:rsidR="00AB0436" w:rsidRPr="00F761DC" w:rsidRDefault="00AB0436" w:rsidP="005740EB">
            <w:pPr>
              <w:pStyle w:val="BodyText"/>
              <w:rPr>
                <w:rFonts w:cs="Arial"/>
                <w:sz w:val="22"/>
                <w:szCs w:val="22"/>
              </w:rPr>
            </w:pPr>
            <w:r w:rsidRPr="00F761DC">
              <w:rPr>
                <w:rFonts w:cs="Arial"/>
                <w:sz w:val="22"/>
                <w:szCs w:val="22"/>
              </w:rPr>
              <w:t>8.79% (45)</w:t>
            </w:r>
          </w:p>
        </w:tc>
        <w:tc>
          <w:tcPr>
            <w:tcW w:w="1113" w:type="dxa"/>
          </w:tcPr>
          <w:p w14:paraId="06FBD800" w14:textId="77777777" w:rsidR="00AB0436" w:rsidRPr="00F761DC" w:rsidRDefault="00AB0436" w:rsidP="005740EB">
            <w:pPr>
              <w:pStyle w:val="BodyText"/>
              <w:rPr>
                <w:rFonts w:cs="Arial"/>
                <w:sz w:val="22"/>
                <w:szCs w:val="22"/>
              </w:rPr>
            </w:pPr>
            <w:r w:rsidRPr="00F761DC">
              <w:rPr>
                <w:rFonts w:cs="Arial"/>
                <w:sz w:val="22"/>
                <w:szCs w:val="22"/>
              </w:rPr>
              <w:t>40.43% (207)</w:t>
            </w:r>
          </w:p>
        </w:tc>
        <w:tc>
          <w:tcPr>
            <w:tcW w:w="1114" w:type="dxa"/>
          </w:tcPr>
          <w:p w14:paraId="069A23FD" w14:textId="77777777" w:rsidR="00AB0436" w:rsidRPr="00F761DC" w:rsidRDefault="00AB0436" w:rsidP="005740EB">
            <w:pPr>
              <w:pStyle w:val="BodyText"/>
              <w:rPr>
                <w:rFonts w:cs="Arial"/>
                <w:sz w:val="22"/>
                <w:szCs w:val="22"/>
              </w:rPr>
            </w:pPr>
            <w:r w:rsidRPr="00F761DC">
              <w:rPr>
                <w:rFonts w:cs="Arial"/>
                <w:sz w:val="22"/>
                <w:szCs w:val="22"/>
              </w:rPr>
              <w:t>42.77% (219)</w:t>
            </w:r>
          </w:p>
        </w:tc>
        <w:tc>
          <w:tcPr>
            <w:tcW w:w="1114" w:type="dxa"/>
          </w:tcPr>
          <w:p w14:paraId="626345EC" w14:textId="77777777" w:rsidR="00AB0436" w:rsidRPr="00F761DC" w:rsidRDefault="00AB0436" w:rsidP="005740EB">
            <w:pPr>
              <w:pStyle w:val="BodyText"/>
              <w:rPr>
                <w:rFonts w:cs="Arial"/>
                <w:sz w:val="22"/>
                <w:szCs w:val="22"/>
              </w:rPr>
            </w:pPr>
            <w:r w:rsidRPr="00F761DC">
              <w:rPr>
                <w:rFonts w:cs="Arial"/>
                <w:sz w:val="22"/>
                <w:szCs w:val="22"/>
              </w:rPr>
              <w:t>2.34% (12)</w:t>
            </w:r>
          </w:p>
        </w:tc>
        <w:tc>
          <w:tcPr>
            <w:tcW w:w="900" w:type="dxa"/>
          </w:tcPr>
          <w:p w14:paraId="157E6499" w14:textId="77777777" w:rsidR="00AB0436" w:rsidRPr="00F761DC" w:rsidRDefault="00AB0436" w:rsidP="005740EB">
            <w:pPr>
              <w:pStyle w:val="BodyText"/>
              <w:rPr>
                <w:rFonts w:cs="Arial"/>
                <w:sz w:val="22"/>
                <w:szCs w:val="22"/>
              </w:rPr>
            </w:pPr>
            <w:r w:rsidRPr="00F761DC">
              <w:rPr>
                <w:rFonts w:cs="Arial"/>
                <w:sz w:val="22"/>
                <w:szCs w:val="22"/>
              </w:rPr>
              <w:t>512</w:t>
            </w:r>
          </w:p>
        </w:tc>
      </w:tr>
      <w:tr w:rsidR="00AB0436" w:rsidRPr="00F761DC" w14:paraId="4604EED6" w14:textId="77777777" w:rsidTr="00F761DC">
        <w:trPr>
          <w:cnfStyle w:val="000000100000" w:firstRow="0" w:lastRow="0" w:firstColumn="0" w:lastColumn="0" w:oddVBand="0" w:evenVBand="0" w:oddHBand="1" w:evenHBand="0" w:firstRowFirstColumn="0" w:firstRowLastColumn="0" w:lastRowFirstColumn="0" w:lastRowLastColumn="0"/>
        </w:trPr>
        <w:tc>
          <w:tcPr>
            <w:tcW w:w="1555" w:type="dxa"/>
          </w:tcPr>
          <w:p w14:paraId="111BC267" w14:textId="77777777" w:rsidR="00AB0436" w:rsidRPr="00F761DC" w:rsidRDefault="00AB0436" w:rsidP="005740EB">
            <w:pPr>
              <w:pStyle w:val="BodyText"/>
              <w:rPr>
                <w:rFonts w:cs="Arial"/>
                <w:sz w:val="22"/>
                <w:szCs w:val="22"/>
              </w:rPr>
            </w:pPr>
            <w:r w:rsidRPr="00F761DC">
              <w:rPr>
                <w:rFonts w:cs="Arial"/>
                <w:sz w:val="22"/>
                <w:szCs w:val="22"/>
              </w:rPr>
              <w:t>e. I feel safe participating in the MHF activities at my youth organisations</w:t>
            </w:r>
            <w:r w:rsidRPr="00F761DC">
              <w:rPr>
                <w:rStyle w:val="FootnoteReference"/>
                <w:rFonts w:cs="Arial"/>
                <w:sz w:val="22"/>
                <w:szCs w:val="22"/>
              </w:rPr>
              <w:footnoteReference w:id="25"/>
            </w:r>
          </w:p>
        </w:tc>
        <w:tc>
          <w:tcPr>
            <w:tcW w:w="1134" w:type="dxa"/>
          </w:tcPr>
          <w:p w14:paraId="70FDAA4E" w14:textId="77777777" w:rsidR="00AB0436" w:rsidRPr="00F761DC" w:rsidRDefault="00AB0436" w:rsidP="005740EB">
            <w:pPr>
              <w:pStyle w:val="BodyText"/>
              <w:rPr>
                <w:rFonts w:cs="Arial"/>
                <w:sz w:val="22"/>
                <w:szCs w:val="22"/>
              </w:rPr>
            </w:pPr>
            <w:r w:rsidRPr="00F761DC">
              <w:rPr>
                <w:rFonts w:cs="Arial"/>
                <w:sz w:val="22"/>
                <w:szCs w:val="22"/>
              </w:rPr>
              <w:t>4.70% (24)</w:t>
            </w:r>
          </w:p>
        </w:tc>
        <w:tc>
          <w:tcPr>
            <w:tcW w:w="1275" w:type="dxa"/>
          </w:tcPr>
          <w:p w14:paraId="4E7B57B7" w14:textId="77777777" w:rsidR="00AB0436" w:rsidRPr="00F761DC" w:rsidRDefault="00AB0436" w:rsidP="005740EB">
            <w:pPr>
              <w:pStyle w:val="BodyText"/>
              <w:rPr>
                <w:rFonts w:cs="Arial"/>
                <w:sz w:val="22"/>
                <w:szCs w:val="22"/>
              </w:rPr>
            </w:pPr>
            <w:r w:rsidRPr="00F761DC">
              <w:rPr>
                <w:rFonts w:cs="Arial"/>
                <w:sz w:val="22"/>
                <w:szCs w:val="22"/>
              </w:rPr>
              <w:t>0.39% (2)</w:t>
            </w:r>
          </w:p>
        </w:tc>
        <w:tc>
          <w:tcPr>
            <w:tcW w:w="790" w:type="dxa"/>
          </w:tcPr>
          <w:p w14:paraId="6CE0D82D" w14:textId="77777777" w:rsidR="00AB0436" w:rsidRPr="00F761DC" w:rsidRDefault="00AB0436" w:rsidP="005740EB">
            <w:pPr>
              <w:pStyle w:val="BodyText"/>
              <w:rPr>
                <w:rFonts w:cs="Arial"/>
                <w:sz w:val="22"/>
                <w:szCs w:val="22"/>
              </w:rPr>
            </w:pPr>
            <w:r w:rsidRPr="00F761DC">
              <w:rPr>
                <w:rFonts w:cs="Arial"/>
                <w:sz w:val="22"/>
                <w:szCs w:val="22"/>
              </w:rPr>
              <w:t>3.91% (20)</w:t>
            </w:r>
          </w:p>
        </w:tc>
        <w:tc>
          <w:tcPr>
            <w:tcW w:w="1113" w:type="dxa"/>
          </w:tcPr>
          <w:p w14:paraId="08D2283E" w14:textId="77777777" w:rsidR="00AB0436" w:rsidRPr="00F761DC" w:rsidRDefault="00AB0436" w:rsidP="005740EB">
            <w:pPr>
              <w:pStyle w:val="BodyText"/>
              <w:rPr>
                <w:rFonts w:cs="Arial"/>
                <w:sz w:val="22"/>
                <w:szCs w:val="22"/>
              </w:rPr>
            </w:pPr>
            <w:r w:rsidRPr="00F761DC">
              <w:rPr>
                <w:rFonts w:cs="Arial"/>
                <w:sz w:val="22"/>
                <w:szCs w:val="22"/>
              </w:rPr>
              <w:t>32.49% (166)</w:t>
            </w:r>
          </w:p>
        </w:tc>
        <w:tc>
          <w:tcPr>
            <w:tcW w:w="1114" w:type="dxa"/>
          </w:tcPr>
          <w:p w14:paraId="015E899A" w14:textId="77777777" w:rsidR="00AB0436" w:rsidRPr="00F761DC" w:rsidRDefault="00AB0436" w:rsidP="005740EB">
            <w:pPr>
              <w:pStyle w:val="BodyText"/>
              <w:rPr>
                <w:rFonts w:cs="Arial"/>
                <w:sz w:val="22"/>
                <w:szCs w:val="22"/>
              </w:rPr>
            </w:pPr>
            <w:r w:rsidRPr="00F761DC">
              <w:rPr>
                <w:rFonts w:cs="Arial"/>
                <w:sz w:val="22"/>
                <w:szCs w:val="22"/>
              </w:rPr>
              <w:t>57.93% (296)</w:t>
            </w:r>
          </w:p>
        </w:tc>
        <w:tc>
          <w:tcPr>
            <w:tcW w:w="1114" w:type="dxa"/>
          </w:tcPr>
          <w:p w14:paraId="22D17977" w14:textId="77777777" w:rsidR="00AB0436" w:rsidRPr="00F761DC" w:rsidRDefault="00AB0436" w:rsidP="005740EB">
            <w:pPr>
              <w:pStyle w:val="BodyText"/>
              <w:rPr>
                <w:rFonts w:cs="Arial"/>
                <w:sz w:val="22"/>
                <w:szCs w:val="22"/>
              </w:rPr>
            </w:pPr>
            <w:r w:rsidRPr="00F761DC">
              <w:rPr>
                <w:rFonts w:cs="Arial"/>
                <w:sz w:val="22"/>
                <w:szCs w:val="22"/>
              </w:rPr>
              <w:t>0.59% (3)</w:t>
            </w:r>
          </w:p>
        </w:tc>
        <w:tc>
          <w:tcPr>
            <w:tcW w:w="900" w:type="dxa"/>
          </w:tcPr>
          <w:p w14:paraId="592D9DA0" w14:textId="77777777" w:rsidR="00AB0436" w:rsidRPr="00F761DC" w:rsidRDefault="00AB0436" w:rsidP="005740EB">
            <w:pPr>
              <w:pStyle w:val="BodyText"/>
              <w:rPr>
                <w:rFonts w:cs="Arial"/>
                <w:sz w:val="22"/>
                <w:szCs w:val="22"/>
              </w:rPr>
            </w:pPr>
            <w:r w:rsidRPr="00F761DC">
              <w:rPr>
                <w:rFonts w:cs="Arial"/>
                <w:sz w:val="22"/>
                <w:szCs w:val="22"/>
              </w:rPr>
              <w:t>511</w:t>
            </w:r>
          </w:p>
        </w:tc>
      </w:tr>
      <w:tr w:rsidR="00AB0436" w:rsidRPr="00F761DC" w14:paraId="1B3E0E2D" w14:textId="77777777" w:rsidTr="00F761DC">
        <w:tc>
          <w:tcPr>
            <w:tcW w:w="1555" w:type="dxa"/>
          </w:tcPr>
          <w:p w14:paraId="464B5285" w14:textId="77777777" w:rsidR="00AB0436" w:rsidRPr="00F761DC" w:rsidRDefault="00AB0436" w:rsidP="005740EB">
            <w:pPr>
              <w:pStyle w:val="BodyText"/>
              <w:rPr>
                <w:rFonts w:cs="Arial"/>
                <w:sz w:val="22"/>
                <w:szCs w:val="22"/>
              </w:rPr>
            </w:pPr>
            <w:r w:rsidRPr="00F761DC">
              <w:rPr>
                <w:rFonts w:cs="Arial"/>
                <w:sz w:val="22"/>
                <w:szCs w:val="22"/>
              </w:rPr>
              <w:t>f. I feel comfortable reporting to them problems that occur at my youth organisation</w:t>
            </w:r>
          </w:p>
        </w:tc>
        <w:tc>
          <w:tcPr>
            <w:tcW w:w="1134" w:type="dxa"/>
          </w:tcPr>
          <w:p w14:paraId="52A99CCB" w14:textId="77777777" w:rsidR="00AB0436" w:rsidRPr="00F761DC" w:rsidRDefault="00AB0436" w:rsidP="005740EB">
            <w:pPr>
              <w:pStyle w:val="BodyText"/>
              <w:rPr>
                <w:rFonts w:cs="Arial"/>
                <w:sz w:val="22"/>
                <w:szCs w:val="22"/>
              </w:rPr>
            </w:pPr>
            <w:r w:rsidRPr="00F761DC">
              <w:rPr>
                <w:rFonts w:cs="Arial"/>
                <w:sz w:val="22"/>
                <w:szCs w:val="22"/>
              </w:rPr>
              <w:t>4.31% (22)</w:t>
            </w:r>
          </w:p>
        </w:tc>
        <w:tc>
          <w:tcPr>
            <w:tcW w:w="1275" w:type="dxa"/>
          </w:tcPr>
          <w:p w14:paraId="4FF107D7" w14:textId="77777777" w:rsidR="00AB0436" w:rsidRPr="00F761DC" w:rsidRDefault="00AB0436" w:rsidP="005740EB">
            <w:pPr>
              <w:pStyle w:val="BodyText"/>
              <w:rPr>
                <w:rFonts w:cs="Arial"/>
                <w:sz w:val="22"/>
                <w:szCs w:val="22"/>
              </w:rPr>
            </w:pPr>
            <w:r w:rsidRPr="00F761DC">
              <w:rPr>
                <w:rFonts w:cs="Arial"/>
                <w:sz w:val="22"/>
                <w:szCs w:val="22"/>
              </w:rPr>
              <w:t>0.98% (5)</w:t>
            </w:r>
          </w:p>
        </w:tc>
        <w:tc>
          <w:tcPr>
            <w:tcW w:w="790" w:type="dxa"/>
          </w:tcPr>
          <w:p w14:paraId="6CC692C0" w14:textId="77777777" w:rsidR="00AB0436" w:rsidRPr="00F761DC" w:rsidRDefault="00AB0436" w:rsidP="005740EB">
            <w:pPr>
              <w:pStyle w:val="BodyText"/>
              <w:rPr>
                <w:rFonts w:cs="Arial"/>
                <w:sz w:val="22"/>
                <w:szCs w:val="22"/>
              </w:rPr>
            </w:pPr>
            <w:r w:rsidRPr="00F761DC">
              <w:rPr>
                <w:rFonts w:cs="Arial"/>
                <w:sz w:val="22"/>
                <w:szCs w:val="22"/>
              </w:rPr>
              <w:t>9.20% (47)</w:t>
            </w:r>
          </w:p>
        </w:tc>
        <w:tc>
          <w:tcPr>
            <w:tcW w:w="1113" w:type="dxa"/>
          </w:tcPr>
          <w:p w14:paraId="18F8D32D" w14:textId="77777777" w:rsidR="00AB0436" w:rsidRPr="00F761DC" w:rsidRDefault="00AB0436" w:rsidP="005740EB">
            <w:pPr>
              <w:pStyle w:val="BodyText"/>
              <w:rPr>
                <w:rFonts w:cs="Arial"/>
                <w:sz w:val="22"/>
                <w:szCs w:val="22"/>
              </w:rPr>
            </w:pPr>
            <w:r w:rsidRPr="00F761DC">
              <w:rPr>
                <w:rFonts w:cs="Arial"/>
                <w:sz w:val="22"/>
                <w:szCs w:val="22"/>
              </w:rPr>
              <w:t>35.23% (180)</w:t>
            </w:r>
          </w:p>
        </w:tc>
        <w:tc>
          <w:tcPr>
            <w:tcW w:w="1114" w:type="dxa"/>
          </w:tcPr>
          <w:p w14:paraId="1CCA2FE7" w14:textId="77777777" w:rsidR="00AB0436" w:rsidRPr="00F761DC" w:rsidRDefault="00AB0436" w:rsidP="005740EB">
            <w:pPr>
              <w:pStyle w:val="BodyText"/>
              <w:rPr>
                <w:rFonts w:cs="Arial"/>
                <w:sz w:val="22"/>
                <w:szCs w:val="22"/>
              </w:rPr>
            </w:pPr>
            <w:r w:rsidRPr="00F761DC">
              <w:rPr>
                <w:rFonts w:cs="Arial"/>
                <w:sz w:val="22"/>
                <w:szCs w:val="22"/>
              </w:rPr>
              <w:t>47.36% (242)</w:t>
            </w:r>
          </w:p>
        </w:tc>
        <w:tc>
          <w:tcPr>
            <w:tcW w:w="1114" w:type="dxa"/>
          </w:tcPr>
          <w:p w14:paraId="139C807F" w14:textId="77777777" w:rsidR="00AB0436" w:rsidRPr="00F761DC" w:rsidRDefault="00AB0436" w:rsidP="005740EB">
            <w:pPr>
              <w:pStyle w:val="BodyText"/>
              <w:rPr>
                <w:rFonts w:cs="Arial"/>
                <w:sz w:val="22"/>
                <w:szCs w:val="22"/>
              </w:rPr>
            </w:pPr>
            <w:r w:rsidRPr="00F761DC">
              <w:rPr>
                <w:rFonts w:cs="Arial"/>
                <w:sz w:val="22"/>
                <w:szCs w:val="22"/>
              </w:rPr>
              <w:t>2.94% (15)</w:t>
            </w:r>
          </w:p>
        </w:tc>
        <w:tc>
          <w:tcPr>
            <w:tcW w:w="900" w:type="dxa"/>
          </w:tcPr>
          <w:p w14:paraId="75FA37DD" w14:textId="77777777" w:rsidR="00AB0436" w:rsidRPr="00F761DC" w:rsidRDefault="00AB0436" w:rsidP="005740EB">
            <w:pPr>
              <w:pStyle w:val="BodyText"/>
              <w:rPr>
                <w:rFonts w:cs="Arial"/>
                <w:sz w:val="22"/>
                <w:szCs w:val="22"/>
              </w:rPr>
            </w:pPr>
            <w:r w:rsidRPr="00F761DC">
              <w:rPr>
                <w:rFonts w:cs="Arial"/>
                <w:sz w:val="22"/>
                <w:szCs w:val="22"/>
              </w:rPr>
              <w:t>511</w:t>
            </w:r>
          </w:p>
        </w:tc>
      </w:tr>
    </w:tbl>
    <w:p w14:paraId="4E51146C" w14:textId="77777777" w:rsidR="00AB0436" w:rsidRPr="001A16E5" w:rsidRDefault="00AB0436" w:rsidP="001A16E5">
      <w:pPr>
        <w:pStyle w:val="Body"/>
        <w:spacing w:before="240"/>
        <w:rPr>
          <w:b/>
          <w:bCs/>
          <w:i/>
          <w:iCs/>
        </w:rPr>
      </w:pPr>
      <w:r w:rsidRPr="001A16E5">
        <w:rPr>
          <w:b/>
          <w:bCs/>
          <w:i/>
          <w:iCs/>
        </w:rPr>
        <w:lastRenderedPageBreak/>
        <w:t>Q13: Life skills</w:t>
      </w:r>
    </w:p>
    <w:tbl>
      <w:tblPr>
        <w:tblStyle w:val="GridTable4-Accent1"/>
        <w:tblW w:w="5000" w:type="pct"/>
        <w:tblLook w:val="0420" w:firstRow="1" w:lastRow="0" w:firstColumn="0" w:lastColumn="0" w:noHBand="0" w:noVBand="1"/>
      </w:tblPr>
      <w:tblGrid>
        <w:gridCol w:w="2744"/>
        <w:gridCol w:w="1251"/>
        <w:gridCol w:w="963"/>
        <w:gridCol w:w="1390"/>
        <w:gridCol w:w="963"/>
        <w:gridCol w:w="963"/>
        <w:gridCol w:w="742"/>
      </w:tblGrid>
      <w:tr w:rsidR="00AB0436" w:rsidRPr="00F761DC" w14:paraId="3BA28FD7" w14:textId="77777777" w:rsidTr="00F761DC">
        <w:trPr>
          <w:cnfStyle w:val="100000000000" w:firstRow="1" w:lastRow="0" w:firstColumn="0" w:lastColumn="0" w:oddVBand="0" w:evenVBand="0" w:oddHBand="0" w:evenHBand="0" w:firstRowFirstColumn="0" w:firstRowLastColumn="0" w:lastRowFirstColumn="0" w:lastRowLastColumn="0"/>
        </w:trPr>
        <w:tc>
          <w:tcPr>
            <w:tcW w:w="940" w:type="pct"/>
          </w:tcPr>
          <w:p w14:paraId="1789601C" w14:textId="77777777" w:rsidR="00AB0436" w:rsidRPr="00F761DC" w:rsidRDefault="00AB0436" w:rsidP="005740EB">
            <w:pPr>
              <w:pStyle w:val="BodyText"/>
              <w:rPr>
                <w:rFonts w:cs="Arial"/>
                <w:sz w:val="22"/>
                <w:szCs w:val="22"/>
              </w:rPr>
            </w:pPr>
          </w:p>
        </w:tc>
        <w:tc>
          <w:tcPr>
            <w:tcW w:w="673" w:type="pct"/>
          </w:tcPr>
          <w:p w14:paraId="0C38C2BB" w14:textId="77777777" w:rsidR="00AB0436" w:rsidRPr="00F761DC" w:rsidRDefault="00AB0436" w:rsidP="005740EB">
            <w:pPr>
              <w:pStyle w:val="BodyText"/>
              <w:rPr>
                <w:rFonts w:cs="Arial"/>
                <w:sz w:val="22"/>
                <w:szCs w:val="22"/>
              </w:rPr>
            </w:pPr>
            <w:r w:rsidRPr="00F761DC">
              <w:rPr>
                <w:rFonts w:cs="Arial"/>
                <w:sz w:val="22"/>
                <w:szCs w:val="22"/>
              </w:rPr>
              <w:t>Never</w:t>
            </w:r>
          </w:p>
        </w:tc>
        <w:tc>
          <w:tcPr>
            <w:tcW w:w="0" w:type="pct"/>
          </w:tcPr>
          <w:p w14:paraId="78932804" w14:textId="77777777" w:rsidR="00AB0436" w:rsidRPr="00F761DC" w:rsidRDefault="00AB0436" w:rsidP="005740EB">
            <w:pPr>
              <w:pStyle w:val="BodyText"/>
              <w:rPr>
                <w:rFonts w:cs="Arial"/>
                <w:sz w:val="22"/>
                <w:szCs w:val="22"/>
              </w:rPr>
            </w:pPr>
            <w:r w:rsidRPr="00F761DC">
              <w:rPr>
                <w:rFonts w:cs="Arial"/>
                <w:sz w:val="22"/>
                <w:szCs w:val="22"/>
              </w:rPr>
              <w:t>Rarely</w:t>
            </w:r>
          </w:p>
        </w:tc>
        <w:tc>
          <w:tcPr>
            <w:tcW w:w="0" w:type="pct"/>
          </w:tcPr>
          <w:p w14:paraId="40732879" w14:textId="77777777" w:rsidR="00AB0436" w:rsidRPr="00F761DC" w:rsidRDefault="00AB0436" w:rsidP="005740EB">
            <w:pPr>
              <w:pStyle w:val="BodyText"/>
              <w:rPr>
                <w:rFonts w:cs="Arial"/>
                <w:sz w:val="22"/>
                <w:szCs w:val="22"/>
              </w:rPr>
            </w:pPr>
            <w:r w:rsidRPr="00F761DC">
              <w:rPr>
                <w:rFonts w:cs="Arial"/>
                <w:sz w:val="22"/>
                <w:szCs w:val="22"/>
              </w:rPr>
              <w:t>Sometimes</w:t>
            </w:r>
          </w:p>
        </w:tc>
        <w:tc>
          <w:tcPr>
            <w:tcW w:w="0" w:type="pct"/>
          </w:tcPr>
          <w:p w14:paraId="1CE49016" w14:textId="77777777" w:rsidR="00AB0436" w:rsidRPr="00F761DC" w:rsidRDefault="00AB0436" w:rsidP="005740EB">
            <w:pPr>
              <w:pStyle w:val="BodyText"/>
              <w:rPr>
                <w:rFonts w:cs="Arial"/>
                <w:sz w:val="22"/>
                <w:szCs w:val="22"/>
              </w:rPr>
            </w:pPr>
            <w:r w:rsidRPr="00F761DC">
              <w:rPr>
                <w:rFonts w:cs="Arial"/>
                <w:sz w:val="22"/>
                <w:szCs w:val="22"/>
              </w:rPr>
              <w:t>Often</w:t>
            </w:r>
          </w:p>
        </w:tc>
        <w:tc>
          <w:tcPr>
            <w:tcW w:w="0" w:type="pct"/>
          </w:tcPr>
          <w:p w14:paraId="07786593" w14:textId="77777777" w:rsidR="00AB0436" w:rsidRPr="00F761DC" w:rsidRDefault="00AB0436" w:rsidP="005740EB">
            <w:pPr>
              <w:pStyle w:val="BodyText"/>
              <w:rPr>
                <w:rFonts w:cs="Arial"/>
                <w:sz w:val="22"/>
                <w:szCs w:val="22"/>
              </w:rPr>
            </w:pPr>
            <w:r w:rsidRPr="00F761DC">
              <w:rPr>
                <w:rFonts w:cs="Arial"/>
                <w:sz w:val="22"/>
                <w:szCs w:val="22"/>
              </w:rPr>
              <w:t>Very Often</w:t>
            </w:r>
          </w:p>
        </w:tc>
        <w:tc>
          <w:tcPr>
            <w:tcW w:w="0" w:type="pct"/>
          </w:tcPr>
          <w:p w14:paraId="30DD7A1E" w14:textId="77777777" w:rsidR="00AB0436" w:rsidRPr="00F761DC" w:rsidRDefault="00AB0436" w:rsidP="005740EB">
            <w:pPr>
              <w:pStyle w:val="BodyText"/>
              <w:rPr>
                <w:rFonts w:cs="Arial"/>
                <w:sz w:val="22"/>
                <w:szCs w:val="22"/>
              </w:rPr>
            </w:pPr>
            <w:r w:rsidRPr="00F761DC">
              <w:rPr>
                <w:rFonts w:cs="Arial"/>
                <w:sz w:val="22"/>
                <w:szCs w:val="22"/>
              </w:rPr>
              <w:t>Total</w:t>
            </w:r>
          </w:p>
        </w:tc>
      </w:tr>
      <w:tr w:rsidR="00AB0436" w:rsidRPr="00F761DC" w14:paraId="43D65BDE" w14:textId="77777777" w:rsidTr="00F761DC">
        <w:trPr>
          <w:cnfStyle w:val="000000100000" w:firstRow="0" w:lastRow="0" w:firstColumn="0" w:lastColumn="0" w:oddVBand="0" w:evenVBand="0" w:oddHBand="1" w:evenHBand="0" w:firstRowFirstColumn="0" w:firstRowLastColumn="0" w:lastRowFirstColumn="0" w:lastRowLastColumn="0"/>
        </w:trPr>
        <w:tc>
          <w:tcPr>
            <w:tcW w:w="940" w:type="pct"/>
          </w:tcPr>
          <w:p w14:paraId="6674F4C2" w14:textId="77777777" w:rsidR="00AB0436" w:rsidRPr="00F761DC" w:rsidRDefault="00AB0436" w:rsidP="005740EB">
            <w:pPr>
              <w:pStyle w:val="BodyText"/>
              <w:rPr>
                <w:rFonts w:cs="Arial"/>
                <w:sz w:val="22"/>
                <w:szCs w:val="22"/>
              </w:rPr>
            </w:pPr>
            <w:r w:rsidRPr="00F761DC">
              <w:rPr>
                <w:rFonts w:cs="Arial"/>
                <w:sz w:val="22"/>
                <w:szCs w:val="22"/>
              </w:rPr>
              <w:t>a. I easily calm myself down when feeling upset</w:t>
            </w:r>
          </w:p>
        </w:tc>
        <w:tc>
          <w:tcPr>
            <w:tcW w:w="673" w:type="pct"/>
          </w:tcPr>
          <w:p w14:paraId="2FDEA586" w14:textId="77777777" w:rsidR="00AB0436" w:rsidRPr="00F761DC" w:rsidRDefault="00AB0436" w:rsidP="005740EB">
            <w:pPr>
              <w:pStyle w:val="BodyText"/>
              <w:rPr>
                <w:rFonts w:cs="Arial"/>
                <w:sz w:val="22"/>
                <w:szCs w:val="22"/>
              </w:rPr>
            </w:pPr>
            <w:r w:rsidRPr="00F761DC">
              <w:rPr>
                <w:rFonts w:cs="Arial"/>
                <w:sz w:val="22"/>
                <w:szCs w:val="22"/>
              </w:rPr>
              <w:t>4.47% (23)</w:t>
            </w:r>
          </w:p>
        </w:tc>
        <w:tc>
          <w:tcPr>
            <w:tcW w:w="0" w:type="pct"/>
          </w:tcPr>
          <w:p w14:paraId="0B80C080" w14:textId="77777777" w:rsidR="00AB0436" w:rsidRPr="00F761DC" w:rsidRDefault="00AB0436" w:rsidP="005740EB">
            <w:pPr>
              <w:pStyle w:val="BodyText"/>
              <w:rPr>
                <w:rFonts w:cs="Arial"/>
                <w:sz w:val="22"/>
                <w:szCs w:val="22"/>
              </w:rPr>
            </w:pPr>
            <w:r w:rsidRPr="00F761DC">
              <w:rPr>
                <w:rFonts w:cs="Arial"/>
                <w:sz w:val="22"/>
                <w:szCs w:val="22"/>
              </w:rPr>
              <w:t>15.95% (82)</w:t>
            </w:r>
          </w:p>
        </w:tc>
        <w:tc>
          <w:tcPr>
            <w:tcW w:w="0" w:type="pct"/>
          </w:tcPr>
          <w:p w14:paraId="6565B887" w14:textId="77777777" w:rsidR="00AB0436" w:rsidRPr="00F761DC" w:rsidRDefault="00AB0436" w:rsidP="005740EB">
            <w:pPr>
              <w:pStyle w:val="BodyText"/>
              <w:rPr>
                <w:rFonts w:cs="Arial"/>
                <w:sz w:val="22"/>
                <w:szCs w:val="22"/>
              </w:rPr>
            </w:pPr>
            <w:r w:rsidRPr="00F761DC">
              <w:rPr>
                <w:rFonts w:cs="Arial"/>
                <w:sz w:val="22"/>
                <w:szCs w:val="22"/>
              </w:rPr>
              <w:t>42.22% (217)</w:t>
            </w:r>
          </w:p>
        </w:tc>
        <w:tc>
          <w:tcPr>
            <w:tcW w:w="0" w:type="pct"/>
          </w:tcPr>
          <w:p w14:paraId="0A64FE92" w14:textId="77777777" w:rsidR="00AB0436" w:rsidRPr="00F761DC" w:rsidRDefault="00AB0436" w:rsidP="005740EB">
            <w:pPr>
              <w:pStyle w:val="BodyText"/>
              <w:rPr>
                <w:rFonts w:cs="Arial"/>
                <w:sz w:val="22"/>
                <w:szCs w:val="22"/>
              </w:rPr>
            </w:pPr>
            <w:r w:rsidRPr="00F761DC">
              <w:rPr>
                <w:rFonts w:cs="Arial"/>
                <w:sz w:val="22"/>
                <w:szCs w:val="22"/>
              </w:rPr>
              <w:t>26.85% (138)</w:t>
            </w:r>
          </w:p>
        </w:tc>
        <w:tc>
          <w:tcPr>
            <w:tcW w:w="0" w:type="pct"/>
          </w:tcPr>
          <w:p w14:paraId="5F86CD40" w14:textId="77777777" w:rsidR="00AB0436" w:rsidRPr="00F761DC" w:rsidRDefault="00AB0436" w:rsidP="005740EB">
            <w:pPr>
              <w:pStyle w:val="BodyText"/>
              <w:rPr>
                <w:rFonts w:cs="Arial"/>
                <w:sz w:val="22"/>
                <w:szCs w:val="22"/>
              </w:rPr>
            </w:pPr>
            <w:r w:rsidRPr="00F761DC">
              <w:rPr>
                <w:rFonts w:cs="Arial"/>
                <w:sz w:val="22"/>
                <w:szCs w:val="22"/>
              </w:rPr>
              <w:t>10.51% (54)</w:t>
            </w:r>
          </w:p>
        </w:tc>
        <w:tc>
          <w:tcPr>
            <w:tcW w:w="0" w:type="pct"/>
          </w:tcPr>
          <w:p w14:paraId="517D0284" w14:textId="77777777" w:rsidR="00AB0436" w:rsidRPr="00F761DC" w:rsidRDefault="00AB0436" w:rsidP="005740EB">
            <w:pPr>
              <w:pStyle w:val="BodyText"/>
              <w:rPr>
                <w:rFonts w:cs="Arial"/>
                <w:sz w:val="22"/>
                <w:szCs w:val="22"/>
              </w:rPr>
            </w:pPr>
            <w:r w:rsidRPr="00F761DC">
              <w:rPr>
                <w:rFonts w:cs="Arial"/>
                <w:sz w:val="22"/>
                <w:szCs w:val="22"/>
              </w:rPr>
              <w:t>514</w:t>
            </w:r>
          </w:p>
        </w:tc>
      </w:tr>
      <w:tr w:rsidR="00AB0436" w:rsidRPr="00F761DC" w14:paraId="0C3DACE5" w14:textId="77777777" w:rsidTr="00F761DC">
        <w:tc>
          <w:tcPr>
            <w:tcW w:w="940" w:type="pct"/>
          </w:tcPr>
          <w:p w14:paraId="118F2C4B" w14:textId="77777777" w:rsidR="00AB0436" w:rsidRPr="00F761DC" w:rsidRDefault="00AB0436" w:rsidP="005740EB">
            <w:pPr>
              <w:pStyle w:val="BodyText"/>
              <w:rPr>
                <w:rFonts w:cs="Arial"/>
                <w:sz w:val="22"/>
                <w:szCs w:val="22"/>
              </w:rPr>
            </w:pPr>
            <w:r w:rsidRPr="00F761DC">
              <w:rPr>
                <w:rFonts w:cs="Arial"/>
                <w:sz w:val="22"/>
                <w:szCs w:val="22"/>
              </w:rPr>
              <w:t>b. I easily stop myself from doing things that might be bad for me</w:t>
            </w:r>
          </w:p>
        </w:tc>
        <w:tc>
          <w:tcPr>
            <w:tcW w:w="673" w:type="pct"/>
          </w:tcPr>
          <w:p w14:paraId="3CA2E827" w14:textId="77777777" w:rsidR="00AB0436" w:rsidRPr="00F761DC" w:rsidRDefault="00AB0436" w:rsidP="005740EB">
            <w:pPr>
              <w:pStyle w:val="BodyText"/>
              <w:rPr>
                <w:rFonts w:cs="Arial"/>
                <w:sz w:val="22"/>
                <w:szCs w:val="22"/>
              </w:rPr>
            </w:pPr>
            <w:r w:rsidRPr="00F761DC">
              <w:rPr>
                <w:rFonts w:cs="Arial"/>
                <w:sz w:val="22"/>
                <w:szCs w:val="22"/>
              </w:rPr>
              <w:t>4.31% (22)</w:t>
            </w:r>
          </w:p>
        </w:tc>
        <w:tc>
          <w:tcPr>
            <w:tcW w:w="0" w:type="pct"/>
          </w:tcPr>
          <w:p w14:paraId="50B0EEC4" w14:textId="77777777" w:rsidR="00AB0436" w:rsidRPr="00F761DC" w:rsidRDefault="00AB0436" w:rsidP="005740EB">
            <w:pPr>
              <w:pStyle w:val="BodyText"/>
              <w:rPr>
                <w:rFonts w:cs="Arial"/>
                <w:sz w:val="22"/>
                <w:szCs w:val="22"/>
              </w:rPr>
            </w:pPr>
            <w:r w:rsidRPr="00F761DC">
              <w:rPr>
                <w:rFonts w:cs="Arial"/>
                <w:sz w:val="22"/>
                <w:szCs w:val="22"/>
              </w:rPr>
              <w:t>11.94% (61)</w:t>
            </w:r>
          </w:p>
        </w:tc>
        <w:tc>
          <w:tcPr>
            <w:tcW w:w="0" w:type="pct"/>
          </w:tcPr>
          <w:p w14:paraId="2EC4C3CC" w14:textId="77777777" w:rsidR="00AB0436" w:rsidRPr="00F761DC" w:rsidRDefault="00AB0436" w:rsidP="005740EB">
            <w:pPr>
              <w:pStyle w:val="BodyText"/>
              <w:rPr>
                <w:rFonts w:cs="Arial"/>
                <w:sz w:val="22"/>
                <w:szCs w:val="22"/>
              </w:rPr>
            </w:pPr>
            <w:r w:rsidRPr="00F761DC">
              <w:rPr>
                <w:rFonts w:cs="Arial"/>
                <w:sz w:val="22"/>
                <w:szCs w:val="22"/>
              </w:rPr>
              <w:t>34.05% (174)</w:t>
            </w:r>
          </w:p>
        </w:tc>
        <w:tc>
          <w:tcPr>
            <w:tcW w:w="0" w:type="pct"/>
          </w:tcPr>
          <w:p w14:paraId="4D9846D8" w14:textId="77777777" w:rsidR="00AB0436" w:rsidRPr="00F761DC" w:rsidRDefault="00AB0436" w:rsidP="005740EB">
            <w:pPr>
              <w:pStyle w:val="BodyText"/>
              <w:rPr>
                <w:rFonts w:cs="Arial"/>
                <w:sz w:val="22"/>
                <w:szCs w:val="22"/>
              </w:rPr>
            </w:pPr>
            <w:r w:rsidRPr="00F761DC">
              <w:rPr>
                <w:rFonts w:cs="Arial"/>
                <w:sz w:val="22"/>
                <w:szCs w:val="22"/>
              </w:rPr>
              <w:t>30.92% (158)</w:t>
            </w:r>
          </w:p>
        </w:tc>
        <w:tc>
          <w:tcPr>
            <w:tcW w:w="0" w:type="pct"/>
          </w:tcPr>
          <w:p w14:paraId="65E2AF39" w14:textId="77777777" w:rsidR="00AB0436" w:rsidRPr="00F761DC" w:rsidRDefault="00AB0436" w:rsidP="005740EB">
            <w:pPr>
              <w:pStyle w:val="BodyText"/>
              <w:rPr>
                <w:rFonts w:cs="Arial"/>
                <w:sz w:val="22"/>
                <w:szCs w:val="22"/>
              </w:rPr>
            </w:pPr>
            <w:r w:rsidRPr="00F761DC">
              <w:rPr>
                <w:rFonts w:cs="Arial"/>
                <w:sz w:val="22"/>
                <w:szCs w:val="22"/>
              </w:rPr>
              <w:t>18.79% (96)</w:t>
            </w:r>
          </w:p>
        </w:tc>
        <w:tc>
          <w:tcPr>
            <w:tcW w:w="0" w:type="pct"/>
          </w:tcPr>
          <w:p w14:paraId="446906FB" w14:textId="77777777" w:rsidR="00AB0436" w:rsidRPr="00F761DC" w:rsidRDefault="00AB0436" w:rsidP="005740EB">
            <w:pPr>
              <w:pStyle w:val="BodyText"/>
              <w:rPr>
                <w:rFonts w:cs="Arial"/>
                <w:sz w:val="22"/>
                <w:szCs w:val="22"/>
              </w:rPr>
            </w:pPr>
            <w:r w:rsidRPr="00F761DC">
              <w:rPr>
                <w:rFonts w:cs="Arial"/>
                <w:sz w:val="22"/>
                <w:szCs w:val="22"/>
              </w:rPr>
              <w:t>511</w:t>
            </w:r>
          </w:p>
        </w:tc>
      </w:tr>
      <w:tr w:rsidR="00AB0436" w:rsidRPr="00F761DC" w14:paraId="41DDB557" w14:textId="77777777" w:rsidTr="00F761DC">
        <w:trPr>
          <w:cnfStyle w:val="000000100000" w:firstRow="0" w:lastRow="0" w:firstColumn="0" w:lastColumn="0" w:oddVBand="0" w:evenVBand="0" w:oddHBand="1" w:evenHBand="0" w:firstRowFirstColumn="0" w:firstRowLastColumn="0" w:lastRowFirstColumn="0" w:lastRowLastColumn="0"/>
        </w:trPr>
        <w:tc>
          <w:tcPr>
            <w:tcW w:w="940" w:type="pct"/>
          </w:tcPr>
          <w:p w14:paraId="351E7B46" w14:textId="77777777" w:rsidR="00AB0436" w:rsidRPr="00F761DC" w:rsidRDefault="00AB0436" w:rsidP="005740EB">
            <w:pPr>
              <w:pStyle w:val="BodyText"/>
              <w:rPr>
                <w:rFonts w:cs="Arial"/>
                <w:sz w:val="22"/>
                <w:szCs w:val="22"/>
              </w:rPr>
            </w:pPr>
            <w:r w:rsidRPr="00F761DC">
              <w:rPr>
                <w:rFonts w:cs="Arial"/>
                <w:sz w:val="22"/>
                <w:szCs w:val="22"/>
              </w:rPr>
              <w:t>c. I feel bad when someone gets their feeling hurt</w:t>
            </w:r>
          </w:p>
        </w:tc>
        <w:tc>
          <w:tcPr>
            <w:tcW w:w="673" w:type="pct"/>
          </w:tcPr>
          <w:p w14:paraId="6D6BFB1A" w14:textId="77777777" w:rsidR="00AB0436" w:rsidRPr="00F761DC" w:rsidRDefault="00AB0436" w:rsidP="005740EB">
            <w:pPr>
              <w:pStyle w:val="BodyText"/>
              <w:rPr>
                <w:rFonts w:cs="Arial"/>
                <w:sz w:val="22"/>
                <w:szCs w:val="22"/>
              </w:rPr>
            </w:pPr>
            <w:r w:rsidRPr="00F761DC">
              <w:rPr>
                <w:rFonts w:cs="Arial"/>
                <w:sz w:val="22"/>
                <w:szCs w:val="22"/>
              </w:rPr>
              <w:t>3.90% (20)</w:t>
            </w:r>
          </w:p>
        </w:tc>
        <w:tc>
          <w:tcPr>
            <w:tcW w:w="0" w:type="pct"/>
          </w:tcPr>
          <w:p w14:paraId="628D0A02" w14:textId="77777777" w:rsidR="00AB0436" w:rsidRPr="00F761DC" w:rsidRDefault="00AB0436" w:rsidP="005740EB">
            <w:pPr>
              <w:pStyle w:val="BodyText"/>
              <w:rPr>
                <w:rFonts w:cs="Arial"/>
                <w:sz w:val="22"/>
                <w:szCs w:val="22"/>
              </w:rPr>
            </w:pPr>
            <w:r w:rsidRPr="00F761DC">
              <w:rPr>
                <w:rFonts w:cs="Arial"/>
                <w:sz w:val="22"/>
                <w:szCs w:val="22"/>
              </w:rPr>
              <w:t>7.02% (36)</w:t>
            </w:r>
          </w:p>
        </w:tc>
        <w:tc>
          <w:tcPr>
            <w:tcW w:w="0" w:type="pct"/>
          </w:tcPr>
          <w:p w14:paraId="57C5C86A" w14:textId="77777777" w:rsidR="00AB0436" w:rsidRPr="00F761DC" w:rsidRDefault="00AB0436" w:rsidP="005740EB">
            <w:pPr>
              <w:pStyle w:val="BodyText"/>
              <w:rPr>
                <w:rFonts w:cs="Arial"/>
                <w:sz w:val="22"/>
                <w:szCs w:val="22"/>
              </w:rPr>
            </w:pPr>
            <w:r w:rsidRPr="00F761DC">
              <w:rPr>
                <w:rFonts w:cs="Arial"/>
                <w:sz w:val="22"/>
                <w:szCs w:val="22"/>
              </w:rPr>
              <w:t>28.07% (144)</w:t>
            </w:r>
          </w:p>
        </w:tc>
        <w:tc>
          <w:tcPr>
            <w:tcW w:w="0" w:type="pct"/>
          </w:tcPr>
          <w:p w14:paraId="59A6749B" w14:textId="77777777" w:rsidR="00AB0436" w:rsidRPr="00F761DC" w:rsidRDefault="00AB0436" w:rsidP="005740EB">
            <w:pPr>
              <w:pStyle w:val="BodyText"/>
              <w:rPr>
                <w:rFonts w:cs="Arial"/>
                <w:sz w:val="22"/>
                <w:szCs w:val="22"/>
              </w:rPr>
            </w:pPr>
            <w:r w:rsidRPr="00F761DC">
              <w:rPr>
                <w:rFonts w:cs="Arial"/>
                <w:sz w:val="22"/>
                <w:szCs w:val="22"/>
              </w:rPr>
              <w:t>38.60% (198)</w:t>
            </w:r>
          </w:p>
        </w:tc>
        <w:tc>
          <w:tcPr>
            <w:tcW w:w="0" w:type="pct"/>
          </w:tcPr>
          <w:p w14:paraId="61D43FF0" w14:textId="77777777" w:rsidR="00AB0436" w:rsidRPr="00F761DC" w:rsidRDefault="00AB0436" w:rsidP="005740EB">
            <w:pPr>
              <w:pStyle w:val="BodyText"/>
              <w:rPr>
                <w:rFonts w:cs="Arial"/>
                <w:sz w:val="22"/>
                <w:szCs w:val="22"/>
              </w:rPr>
            </w:pPr>
            <w:r w:rsidRPr="00F761DC">
              <w:rPr>
                <w:rFonts w:cs="Arial"/>
                <w:sz w:val="22"/>
                <w:szCs w:val="22"/>
              </w:rPr>
              <w:t>22.42% (115)</w:t>
            </w:r>
          </w:p>
        </w:tc>
        <w:tc>
          <w:tcPr>
            <w:tcW w:w="0" w:type="pct"/>
          </w:tcPr>
          <w:p w14:paraId="26A5CE07" w14:textId="77777777" w:rsidR="00AB0436" w:rsidRPr="00F761DC" w:rsidRDefault="00AB0436" w:rsidP="005740EB">
            <w:pPr>
              <w:pStyle w:val="BodyText"/>
              <w:rPr>
                <w:rFonts w:cs="Arial"/>
                <w:sz w:val="22"/>
                <w:szCs w:val="22"/>
              </w:rPr>
            </w:pPr>
            <w:r w:rsidRPr="00F761DC">
              <w:rPr>
                <w:rFonts w:cs="Arial"/>
                <w:sz w:val="22"/>
                <w:szCs w:val="22"/>
              </w:rPr>
              <w:t>513</w:t>
            </w:r>
          </w:p>
        </w:tc>
      </w:tr>
      <w:tr w:rsidR="00AB0436" w:rsidRPr="00F761DC" w14:paraId="4306BE1F" w14:textId="77777777" w:rsidTr="00F761DC">
        <w:tc>
          <w:tcPr>
            <w:tcW w:w="940" w:type="pct"/>
          </w:tcPr>
          <w:p w14:paraId="7182996D" w14:textId="77777777" w:rsidR="00AB0436" w:rsidRPr="00F761DC" w:rsidRDefault="00AB0436" w:rsidP="005740EB">
            <w:pPr>
              <w:pStyle w:val="BodyText"/>
              <w:rPr>
                <w:rFonts w:cs="Arial"/>
                <w:sz w:val="22"/>
                <w:szCs w:val="22"/>
              </w:rPr>
            </w:pPr>
            <w:r w:rsidRPr="00F761DC">
              <w:rPr>
                <w:rFonts w:cs="Arial"/>
                <w:sz w:val="22"/>
                <w:szCs w:val="22"/>
              </w:rPr>
              <w:t>d. I take time to think about how others might react before saying something</w:t>
            </w:r>
          </w:p>
        </w:tc>
        <w:tc>
          <w:tcPr>
            <w:tcW w:w="673" w:type="pct"/>
          </w:tcPr>
          <w:p w14:paraId="3A44EE19" w14:textId="77777777" w:rsidR="00AB0436" w:rsidRPr="00F761DC" w:rsidRDefault="00AB0436" w:rsidP="005740EB">
            <w:pPr>
              <w:pStyle w:val="BodyText"/>
              <w:rPr>
                <w:rFonts w:cs="Arial"/>
                <w:sz w:val="22"/>
                <w:szCs w:val="22"/>
              </w:rPr>
            </w:pPr>
            <w:r w:rsidRPr="00F761DC">
              <w:rPr>
                <w:rFonts w:cs="Arial"/>
                <w:sz w:val="22"/>
                <w:szCs w:val="22"/>
              </w:rPr>
              <w:t>5.87% (30)</w:t>
            </w:r>
          </w:p>
        </w:tc>
        <w:tc>
          <w:tcPr>
            <w:tcW w:w="0" w:type="pct"/>
          </w:tcPr>
          <w:p w14:paraId="016F0689" w14:textId="77777777" w:rsidR="00AB0436" w:rsidRPr="00F761DC" w:rsidRDefault="00AB0436" w:rsidP="005740EB">
            <w:pPr>
              <w:pStyle w:val="BodyText"/>
              <w:rPr>
                <w:rFonts w:cs="Arial"/>
                <w:sz w:val="22"/>
                <w:szCs w:val="22"/>
              </w:rPr>
            </w:pPr>
            <w:r w:rsidRPr="00F761DC">
              <w:rPr>
                <w:rFonts w:cs="Arial"/>
                <w:sz w:val="22"/>
                <w:szCs w:val="22"/>
              </w:rPr>
              <w:t>13.89% (71)</w:t>
            </w:r>
          </w:p>
        </w:tc>
        <w:tc>
          <w:tcPr>
            <w:tcW w:w="0" w:type="pct"/>
          </w:tcPr>
          <w:p w14:paraId="1B5A53E5" w14:textId="77777777" w:rsidR="00AB0436" w:rsidRPr="00F761DC" w:rsidRDefault="00AB0436" w:rsidP="005740EB">
            <w:pPr>
              <w:pStyle w:val="BodyText"/>
              <w:rPr>
                <w:rFonts w:cs="Arial"/>
                <w:sz w:val="22"/>
                <w:szCs w:val="22"/>
              </w:rPr>
            </w:pPr>
            <w:r w:rsidRPr="00F761DC">
              <w:rPr>
                <w:rFonts w:cs="Arial"/>
                <w:sz w:val="22"/>
                <w:szCs w:val="22"/>
              </w:rPr>
              <w:t>36.20% (185)</w:t>
            </w:r>
          </w:p>
        </w:tc>
        <w:tc>
          <w:tcPr>
            <w:tcW w:w="0" w:type="pct"/>
          </w:tcPr>
          <w:p w14:paraId="73512C6A" w14:textId="77777777" w:rsidR="00AB0436" w:rsidRPr="00F761DC" w:rsidRDefault="00AB0436" w:rsidP="005740EB">
            <w:pPr>
              <w:pStyle w:val="BodyText"/>
              <w:rPr>
                <w:rFonts w:cs="Arial"/>
                <w:sz w:val="22"/>
                <w:szCs w:val="22"/>
              </w:rPr>
            </w:pPr>
            <w:r w:rsidRPr="00F761DC">
              <w:rPr>
                <w:rFonts w:cs="Arial"/>
                <w:sz w:val="22"/>
                <w:szCs w:val="22"/>
              </w:rPr>
              <w:t>27.98% (143)</w:t>
            </w:r>
          </w:p>
        </w:tc>
        <w:tc>
          <w:tcPr>
            <w:tcW w:w="0" w:type="pct"/>
          </w:tcPr>
          <w:p w14:paraId="0C21DB01" w14:textId="77777777" w:rsidR="00AB0436" w:rsidRPr="00F761DC" w:rsidRDefault="00AB0436" w:rsidP="005740EB">
            <w:pPr>
              <w:pStyle w:val="BodyText"/>
              <w:rPr>
                <w:rFonts w:cs="Arial"/>
                <w:sz w:val="22"/>
                <w:szCs w:val="22"/>
              </w:rPr>
            </w:pPr>
            <w:r w:rsidRPr="00F761DC">
              <w:rPr>
                <w:rFonts w:cs="Arial"/>
                <w:sz w:val="22"/>
                <w:szCs w:val="22"/>
              </w:rPr>
              <w:t>16.05% (82)</w:t>
            </w:r>
          </w:p>
        </w:tc>
        <w:tc>
          <w:tcPr>
            <w:tcW w:w="0" w:type="pct"/>
          </w:tcPr>
          <w:p w14:paraId="09DB743B" w14:textId="77777777" w:rsidR="00AB0436" w:rsidRPr="00F761DC" w:rsidRDefault="00AB0436" w:rsidP="005740EB">
            <w:pPr>
              <w:pStyle w:val="BodyText"/>
              <w:rPr>
                <w:rFonts w:cs="Arial"/>
                <w:sz w:val="22"/>
                <w:szCs w:val="22"/>
              </w:rPr>
            </w:pPr>
            <w:r w:rsidRPr="00F761DC">
              <w:rPr>
                <w:rFonts w:cs="Arial"/>
                <w:sz w:val="22"/>
                <w:szCs w:val="22"/>
              </w:rPr>
              <w:t>511</w:t>
            </w:r>
          </w:p>
        </w:tc>
      </w:tr>
      <w:tr w:rsidR="00AB0436" w:rsidRPr="00F761DC" w14:paraId="7EC4FFCE" w14:textId="77777777" w:rsidTr="00F761DC">
        <w:trPr>
          <w:cnfStyle w:val="000000100000" w:firstRow="0" w:lastRow="0" w:firstColumn="0" w:lastColumn="0" w:oddVBand="0" w:evenVBand="0" w:oddHBand="1" w:evenHBand="0" w:firstRowFirstColumn="0" w:firstRowLastColumn="0" w:lastRowFirstColumn="0" w:lastRowLastColumn="0"/>
        </w:trPr>
        <w:tc>
          <w:tcPr>
            <w:tcW w:w="940" w:type="pct"/>
          </w:tcPr>
          <w:p w14:paraId="74B8780F" w14:textId="77777777" w:rsidR="00AB0436" w:rsidRPr="00F761DC" w:rsidRDefault="00AB0436" w:rsidP="005740EB">
            <w:pPr>
              <w:pStyle w:val="BodyText"/>
              <w:rPr>
                <w:rFonts w:cs="Arial"/>
                <w:sz w:val="22"/>
                <w:szCs w:val="22"/>
              </w:rPr>
            </w:pPr>
            <w:r w:rsidRPr="00F761DC">
              <w:rPr>
                <w:rFonts w:cs="Arial"/>
                <w:sz w:val="22"/>
                <w:szCs w:val="22"/>
              </w:rPr>
              <w:t>e. I seek help from others when I need it</w:t>
            </w:r>
          </w:p>
        </w:tc>
        <w:tc>
          <w:tcPr>
            <w:tcW w:w="673" w:type="pct"/>
          </w:tcPr>
          <w:p w14:paraId="63E2DE9E" w14:textId="77777777" w:rsidR="00AB0436" w:rsidRPr="00F761DC" w:rsidRDefault="00AB0436" w:rsidP="005740EB">
            <w:pPr>
              <w:pStyle w:val="BodyText"/>
              <w:rPr>
                <w:rFonts w:cs="Arial"/>
                <w:sz w:val="22"/>
                <w:szCs w:val="22"/>
              </w:rPr>
            </w:pPr>
            <w:r w:rsidRPr="00F761DC">
              <w:rPr>
                <w:rFonts w:cs="Arial"/>
                <w:sz w:val="22"/>
                <w:szCs w:val="22"/>
              </w:rPr>
              <w:t>5.66% (29)</w:t>
            </w:r>
          </w:p>
        </w:tc>
        <w:tc>
          <w:tcPr>
            <w:tcW w:w="0" w:type="pct"/>
          </w:tcPr>
          <w:p w14:paraId="11834751" w14:textId="77777777" w:rsidR="00AB0436" w:rsidRPr="00F761DC" w:rsidRDefault="00AB0436" w:rsidP="005740EB">
            <w:pPr>
              <w:pStyle w:val="BodyText"/>
              <w:rPr>
                <w:rFonts w:cs="Arial"/>
                <w:sz w:val="22"/>
                <w:szCs w:val="22"/>
              </w:rPr>
            </w:pPr>
            <w:r w:rsidRPr="00F761DC">
              <w:rPr>
                <w:rFonts w:cs="Arial"/>
                <w:sz w:val="22"/>
                <w:szCs w:val="22"/>
              </w:rPr>
              <w:t>14.06% (72)</w:t>
            </w:r>
          </w:p>
        </w:tc>
        <w:tc>
          <w:tcPr>
            <w:tcW w:w="0" w:type="pct"/>
          </w:tcPr>
          <w:p w14:paraId="7453A1D3" w14:textId="77777777" w:rsidR="00AB0436" w:rsidRPr="00F761DC" w:rsidRDefault="00AB0436" w:rsidP="005740EB">
            <w:pPr>
              <w:pStyle w:val="BodyText"/>
              <w:rPr>
                <w:rFonts w:cs="Arial"/>
                <w:sz w:val="22"/>
                <w:szCs w:val="22"/>
              </w:rPr>
            </w:pPr>
            <w:r w:rsidRPr="00F761DC">
              <w:rPr>
                <w:rFonts w:cs="Arial"/>
                <w:sz w:val="22"/>
                <w:szCs w:val="22"/>
              </w:rPr>
              <w:t>39.65% (203)</w:t>
            </w:r>
          </w:p>
        </w:tc>
        <w:tc>
          <w:tcPr>
            <w:tcW w:w="0" w:type="pct"/>
          </w:tcPr>
          <w:p w14:paraId="47740CB8" w14:textId="77777777" w:rsidR="00AB0436" w:rsidRPr="00F761DC" w:rsidRDefault="00AB0436" w:rsidP="005740EB">
            <w:pPr>
              <w:pStyle w:val="BodyText"/>
              <w:rPr>
                <w:rFonts w:cs="Arial"/>
                <w:sz w:val="22"/>
                <w:szCs w:val="22"/>
              </w:rPr>
            </w:pPr>
            <w:r w:rsidRPr="00F761DC">
              <w:rPr>
                <w:rFonts w:cs="Arial"/>
                <w:sz w:val="22"/>
                <w:szCs w:val="22"/>
              </w:rPr>
              <w:t>28.71% (147)</w:t>
            </w:r>
          </w:p>
        </w:tc>
        <w:tc>
          <w:tcPr>
            <w:tcW w:w="0" w:type="pct"/>
          </w:tcPr>
          <w:p w14:paraId="4A18CC6E" w14:textId="77777777" w:rsidR="00AB0436" w:rsidRPr="00F761DC" w:rsidRDefault="00AB0436" w:rsidP="005740EB">
            <w:pPr>
              <w:pStyle w:val="BodyText"/>
              <w:rPr>
                <w:rFonts w:cs="Arial"/>
                <w:sz w:val="22"/>
                <w:szCs w:val="22"/>
              </w:rPr>
            </w:pPr>
            <w:r w:rsidRPr="00F761DC">
              <w:rPr>
                <w:rFonts w:cs="Arial"/>
                <w:sz w:val="22"/>
                <w:szCs w:val="22"/>
              </w:rPr>
              <w:t>11.91% (61)</w:t>
            </w:r>
          </w:p>
        </w:tc>
        <w:tc>
          <w:tcPr>
            <w:tcW w:w="0" w:type="pct"/>
          </w:tcPr>
          <w:p w14:paraId="34676CC8" w14:textId="77777777" w:rsidR="00AB0436" w:rsidRPr="00F761DC" w:rsidRDefault="00AB0436" w:rsidP="005740EB">
            <w:pPr>
              <w:pStyle w:val="BodyText"/>
              <w:rPr>
                <w:rFonts w:cs="Arial"/>
                <w:sz w:val="22"/>
                <w:szCs w:val="22"/>
              </w:rPr>
            </w:pPr>
            <w:r w:rsidRPr="00F761DC">
              <w:rPr>
                <w:rFonts w:cs="Arial"/>
                <w:sz w:val="22"/>
                <w:szCs w:val="22"/>
              </w:rPr>
              <w:t>512</w:t>
            </w:r>
          </w:p>
        </w:tc>
      </w:tr>
      <w:tr w:rsidR="00AB0436" w:rsidRPr="00F761DC" w14:paraId="26649A3B" w14:textId="77777777" w:rsidTr="00F761DC">
        <w:tc>
          <w:tcPr>
            <w:tcW w:w="940" w:type="pct"/>
          </w:tcPr>
          <w:p w14:paraId="66968928" w14:textId="77777777" w:rsidR="00AB0436" w:rsidRPr="00F761DC" w:rsidRDefault="00AB0436" w:rsidP="005740EB">
            <w:pPr>
              <w:pStyle w:val="BodyText"/>
              <w:rPr>
                <w:rFonts w:cs="Arial"/>
                <w:sz w:val="22"/>
                <w:szCs w:val="22"/>
              </w:rPr>
            </w:pPr>
            <w:r w:rsidRPr="00F761DC">
              <w:rPr>
                <w:rFonts w:cs="Arial"/>
                <w:sz w:val="22"/>
                <w:szCs w:val="22"/>
              </w:rPr>
              <w:t>f. I respect other points of view, even if I disagree</w:t>
            </w:r>
          </w:p>
        </w:tc>
        <w:tc>
          <w:tcPr>
            <w:tcW w:w="673" w:type="pct"/>
          </w:tcPr>
          <w:p w14:paraId="38189F2B" w14:textId="77777777" w:rsidR="00AB0436" w:rsidRPr="00F761DC" w:rsidRDefault="00AB0436" w:rsidP="005740EB">
            <w:pPr>
              <w:pStyle w:val="BodyText"/>
              <w:rPr>
                <w:rFonts w:cs="Arial"/>
                <w:sz w:val="22"/>
                <w:szCs w:val="22"/>
              </w:rPr>
            </w:pPr>
            <w:r w:rsidRPr="00F761DC">
              <w:rPr>
                <w:rFonts w:cs="Arial"/>
                <w:sz w:val="22"/>
                <w:szCs w:val="22"/>
              </w:rPr>
              <w:t>3.32% (17)</w:t>
            </w:r>
          </w:p>
        </w:tc>
        <w:tc>
          <w:tcPr>
            <w:tcW w:w="0" w:type="pct"/>
          </w:tcPr>
          <w:p w14:paraId="239F1415" w14:textId="77777777" w:rsidR="00AB0436" w:rsidRPr="00F761DC" w:rsidRDefault="00AB0436" w:rsidP="005740EB">
            <w:pPr>
              <w:pStyle w:val="BodyText"/>
              <w:rPr>
                <w:rFonts w:cs="Arial"/>
                <w:sz w:val="22"/>
                <w:szCs w:val="22"/>
              </w:rPr>
            </w:pPr>
            <w:r w:rsidRPr="00F761DC">
              <w:rPr>
                <w:rFonts w:cs="Arial"/>
                <w:sz w:val="22"/>
                <w:szCs w:val="22"/>
              </w:rPr>
              <w:t>4.49% (23)</w:t>
            </w:r>
          </w:p>
        </w:tc>
        <w:tc>
          <w:tcPr>
            <w:tcW w:w="0" w:type="pct"/>
          </w:tcPr>
          <w:p w14:paraId="28D22CD7" w14:textId="77777777" w:rsidR="00AB0436" w:rsidRPr="00F761DC" w:rsidRDefault="00AB0436" w:rsidP="005740EB">
            <w:pPr>
              <w:pStyle w:val="BodyText"/>
              <w:rPr>
                <w:rFonts w:cs="Arial"/>
                <w:sz w:val="22"/>
                <w:szCs w:val="22"/>
              </w:rPr>
            </w:pPr>
            <w:r w:rsidRPr="00F761DC">
              <w:rPr>
                <w:rFonts w:cs="Arial"/>
                <w:sz w:val="22"/>
                <w:szCs w:val="22"/>
              </w:rPr>
              <w:t>35.74% (183)</w:t>
            </w:r>
          </w:p>
        </w:tc>
        <w:tc>
          <w:tcPr>
            <w:tcW w:w="0" w:type="pct"/>
          </w:tcPr>
          <w:p w14:paraId="220F0B53" w14:textId="77777777" w:rsidR="00AB0436" w:rsidRPr="00F761DC" w:rsidRDefault="00AB0436" w:rsidP="005740EB">
            <w:pPr>
              <w:pStyle w:val="BodyText"/>
              <w:rPr>
                <w:rFonts w:cs="Arial"/>
                <w:sz w:val="22"/>
                <w:szCs w:val="22"/>
              </w:rPr>
            </w:pPr>
            <w:r w:rsidRPr="00F761DC">
              <w:rPr>
                <w:rFonts w:cs="Arial"/>
                <w:sz w:val="22"/>
                <w:szCs w:val="22"/>
              </w:rPr>
              <w:t>37.70% (193)</w:t>
            </w:r>
          </w:p>
        </w:tc>
        <w:tc>
          <w:tcPr>
            <w:tcW w:w="0" w:type="pct"/>
          </w:tcPr>
          <w:p w14:paraId="3632331D" w14:textId="77777777" w:rsidR="00AB0436" w:rsidRPr="00F761DC" w:rsidRDefault="00AB0436" w:rsidP="005740EB">
            <w:pPr>
              <w:pStyle w:val="BodyText"/>
              <w:rPr>
                <w:rFonts w:cs="Arial"/>
                <w:sz w:val="22"/>
                <w:szCs w:val="22"/>
              </w:rPr>
            </w:pPr>
            <w:r w:rsidRPr="00F761DC">
              <w:rPr>
                <w:rFonts w:cs="Arial"/>
                <w:sz w:val="22"/>
                <w:szCs w:val="22"/>
              </w:rPr>
              <w:t>18.75% (96)</w:t>
            </w:r>
          </w:p>
        </w:tc>
        <w:tc>
          <w:tcPr>
            <w:tcW w:w="0" w:type="pct"/>
          </w:tcPr>
          <w:p w14:paraId="3EDFAFB5" w14:textId="77777777" w:rsidR="00AB0436" w:rsidRPr="00F761DC" w:rsidRDefault="00AB0436" w:rsidP="005740EB">
            <w:pPr>
              <w:pStyle w:val="BodyText"/>
              <w:rPr>
                <w:rFonts w:cs="Arial"/>
                <w:sz w:val="22"/>
                <w:szCs w:val="22"/>
              </w:rPr>
            </w:pPr>
            <w:r w:rsidRPr="00F761DC">
              <w:rPr>
                <w:rFonts w:cs="Arial"/>
                <w:sz w:val="22"/>
                <w:szCs w:val="22"/>
              </w:rPr>
              <w:t>512</w:t>
            </w:r>
          </w:p>
        </w:tc>
      </w:tr>
    </w:tbl>
    <w:p w14:paraId="7C7D9D5A" w14:textId="77777777" w:rsidR="00AB0436" w:rsidRPr="001A16E5" w:rsidRDefault="00AB0436" w:rsidP="001A16E5">
      <w:pPr>
        <w:pStyle w:val="Body"/>
        <w:spacing w:before="240"/>
        <w:rPr>
          <w:b/>
          <w:bCs/>
          <w:i/>
          <w:iCs/>
        </w:rPr>
      </w:pPr>
      <w:r w:rsidRPr="001A16E5">
        <w:rPr>
          <w:b/>
          <w:bCs/>
          <w:i/>
          <w:iCs/>
        </w:rPr>
        <w:t>Q14: ASB</w:t>
      </w:r>
    </w:p>
    <w:tbl>
      <w:tblPr>
        <w:tblStyle w:val="GridTable4-Accent1"/>
        <w:tblW w:w="9067" w:type="dxa"/>
        <w:tblLayout w:type="fixed"/>
        <w:tblLook w:val="0420" w:firstRow="1" w:lastRow="0" w:firstColumn="0" w:lastColumn="0" w:noHBand="0" w:noVBand="1"/>
      </w:tblPr>
      <w:tblGrid>
        <w:gridCol w:w="1696"/>
        <w:gridCol w:w="1134"/>
        <w:gridCol w:w="1418"/>
        <w:gridCol w:w="1417"/>
        <w:gridCol w:w="1418"/>
        <w:gridCol w:w="992"/>
        <w:gridCol w:w="992"/>
      </w:tblGrid>
      <w:tr w:rsidR="00AB0436" w:rsidRPr="007750C5" w14:paraId="3D9873DA" w14:textId="77777777" w:rsidTr="007750C5">
        <w:trPr>
          <w:cnfStyle w:val="100000000000" w:firstRow="1" w:lastRow="0" w:firstColumn="0" w:lastColumn="0" w:oddVBand="0" w:evenVBand="0" w:oddHBand="0" w:evenHBand="0" w:firstRowFirstColumn="0" w:firstRowLastColumn="0" w:lastRowFirstColumn="0" w:lastRowLastColumn="0"/>
        </w:trPr>
        <w:tc>
          <w:tcPr>
            <w:tcW w:w="1696" w:type="dxa"/>
          </w:tcPr>
          <w:p w14:paraId="7A0A7051" w14:textId="77777777" w:rsidR="00AB0436" w:rsidRPr="007750C5" w:rsidRDefault="00AB0436" w:rsidP="005740EB">
            <w:pPr>
              <w:pStyle w:val="BodyText"/>
              <w:rPr>
                <w:rFonts w:cs="Arial"/>
                <w:sz w:val="22"/>
                <w:szCs w:val="22"/>
              </w:rPr>
            </w:pPr>
          </w:p>
        </w:tc>
        <w:tc>
          <w:tcPr>
            <w:tcW w:w="1134" w:type="dxa"/>
          </w:tcPr>
          <w:p w14:paraId="7D83BF8B" w14:textId="77777777" w:rsidR="00AB0436" w:rsidRPr="007750C5" w:rsidRDefault="00AB0436" w:rsidP="005740EB">
            <w:pPr>
              <w:pStyle w:val="BodyText"/>
              <w:rPr>
                <w:rFonts w:cs="Arial"/>
                <w:sz w:val="22"/>
                <w:szCs w:val="22"/>
              </w:rPr>
            </w:pPr>
            <w:r w:rsidRPr="007750C5">
              <w:rPr>
                <w:rFonts w:cs="Arial"/>
                <w:sz w:val="22"/>
                <w:szCs w:val="22"/>
              </w:rPr>
              <w:t>Never or almost never</w:t>
            </w:r>
          </w:p>
        </w:tc>
        <w:tc>
          <w:tcPr>
            <w:tcW w:w="1418" w:type="dxa"/>
          </w:tcPr>
          <w:p w14:paraId="42583BE5" w14:textId="77777777" w:rsidR="00AB0436" w:rsidRPr="007750C5" w:rsidRDefault="00AB0436" w:rsidP="005740EB">
            <w:pPr>
              <w:pStyle w:val="BodyText"/>
              <w:rPr>
                <w:rFonts w:cs="Arial"/>
                <w:sz w:val="22"/>
                <w:szCs w:val="22"/>
              </w:rPr>
            </w:pPr>
            <w:r w:rsidRPr="007750C5">
              <w:rPr>
                <w:rFonts w:cs="Arial"/>
                <w:sz w:val="22"/>
                <w:szCs w:val="22"/>
              </w:rPr>
              <w:t>Sometimes</w:t>
            </w:r>
          </w:p>
        </w:tc>
        <w:tc>
          <w:tcPr>
            <w:tcW w:w="1417" w:type="dxa"/>
          </w:tcPr>
          <w:p w14:paraId="4DFE9888" w14:textId="77777777" w:rsidR="00AB0436" w:rsidRPr="007750C5" w:rsidRDefault="00AB0436" w:rsidP="005740EB">
            <w:pPr>
              <w:pStyle w:val="BodyText"/>
              <w:rPr>
                <w:rFonts w:cs="Arial"/>
                <w:sz w:val="22"/>
                <w:szCs w:val="22"/>
              </w:rPr>
            </w:pPr>
            <w:r w:rsidRPr="007750C5">
              <w:rPr>
                <w:rFonts w:cs="Arial"/>
                <w:sz w:val="22"/>
                <w:szCs w:val="22"/>
              </w:rPr>
              <w:t>Frequently</w:t>
            </w:r>
          </w:p>
        </w:tc>
        <w:tc>
          <w:tcPr>
            <w:tcW w:w="1418" w:type="dxa"/>
          </w:tcPr>
          <w:p w14:paraId="3B2E792A" w14:textId="77777777" w:rsidR="00AB0436" w:rsidRPr="007750C5" w:rsidRDefault="00AB0436" w:rsidP="005740EB">
            <w:pPr>
              <w:pStyle w:val="BodyText"/>
              <w:rPr>
                <w:rFonts w:cs="Arial"/>
                <w:sz w:val="22"/>
                <w:szCs w:val="22"/>
              </w:rPr>
            </w:pPr>
            <w:r w:rsidRPr="007750C5">
              <w:rPr>
                <w:rFonts w:cs="Arial"/>
                <w:sz w:val="22"/>
                <w:szCs w:val="22"/>
              </w:rPr>
              <w:t>Very frequently</w:t>
            </w:r>
          </w:p>
        </w:tc>
        <w:tc>
          <w:tcPr>
            <w:tcW w:w="992" w:type="dxa"/>
          </w:tcPr>
          <w:p w14:paraId="00EB1F59" w14:textId="77777777" w:rsidR="00AB0436" w:rsidRPr="007750C5" w:rsidRDefault="00AB0436" w:rsidP="005740EB">
            <w:pPr>
              <w:pStyle w:val="BodyText"/>
              <w:rPr>
                <w:rFonts w:cs="Arial"/>
                <w:sz w:val="22"/>
                <w:szCs w:val="22"/>
              </w:rPr>
            </w:pPr>
            <w:r w:rsidRPr="007750C5">
              <w:rPr>
                <w:rFonts w:cs="Arial"/>
                <w:sz w:val="22"/>
                <w:szCs w:val="22"/>
              </w:rPr>
              <w:t>Don’t know</w:t>
            </w:r>
          </w:p>
        </w:tc>
        <w:tc>
          <w:tcPr>
            <w:tcW w:w="992" w:type="dxa"/>
          </w:tcPr>
          <w:p w14:paraId="571E39B3" w14:textId="77777777" w:rsidR="00AB0436" w:rsidRPr="007750C5" w:rsidRDefault="00AB0436" w:rsidP="005740EB">
            <w:pPr>
              <w:pStyle w:val="BodyText"/>
              <w:rPr>
                <w:rFonts w:cs="Arial"/>
                <w:sz w:val="22"/>
                <w:szCs w:val="22"/>
              </w:rPr>
            </w:pPr>
            <w:r w:rsidRPr="007750C5">
              <w:rPr>
                <w:rFonts w:cs="Arial"/>
                <w:sz w:val="22"/>
                <w:szCs w:val="22"/>
              </w:rPr>
              <w:t>Total</w:t>
            </w:r>
          </w:p>
        </w:tc>
      </w:tr>
      <w:tr w:rsidR="00AB0436" w:rsidRPr="007750C5" w14:paraId="5FB8411F" w14:textId="77777777" w:rsidTr="007750C5">
        <w:trPr>
          <w:cnfStyle w:val="000000100000" w:firstRow="0" w:lastRow="0" w:firstColumn="0" w:lastColumn="0" w:oddVBand="0" w:evenVBand="0" w:oddHBand="1" w:evenHBand="0" w:firstRowFirstColumn="0" w:firstRowLastColumn="0" w:lastRowFirstColumn="0" w:lastRowLastColumn="0"/>
        </w:trPr>
        <w:tc>
          <w:tcPr>
            <w:tcW w:w="1696" w:type="dxa"/>
          </w:tcPr>
          <w:p w14:paraId="1CA13FC0" w14:textId="77777777" w:rsidR="00AB0436" w:rsidRPr="007750C5" w:rsidRDefault="00AB0436" w:rsidP="005740EB">
            <w:pPr>
              <w:pStyle w:val="BodyText"/>
              <w:rPr>
                <w:rFonts w:cs="Arial"/>
                <w:sz w:val="22"/>
                <w:szCs w:val="22"/>
              </w:rPr>
            </w:pPr>
            <w:r w:rsidRPr="007750C5">
              <w:rPr>
                <w:rFonts w:cs="Arial"/>
                <w:sz w:val="22"/>
                <w:szCs w:val="22"/>
              </w:rPr>
              <w:t>a. I have annoyed or sworn at strangers (adults or people older than me)</w:t>
            </w:r>
          </w:p>
        </w:tc>
        <w:tc>
          <w:tcPr>
            <w:tcW w:w="1134" w:type="dxa"/>
          </w:tcPr>
          <w:p w14:paraId="71175C26" w14:textId="77777777" w:rsidR="00AB0436" w:rsidRPr="007750C5" w:rsidRDefault="00AB0436" w:rsidP="005740EB">
            <w:pPr>
              <w:pStyle w:val="BodyText"/>
              <w:rPr>
                <w:rFonts w:cs="Arial"/>
                <w:sz w:val="22"/>
                <w:szCs w:val="22"/>
              </w:rPr>
            </w:pPr>
            <w:r w:rsidRPr="007750C5">
              <w:rPr>
                <w:rFonts w:cs="Arial"/>
                <w:sz w:val="22"/>
                <w:szCs w:val="22"/>
              </w:rPr>
              <w:t>46.88% (240)</w:t>
            </w:r>
          </w:p>
        </w:tc>
        <w:tc>
          <w:tcPr>
            <w:tcW w:w="1418" w:type="dxa"/>
          </w:tcPr>
          <w:p w14:paraId="28370EE0" w14:textId="77777777" w:rsidR="00AB0436" w:rsidRPr="007750C5" w:rsidRDefault="00AB0436" w:rsidP="005740EB">
            <w:pPr>
              <w:pStyle w:val="BodyText"/>
              <w:rPr>
                <w:rFonts w:cs="Arial"/>
                <w:sz w:val="22"/>
                <w:szCs w:val="22"/>
              </w:rPr>
            </w:pPr>
            <w:r w:rsidRPr="007750C5">
              <w:rPr>
                <w:rFonts w:cs="Arial"/>
                <w:sz w:val="22"/>
                <w:szCs w:val="22"/>
              </w:rPr>
              <w:t>32.42% (166)</w:t>
            </w:r>
          </w:p>
        </w:tc>
        <w:tc>
          <w:tcPr>
            <w:tcW w:w="1417" w:type="dxa"/>
          </w:tcPr>
          <w:p w14:paraId="63425E98" w14:textId="77777777" w:rsidR="00AB0436" w:rsidRPr="007750C5" w:rsidRDefault="00AB0436" w:rsidP="005740EB">
            <w:pPr>
              <w:pStyle w:val="BodyText"/>
              <w:rPr>
                <w:rFonts w:cs="Arial"/>
                <w:sz w:val="22"/>
                <w:szCs w:val="22"/>
              </w:rPr>
            </w:pPr>
            <w:r w:rsidRPr="007750C5">
              <w:rPr>
                <w:rFonts w:cs="Arial"/>
                <w:sz w:val="22"/>
                <w:szCs w:val="22"/>
              </w:rPr>
              <w:t>10.16% (52)</w:t>
            </w:r>
          </w:p>
        </w:tc>
        <w:tc>
          <w:tcPr>
            <w:tcW w:w="1418" w:type="dxa"/>
          </w:tcPr>
          <w:p w14:paraId="0433E868" w14:textId="77777777" w:rsidR="00AB0436" w:rsidRPr="007750C5" w:rsidRDefault="00AB0436" w:rsidP="005740EB">
            <w:pPr>
              <w:pStyle w:val="BodyText"/>
              <w:rPr>
                <w:rFonts w:cs="Arial"/>
                <w:sz w:val="22"/>
                <w:szCs w:val="22"/>
              </w:rPr>
            </w:pPr>
            <w:r w:rsidRPr="007750C5">
              <w:rPr>
                <w:rFonts w:cs="Arial"/>
                <w:sz w:val="22"/>
                <w:szCs w:val="22"/>
              </w:rPr>
              <w:t>6.05% (31)</w:t>
            </w:r>
          </w:p>
        </w:tc>
        <w:tc>
          <w:tcPr>
            <w:tcW w:w="992" w:type="dxa"/>
          </w:tcPr>
          <w:p w14:paraId="56678292" w14:textId="77777777" w:rsidR="00AB0436" w:rsidRPr="007750C5" w:rsidRDefault="00AB0436" w:rsidP="005740EB">
            <w:pPr>
              <w:pStyle w:val="BodyText"/>
              <w:rPr>
                <w:rFonts w:cs="Arial"/>
                <w:sz w:val="22"/>
                <w:szCs w:val="22"/>
              </w:rPr>
            </w:pPr>
            <w:r w:rsidRPr="007750C5">
              <w:rPr>
                <w:rFonts w:cs="Arial"/>
                <w:sz w:val="22"/>
                <w:szCs w:val="22"/>
              </w:rPr>
              <w:t>4.49% (23)</w:t>
            </w:r>
          </w:p>
        </w:tc>
        <w:tc>
          <w:tcPr>
            <w:tcW w:w="992" w:type="dxa"/>
          </w:tcPr>
          <w:p w14:paraId="5C08FBFF" w14:textId="77777777" w:rsidR="00AB0436" w:rsidRPr="007750C5" w:rsidRDefault="00AB0436" w:rsidP="005740EB">
            <w:pPr>
              <w:pStyle w:val="BodyText"/>
              <w:rPr>
                <w:rFonts w:cs="Arial"/>
                <w:sz w:val="22"/>
                <w:szCs w:val="22"/>
              </w:rPr>
            </w:pPr>
            <w:r w:rsidRPr="007750C5">
              <w:rPr>
                <w:rFonts w:cs="Arial"/>
                <w:sz w:val="22"/>
                <w:szCs w:val="22"/>
              </w:rPr>
              <w:t>512</w:t>
            </w:r>
          </w:p>
        </w:tc>
      </w:tr>
      <w:tr w:rsidR="00AB0436" w:rsidRPr="007750C5" w14:paraId="092BAFFC" w14:textId="77777777" w:rsidTr="007750C5">
        <w:tc>
          <w:tcPr>
            <w:tcW w:w="1696" w:type="dxa"/>
          </w:tcPr>
          <w:p w14:paraId="3AA73A26" w14:textId="77777777" w:rsidR="00AB0436" w:rsidRPr="007750C5" w:rsidRDefault="00AB0436" w:rsidP="005740EB">
            <w:pPr>
              <w:pStyle w:val="BodyText"/>
              <w:rPr>
                <w:rFonts w:cs="Arial"/>
                <w:sz w:val="22"/>
                <w:szCs w:val="22"/>
              </w:rPr>
            </w:pPr>
            <w:r w:rsidRPr="007750C5">
              <w:rPr>
                <w:rFonts w:cs="Arial"/>
                <w:sz w:val="22"/>
                <w:szCs w:val="22"/>
              </w:rPr>
              <w:t>b. I have got into fights with other YP</w:t>
            </w:r>
          </w:p>
        </w:tc>
        <w:tc>
          <w:tcPr>
            <w:tcW w:w="1134" w:type="dxa"/>
          </w:tcPr>
          <w:p w14:paraId="3C6E8F42" w14:textId="77777777" w:rsidR="00AB0436" w:rsidRPr="007750C5" w:rsidRDefault="00AB0436" w:rsidP="005740EB">
            <w:pPr>
              <w:pStyle w:val="BodyText"/>
              <w:rPr>
                <w:rFonts w:cs="Arial"/>
                <w:sz w:val="22"/>
                <w:szCs w:val="22"/>
              </w:rPr>
            </w:pPr>
            <w:r w:rsidRPr="007750C5">
              <w:rPr>
                <w:rFonts w:cs="Arial"/>
                <w:sz w:val="22"/>
                <w:szCs w:val="22"/>
              </w:rPr>
              <w:t>57.06% (291)</w:t>
            </w:r>
          </w:p>
        </w:tc>
        <w:tc>
          <w:tcPr>
            <w:tcW w:w="1418" w:type="dxa"/>
          </w:tcPr>
          <w:p w14:paraId="787AAD71" w14:textId="77777777" w:rsidR="00AB0436" w:rsidRPr="007750C5" w:rsidRDefault="00AB0436" w:rsidP="005740EB">
            <w:pPr>
              <w:pStyle w:val="BodyText"/>
              <w:rPr>
                <w:rFonts w:cs="Arial"/>
                <w:sz w:val="22"/>
                <w:szCs w:val="22"/>
              </w:rPr>
            </w:pPr>
            <w:r w:rsidRPr="007750C5">
              <w:rPr>
                <w:rFonts w:cs="Arial"/>
                <w:sz w:val="22"/>
                <w:szCs w:val="22"/>
              </w:rPr>
              <w:t>28.24% (144)</w:t>
            </w:r>
          </w:p>
        </w:tc>
        <w:tc>
          <w:tcPr>
            <w:tcW w:w="1417" w:type="dxa"/>
          </w:tcPr>
          <w:p w14:paraId="155CB96C" w14:textId="77777777" w:rsidR="00AB0436" w:rsidRPr="007750C5" w:rsidRDefault="00AB0436" w:rsidP="005740EB">
            <w:pPr>
              <w:pStyle w:val="BodyText"/>
              <w:rPr>
                <w:rFonts w:cs="Arial"/>
                <w:sz w:val="22"/>
                <w:szCs w:val="22"/>
              </w:rPr>
            </w:pPr>
            <w:r w:rsidRPr="007750C5">
              <w:rPr>
                <w:rFonts w:cs="Arial"/>
                <w:sz w:val="22"/>
                <w:szCs w:val="22"/>
              </w:rPr>
              <w:t>8.24% (42)</w:t>
            </w:r>
          </w:p>
        </w:tc>
        <w:tc>
          <w:tcPr>
            <w:tcW w:w="1418" w:type="dxa"/>
          </w:tcPr>
          <w:p w14:paraId="214210F8" w14:textId="77777777" w:rsidR="00AB0436" w:rsidRPr="007750C5" w:rsidRDefault="00AB0436" w:rsidP="005740EB">
            <w:pPr>
              <w:pStyle w:val="BodyText"/>
              <w:rPr>
                <w:rFonts w:cs="Arial"/>
                <w:sz w:val="22"/>
                <w:szCs w:val="22"/>
              </w:rPr>
            </w:pPr>
            <w:r w:rsidRPr="007750C5">
              <w:rPr>
                <w:rFonts w:cs="Arial"/>
                <w:sz w:val="22"/>
                <w:szCs w:val="22"/>
              </w:rPr>
              <w:t>3.33% (17)</w:t>
            </w:r>
          </w:p>
        </w:tc>
        <w:tc>
          <w:tcPr>
            <w:tcW w:w="992" w:type="dxa"/>
          </w:tcPr>
          <w:p w14:paraId="7E91BE6D" w14:textId="77777777" w:rsidR="00AB0436" w:rsidRPr="007750C5" w:rsidRDefault="00AB0436" w:rsidP="005740EB">
            <w:pPr>
              <w:pStyle w:val="BodyText"/>
              <w:rPr>
                <w:rFonts w:cs="Arial"/>
                <w:sz w:val="22"/>
                <w:szCs w:val="22"/>
              </w:rPr>
            </w:pPr>
            <w:r w:rsidRPr="007750C5">
              <w:rPr>
                <w:rFonts w:cs="Arial"/>
                <w:sz w:val="22"/>
                <w:szCs w:val="22"/>
              </w:rPr>
              <w:t>3.14% (16)</w:t>
            </w:r>
          </w:p>
        </w:tc>
        <w:tc>
          <w:tcPr>
            <w:tcW w:w="992" w:type="dxa"/>
          </w:tcPr>
          <w:p w14:paraId="38434E9D" w14:textId="77777777" w:rsidR="00AB0436" w:rsidRPr="007750C5" w:rsidRDefault="00AB0436" w:rsidP="005740EB">
            <w:pPr>
              <w:pStyle w:val="BodyText"/>
              <w:rPr>
                <w:rFonts w:cs="Arial"/>
                <w:sz w:val="22"/>
                <w:szCs w:val="22"/>
              </w:rPr>
            </w:pPr>
            <w:r w:rsidRPr="007750C5">
              <w:rPr>
                <w:rFonts w:cs="Arial"/>
                <w:sz w:val="22"/>
                <w:szCs w:val="22"/>
              </w:rPr>
              <w:t>510</w:t>
            </w:r>
          </w:p>
        </w:tc>
      </w:tr>
      <w:tr w:rsidR="00AB0436" w:rsidRPr="007750C5" w14:paraId="565A4C2C" w14:textId="77777777" w:rsidTr="007750C5">
        <w:trPr>
          <w:cnfStyle w:val="000000100000" w:firstRow="0" w:lastRow="0" w:firstColumn="0" w:lastColumn="0" w:oddVBand="0" w:evenVBand="0" w:oddHBand="1" w:evenHBand="0" w:firstRowFirstColumn="0" w:firstRowLastColumn="0" w:lastRowFirstColumn="0" w:lastRowLastColumn="0"/>
        </w:trPr>
        <w:tc>
          <w:tcPr>
            <w:tcW w:w="1696" w:type="dxa"/>
          </w:tcPr>
          <w:p w14:paraId="6C0B0CF1" w14:textId="77777777" w:rsidR="00AB0436" w:rsidRPr="007750C5" w:rsidRDefault="00AB0436" w:rsidP="005740EB">
            <w:pPr>
              <w:pStyle w:val="BodyText"/>
              <w:rPr>
                <w:rFonts w:cs="Arial"/>
                <w:sz w:val="22"/>
                <w:szCs w:val="22"/>
              </w:rPr>
            </w:pPr>
            <w:r w:rsidRPr="007750C5">
              <w:rPr>
                <w:rFonts w:cs="Arial"/>
                <w:sz w:val="22"/>
                <w:szCs w:val="22"/>
              </w:rPr>
              <w:t>c. My neighbours complained to my family</w:t>
            </w:r>
          </w:p>
        </w:tc>
        <w:tc>
          <w:tcPr>
            <w:tcW w:w="1134" w:type="dxa"/>
          </w:tcPr>
          <w:p w14:paraId="7EFC74CE" w14:textId="77777777" w:rsidR="00AB0436" w:rsidRPr="007750C5" w:rsidRDefault="00AB0436" w:rsidP="005740EB">
            <w:pPr>
              <w:pStyle w:val="BodyText"/>
              <w:rPr>
                <w:rFonts w:cs="Arial"/>
                <w:sz w:val="22"/>
                <w:szCs w:val="22"/>
              </w:rPr>
            </w:pPr>
            <w:r w:rsidRPr="007750C5">
              <w:rPr>
                <w:rFonts w:cs="Arial"/>
                <w:sz w:val="22"/>
                <w:szCs w:val="22"/>
              </w:rPr>
              <w:t>73.08% (372)</w:t>
            </w:r>
          </w:p>
        </w:tc>
        <w:tc>
          <w:tcPr>
            <w:tcW w:w="1418" w:type="dxa"/>
          </w:tcPr>
          <w:p w14:paraId="3619FB66" w14:textId="77777777" w:rsidR="00AB0436" w:rsidRPr="007750C5" w:rsidRDefault="00AB0436" w:rsidP="005740EB">
            <w:pPr>
              <w:pStyle w:val="BodyText"/>
              <w:rPr>
                <w:rFonts w:cs="Arial"/>
                <w:sz w:val="22"/>
                <w:szCs w:val="22"/>
              </w:rPr>
            </w:pPr>
            <w:r w:rsidRPr="007750C5">
              <w:rPr>
                <w:rFonts w:cs="Arial"/>
                <w:sz w:val="22"/>
                <w:szCs w:val="22"/>
              </w:rPr>
              <w:t>12.57% (64)</w:t>
            </w:r>
          </w:p>
        </w:tc>
        <w:tc>
          <w:tcPr>
            <w:tcW w:w="1417" w:type="dxa"/>
          </w:tcPr>
          <w:p w14:paraId="1DCE3593" w14:textId="77777777" w:rsidR="00AB0436" w:rsidRPr="007750C5" w:rsidRDefault="00AB0436" w:rsidP="005740EB">
            <w:pPr>
              <w:pStyle w:val="BodyText"/>
              <w:rPr>
                <w:rFonts w:cs="Arial"/>
                <w:sz w:val="22"/>
                <w:szCs w:val="22"/>
              </w:rPr>
            </w:pPr>
            <w:r w:rsidRPr="007750C5">
              <w:rPr>
                <w:rFonts w:cs="Arial"/>
                <w:sz w:val="22"/>
                <w:szCs w:val="22"/>
              </w:rPr>
              <w:t>3.93% (20)</w:t>
            </w:r>
          </w:p>
        </w:tc>
        <w:tc>
          <w:tcPr>
            <w:tcW w:w="1418" w:type="dxa"/>
          </w:tcPr>
          <w:p w14:paraId="0AEA00C1" w14:textId="77777777" w:rsidR="00AB0436" w:rsidRPr="007750C5" w:rsidRDefault="00AB0436" w:rsidP="005740EB">
            <w:pPr>
              <w:pStyle w:val="BodyText"/>
              <w:rPr>
                <w:rFonts w:cs="Arial"/>
                <w:sz w:val="22"/>
                <w:szCs w:val="22"/>
              </w:rPr>
            </w:pPr>
            <w:r w:rsidRPr="007750C5">
              <w:rPr>
                <w:rFonts w:cs="Arial"/>
                <w:sz w:val="22"/>
                <w:szCs w:val="22"/>
              </w:rPr>
              <w:t>3.14% (16)</w:t>
            </w:r>
          </w:p>
        </w:tc>
        <w:tc>
          <w:tcPr>
            <w:tcW w:w="992" w:type="dxa"/>
          </w:tcPr>
          <w:p w14:paraId="4E2B9001" w14:textId="77777777" w:rsidR="00AB0436" w:rsidRPr="007750C5" w:rsidRDefault="00AB0436" w:rsidP="005740EB">
            <w:pPr>
              <w:pStyle w:val="BodyText"/>
              <w:rPr>
                <w:rFonts w:cs="Arial"/>
                <w:sz w:val="22"/>
                <w:szCs w:val="22"/>
              </w:rPr>
            </w:pPr>
            <w:r w:rsidRPr="007750C5">
              <w:rPr>
                <w:rFonts w:cs="Arial"/>
                <w:sz w:val="22"/>
                <w:szCs w:val="22"/>
              </w:rPr>
              <w:t>7.27% (37)</w:t>
            </w:r>
          </w:p>
        </w:tc>
        <w:tc>
          <w:tcPr>
            <w:tcW w:w="992" w:type="dxa"/>
          </w:tcPr>
          <w:p w14:paraId="7840506D" w14:textId="77777777" w:rsidR="00AB0436" w:rsidRPr="007750C5" w:rsidRDefault="00AB0436" w:rsidP="005740EB">
            <w:pPr>
              <w:pStyle w:val="BodyText"/>
              <w:rPr>
                <w:rFonts w:cs="Arial"/>
                <w:sz w:val="22"/>
                <w:szCs w:val="22"/>
              </w:rPr>
            </w:pPr>
            <w:r w:rsidRPr="007750C5">
              <w:rPr>
                <w:rFonts w:cs="Arial"/>
                <w:sz w:val="22"/>
                <w:szCs w:val="22"/>
              </w:rPr>
              <w:t>509</w:t>
            </w:r>
          </w:p>
        </w:tc>
      </w:tr>
      <w:tr w:rsidR="00AB0436" w:rsidRPr="007750C5" w14:paraId="6D879EAA" w14:textId="77777777" w:rsidTr="007750C5">
        <w:tc>
          <w:tcPr>
            <w:tcW w:w="1696" w:type="dxa"/>
          </w:tcPr>
          <w:p w14:paraId="61292772" w14:textId="77777777" w:rsidR="00AB0436" w:rsidRPr="007750C5" w:rsidRDefault="00AB0436" w:rsidP="005740EB">
            <w:pPr>
              <w:pStyle w:val="BodyText"/>
              <w:rPr>
                <w:rFonts w:cs="Arial"/>
                <w:sz w:val="22"/>
                <w:szCs w:val="22"/>
              </w:rPr>
            </w:pPr>
            <w:r w:rsidRPr="007750C5">
              <w:rPr>
                <w:rFonts w:cs="Arial"/>
                <w:sz w:val="22"/>
                <w:szCs w:val="22"/>
              </w:rPr>
              <w:t>d. I have hung out with my friends outside shops or on the streets at night</w:t>
            </w:r>
          </w:p>
        </w:tc>
        <w:tc>
          <w:tcPr>
            <w:tcW w:w="1134" w:type="dxa"/>
          </w:tcPr>
          <w:p w14:paraId="02DB3D19" w14:textId="77777777" w:rsidR="00AB0436" w:rsidRPr="007750C5" w:rsidRDefault="00AB0436" w:rsidP="005740EB">
            <w:pPr>
              <w:pStyle w:val="BodyText"/>
              <w:rPr>
                <w:rFonts w:cs="Arial"/>
                <w:sz w:val="22"/>
                <w:szCs w:val="22"/>
              </w:rPr>
            </w:pPr>
            <w:r w:rsidRPr="007750C5">
              <w:rPr>
                <w:rFonts w:cs="Arial"/>
                <w:sz w:val="22"/>
                <w:szCs w:val="22"/>
              </w:rPr>
              <w:t>44.01% (224)</w:t>
            </w:r>
          </w:p>
        </w:tc>
        <w:tc>
          <w:tcPr>
            <w:tcW w:w="1418" w:type="dxa"/>
          </w:tcPr>
          <w:p w14:paraId="2FC3A526" w14:textId="77777777" w:rsidR="00AB0436" w:rsidRPr="007750C5" w:rsidRDefault="00AB0436" w:rsidP="005740EB">
            <w:pPr>
              <w:pStyle w:val="BodyText"/>
              <w:rPr>
                <w:rFonts w:cs="Arial"/>
                <w:sz w:val="22"/>
                <w:szCs w:val="22"/>
              </w:rPr>
            </w:pPr>
            <w:r w:rsidRPr="007750C5">
              <w:rPr>
                <w:rFonts w:cs="Arial"/>
                <w:sz w:val="22"/>
                <w:szCs w:val="22"/>
              </w:rPr>
              <w:t>28.29% (144)</w:t>
            </w:r>
          </w:p>
        </w:tc>
        <w:tc>
          <w:tcPr>
            <w:tcW w:w="1417" w:type="dxa"/>
          </w:tcPr>
          <w:p w14:paraId="7FA37E11" w14:textId="77777777" w:rsidR="00AB0436" w:rsidRPr="007750C5" w:rsidRDefault="00AB0436" w:rsidP="005740EB">
            <w:pPr>
              <w:pStyle w:val="BodyText"/>
              <w:rPr>
                <w:rFonts w:cs="Arial"/>
                <w:sz w:val="22"/>
                <w:szCs w:val="22"/>
              </w:rPr>
            </w:pPr>
            <w:r w:rsidRPr="007750C5">
              <w:rPr>
                <w:rFonts w:cs="Arial"/>
                <w:sz w:val="22"/>
                <w:szCs w:val="22"/>
              </w:rPr>
              <w:t>12.97% (66)</w:t>
            </w:r>
          </w:p>
        </w:tc>
        <w:tc>
          <w:tcPr>
            <w:tcW w:w="1418" w:type="dxa"/>
          </w:tcPr>
          <w:p w14:paraId="3E284C29" w14:textId="77777777" w:rsidR="00AB0436" w:rsidRPr="007750C5" w:rsidRDefault="00AB0436" w:rsidP="005740EB">
            <w:pPr>
              <w:pStyle w:val="BodyText"/>
              <w:rPr>
                <w:rFonts w:cs="Arial"/>
                <w:sz w:val="22"/>
                <w:szCs w:val="22"/>
              </w:rPr>
            </w:pPr>
            <w:r w:rsidRPr="007750C5">
              <w:rPr>
                <w:rFonts w:cs="Arial"/>
                <w:sz w:val="22"/>
                <w:szCs w:val="22"/>
              </w:rPr>
              <w:t>12.57% (64)</w:t>
            </w:r>
          </w:p>
        </w:tc>
        <w:tc>
          <w:tcPr>
            <w:tcW w:w="992" w:type="dxa"/>
          </w:tcPr>
          <w:p w14:paraId="2AFE8FA5" w14:textId="77777777" w:rsidR="00AB0436" w:rsidRPr="007750C5" w:rsidRDefault="00AB0436" w:rsidP="005740EB">
            <w:pPr>
              <w:pStyle w:val="BodyText"/>
              <w:rPr>
                <w:rFonts w:cs="Arial"/>
                <w:sz w:val="22"/>
                <w:szCs w:val="22"/>
              </w:rPr>
            </w:pPr>
            <w:r w:rsidRPr="007750C5">
              <w:rPr>
                <w:rFonts w:cs="Arial"/>
                <w:sz w:val="22"/>
                <w:szCs w:val="22"/>
              </w:rPr>
              <w:t>2.16% (11)</w:t>
            </w:r>
          </w:p>
        </w:tc>
        <w:tc>
          <w:tcPr>
            <w:tcW w:w="992" w:type="dxa"/>
          </w:tcPr>
          <w:p w14:paraId="02D9831D" w14:textId="77777777" w:rsidR="00AB0436" w:rsidRPr="007750C5" w:rsidRDefault="00AB0436" w:rsidP="005740EB">
            <w:pPr>
              <w:pStyle w:val="BodyText"/>
              <w:rPr>
                <w:rFonts w:cs="Arial"/>
                <w:sz w:val="22"/>
                <w:szCs w:val="22"/>
              </w:rPr>
            </w:pPr>
            <w:r w:rsidRPr="007750C5">
              <w:rPr>
                <w:rFonts w:cs="Arial"/>
                <w:sz w:val="22"/>
                <w:szCs w:val="22"/>
              </w:rPr>
              <w:t>509</w:t>
            </w:r>
          </w:p>
        </w:tc>
      </w:tr>
      <w:tr w:rsidR="00AB0436" w:rsidRPr="007750C5" w14:paraId="5ADBD07B" w14:textId="77777777" w:rsidTr="007750C5">
        <w:trPr>
          <w:cnfStyle w:val="000000100000" w:firstRow="0" w:lastRow="0" w:firstColumn="0" w:lastColumn="0" w:oddVBand="0" w:evenVBand="0" w:oddHBand="1" w:evenHBand="0" w:firstRowFirstColumn="0" w:firstRowLastColumn="0" w:lastRowFirstColumn="0" w:lastRowLastColumn="0"/>
        </w:trPr>
        <w:tc>
          <w:tcPr>
            <w:tcW w:w="1696" w:type="dxa"/>
          </w:tcPr>
          <w:p w14:paraId="06DEC345" w14:textId="77777777" w:rsidR="00AB0436" w:rsidRPr="007750C5" w:rsidRDefault="00AB0436" w:rsidP="005740EB">
            <w:pPr>
              <w:pStyle w:val="BodyText"/>
              <w:rPr>
                <w:rFonts w:cs="Arial"/>
                <w:sz w:val="22"/>
                <w:szCs w:val="22"/>
              </w:rPr>
            </w:pPr>
            <w:r w:rsidRPr="007750C5">
              <w:rPr>
                <w:rFonts w:cs="Arial"/>
                <w:sz w:val="22"/>
                <w:szCs w:val="22"/>
              </w:rPr>
              <w:t xml:space="preserve">e. I have deliberately broken, </w:t>
            </w:r>
            <w:r w:rsidRPr="007750C5">
              <w:rPr>
                <w:rFonts w:cs="Arial"/>
                <w:sz w:val="22"/>
                <w:szCs w:val="22"/>
              </w:rPr>
              <w:lastRenderedPageBreak/>
              <w:t>scratched or damaged things of public use (in streets, cinemas, dance halls, railway carriages/stations, buses, etc.)</w:t>
            </w:r>
          </w:p>
        </w:tc>
        <w:tc>
          <w:tcPr>
            <w:tcW w:w="1134" w:type="dxa"/>
          </w:tcPr>
          <w:p w14:paraId="2AF5DAA6" w14:textId="77777777" w:rsidR="00AB0436" w:rsidRPr="007750C5" w:rsidRDefault="00AB0436" w:rsidP="005740EB">
            <w:pPr>
              <w:pStyle w:val="BodyText"/>
              <w:rPr>
                <w:rFonts w:cs="Arial"/>
                <w:sz w:val="22"/>
                <w:szCs w:val="22"/>
              </w:rPr>
            </w:pPr>
            <w:r w:rsidRPr="007750C5">
              <w:rPr>
                <w:rFonts w:cs="Arial"/>
                <w:sz w:val="22"/>
                <w:szCs w:val="22"/>
              </w:rPr>
              <w:lastRenderedPageBreak/>
              <w:t>74.80% (380)</w:t>
            </w:r>
          </w:p>
        </w:tc>
        <w:tc>
          <w:tcPr>
            <w:tcW w:w="1418" w:type="dxa"/>
          </w:tcPr>
          <w:p w14:paraId="34D1EF11" w14:textId="77777777" w:rsidR="00AB0436" w:rsidRPr="007750C5" w:rsidRDefault="00AB0436" w:rsidP="005740EB">
            <w:pPr>
              <w:pStyle w:val="BodyText"/>
              <w:rPr>
                <w:rFonts w:cs="Arial"/>
                <w:sz w:val="22"/>
                <w:szCs w:val="22"/>
              </w:rPr>
            </w:pPr>
            <w:r w:rsidRPr="007750C5">
              <w:rPr>
                <w:rFonts w:cs="Arial"/>
                <w:sz w:val="22"/>
                <w:szCs w:val="22"/>
              </w:rPr>
              <w:t>14.76% (75)</w:t>
            </w:r>
          </w:p>
        </w:tc>
        <w:tc>
          <w:tcPr>
            <w:tcW w:w="1417" w:type="dxa"/>
          </w:tcPr>
          <w:p w14:paraId="74CD3411" w14:textId="77777777" w:rsidR="00AB0436" w:rsidRPr="007750C5" w:rsidRDefault="00AB0436" w:rsidP="005740EB">
            <w:pPr>
              <w:pStyle w:val="BodyText"/>
              <w:rPr>
                <w:rFonts w:cs="Arial"/>
                <w:sz w:val="22"/>
                <w:szCs w:val="22"/>
              </w:rPr>
            </w:pPr>
            <w:r w:rsidRPr="007750C5">
              <w:rPr>
                <w:rFonts w:cs="Arial"/>
                <w:sz w:val="22"/>
                <w:szCs w:val="22"/>
              </w:rPr>
              <w:t>4.92% (25)</w:t>
            </w:r>
          </w:p>
        </w:tc>
        <w:tc>
          <w:tcPr>
            <w:tcW w:w="1418" w:type="dxa"/>
          </w:tcPr>
          <w:p w14:paraId="7F5368A8" w14:textId="77777777" w:rsidR="00AB0436" w:rsidRPr="007750C5" w:rsidRDefault="00AB0436" w:rsidP="005740EB">
            <w:pPr>
              <w:pStyle w:val="BodyText"/>
              <w:rPr>
                <w:rFonts w:cs="Arial"/>
                <w:sz w:val="22"/>
                <w:szCs w:val="22"/>
              </w:rPr>
            </w:pPr>
            <w:r w:rsidRPr="007750C5">
              <w:rPr>
                <w:rFonts w:cs="Arial"/>
                <w:sz w:val="22"/>
                <w:szCs w:val="22"/>
              </w:rPr>
              <w:t>2.17% (11)</w:t>
            </w:r>
          </w:p>
        </w:tc>
        <w:tc>
          <w:tcPr>
            <w:tcW w:w="992" w:type="dxa"/>
          </w:tcPr>
          <w:p w14:paraId="3DE2F83B" w14:textId="77777777" w:rsidR="00AB0436" w:rsidRPr="007750C5" w:rsidRDefault="00AB0436" w:rsidP="005740EB">
            <w:pPr>
              <w:pStyle w:val="BodyText"/>
              <w:rPr>
                <w:rFonts w:cs="Arial"/>
                <w:sz w:val="22"/>
                <w:szCs w:val="22"/>
              </w:rPr>
            </w:pPr>
            <w:r w:rsidRPr="007750C5">
              <w:rPr>
                <w:rFonts w:cs="Arial"/>
                <w:sz w:val="22"/>
                <w:szCs w:val="22"/>
              </w:rPr>
              <w:t>3.35% (17)</w:t>
            </w:r>
          </w:p>
        </w:tc>
        <w:tc>
          <w:tcPr>
            <w:tcW w:w="992" w:type="dxa"/>
          </w:tcPr>
          <w:p w14:paraId="4759CB5F" w14:textId="77777777" w:rsidR="00AB0436" w:rsidRPr="007750C5" w:rsidRDefault="00AB0436" w:rsidP="005740EB">
            <w:pPr>
              <w:pStyle w:val="BodyText"/>
              <w:rPr>
                <w:rFonts w:cs="Arial"/>
                <w:sz w:val="22"/>
                <w:szCs w:val="22"/>
              </w:rPr>
            </w:pPr>
            <w:r w:rsidRPr="007750C5">
              <w:rPr>
                <w:rFonts w:cs="Arial"/>
                <w:sz w:val="22"/>
                <w:szCs w:val="22"/>
              </w:rPr>
              <w:t>508</w:t>
            </w:r>
          </w:p>
        </w:tc>
      </w:tr>
      <w:tr w:rsidR="00AB0436" w:rsidRPr="007750C5" w14:paraId="7103893D" w14:textId="77777777" w:rsidTr="007750C5">
        <w:tc>
          <w:tcPr>
            <w:tcW w:w="1696" w:type="dxa"/>
          </w:tcPr>
          <w:p w14:paraId="3DD9D7C6" w14:textId="77777777" w:rsidR="00AB0436" w:rsidRPr="007750C5" w:rsidRDefault="00AB0436" w:rsidP="005740EB">
            <w:pPr>
              <w:pStyle w:val="BodyText"/>
              <w:rPr>
                <w:rFonts w:cs="Arial"/>
                <w:sz w:val="22"/>
                <w:szCs w:val="22"/>
              </w:rPr>
            </w:pPr>
            <w:r w:rsidRPr="007750C5">
              <w:rPr>
                <w:rFonts w:cs="Arial"/>
                <w:sz w:val="22"/>
                <w:szCs w:val="22"/>
              </w:rPr>
              <w:t>f. I have spray painted walls, traffic signs or other signs</w:t>
            </w:r>
          </w:p>
        </w:tc>
        <w:tc>
          <w:tcPr>
            <w:tcW w:w="1134" w:type="dxa"/>
          </w:tcPr>
          <w:p w14:paraId="69379FA5" w14:textId="77777777" w:rsidR="00AB0436" w:rsidRPr="007750C5" w:rsidRDefault="00AB0436" w:rsidP="005740EB">
            <w:pPr>
              <w:pStyle w:val="BodyText"/>
              <w:rPr>
                <w:rFonts w:cs="Arial"/>
                <w:sz w:val="22"/>
                <w:szCs w:val="22"/>
              </w:rPr>
            </w:pPr>
            <w:r w:rsidRPr="007750C5">
              <w:rPr>
                <w:rFonts w:cs="Arial"/>
                <w:sz w:val="22"/>
                <w:szCs w:val="22"/>
              </w:rPr>
              <w:t>87.62% (446)</w:t>
            </w:r>
          </w:p>
        </w:tc>
        <w:tc>
          <w:tcPr>
            <w:tcW w:w="1418" w:type="dxa"/>
          </w:tcPr>
          <w:p w14:paraId="15F4592E" w14:textId="77777777" w:rsidR="00AB0436" w:rsidRPr="007750C5" w:rsidRDefault="00AB0436" w:rsidP="005740EB">
            <w:pPr>
              <w:pStyle w:val="BodyText"/>
              <w:rPr>
                <w:rFonts w:cs="Arial"/>
                <w:sz w:val="22"/>
                <w:szCs w:val="22"/>
              </w:rPr>
            </w:pPr>
            <w:r w:rsidRPr="007750C5">
              <w:rPr>
                <w:rFonts w:cs="Arial"/>
                <w:sz w:val="22"/>
                <w:szCs w:val="22"/>
              </w:rPr>
              <w:t>6.09% (31)</w:t>
            </w:r>
          </w:p>
        </w:tc>
        <w:tc>
          <w:tcPr>
            <w:tcW w:w="1417" w:type="dxa"/>
          </w:tcPr>
          <w:p w14:paraId="5A0E0430" w14:textId="77777777" w:rsidR="00AB0436" w:rsidRPr="007750C5" w:rsidRDefault="00AB0436" w:rsidP="005740EB">
            <w:pPr>
              <w:pStyle w:val="BodyText"/>
              <w:rPr>
                <w:rFonts w:cs="Arial"/>
                <w:sz w:val="22"/>
                <w:szCs w:val="22"/>
              </w:rPr>
            </w:pPr>
            <w:r w:rsidRPr="007750C5">
              <w:rPr>
                <w:rFonts w:cs="Arial"/>
                <w:sz w:val="22"/>
                <w:szCs w:val="22"/>
              </w:rPr>
              <w:t>3.14% (16)</w:t>
            </w:r>
          </w:p>
        </w:tc>
        <w:tc>
          <w:tcPr>
            <w:tcW w:w="1418" w:type="dxa"/>
          </w:tcPr>
          <w:p w14:paraId="66C39467" w14:textId="77777777" w:rsidR="00AB0436" w:rsidRPr="007750C5" w:rsidRDefault="00AB0436" w:rsidP="005740EB">
            <w:pPr>
              <w:pStyle w:val="BodyText"/>
              <w:rPr>
                <w:rFonts w:cs="Arial"/>
                <w:sz w:val="22"/>
                <w:szCs w:val="22"/>
              </w:rPr>
            </w:pPr>
            <w:r w:rsidRPr="007750C5">
              <w:rPr>
                <w:rFonts w:cs="Arial"/>
                <w:sz w:val="22"/>
                <w:szCs w:val="22"/>
              </w:rPr>
              <w:t>0.79% (4)</w:t>
            </w:r>
          </w:p>
        </w:tc>
        <w:tc>
          <w:tcPr>
            <w:tcW w:w="992" w:type="dxa"/>
          </w:tcPr>
          <w:p w14:paraId="782133FE" w14:textId="77777777" w:rsidR="00AB0436" w:rsidRPr="007750C5" w:rsidRDefault="00AB0436" w:rsidP="005740EB">
            <w:pPr>
              <w:pStyle w:val="BodyText"/>
              <w:rPr>
                <w:rFonts w:cs="Arial"/>
                <w:sz w:val="22"/>
                <w:szCs w:val="22"/>
              </w:rPr>
            </w:pPr>
            <w:r w:rsidRPr="007750C5">
              <w:rPr>
                <w:rFonts w:cs="Arial"/>
                <w:sz w:val="22"/>
                <w:szCs w:val="22"/>
              </w:rPr>
              <w:t>2.36% (12)</w:t>
            </w:r>
          </w:p>
        </w:tc>
        <w:tc>
          <w:tcPr>
            <w:tcW w:w="992" w:type="dxa"/>
          </w:tcPr>
          <w:p w14:paraId="2CD48BCA" w14:textId="77777777" w:rsidR="00AB0436" w:rsidRPr="007750C5" w:rsidRDefault="00AB0436" w:rsidP="005740EB">
            <w:pPr>
              <w:pStyle w:val="BodyText"/>
              <w:rPr>
                <w:rFonts w:cs="Arial"/>
                <w:sz w:val="22"/>
                <w:szCs w:val="22"/>
              </w:rPr>
            </w:pPr>
            <w:r w:rsidRPr="007750C5">
              <w:rPr>
                <w:rFonts w:cs="Arial"/>
                <w:sz w:val="22"/>
                <w:szCs w:val="22"/>
              </w:rPr>
              <w:t>509</w:t>
            </w:r>
          </w:p>
        </w:tc>
      </w:tr>
      <w:tr w:rsidR="00AB0436" w:rsidRPr="007750C5" w14:paraId="48309593" w14:textId="77777777" w:rsidTr="007750C5">
        <w:trPr>
          <w:cnfStyle w:val="000000100000" w:firstRow="0" w:lastRow="0" w:firstColumn="0" w:lastColumn="0" w:oddVBand="0" w:evenVBand="0" w:oddHBand="1" w:evenHBand="0" w:firstRowFirstColumn="0" w:firstRowLastColumn="0" w:lastRowFirstColumn="0" w:lastRowLastColumn="0"/>
        </w:trPr>
        <w:tc>
          <w:tcPr>
            <w:tcW w:w="1696" w:type="dxa"/>
          </w:tcPr>
          <w:p w14:paraId="2FB4E697" w14:textId="77777777" w:rsidR="00AB0436" w:rsidRPr="007750C5" w:rsidRDefault="00AB0436" w:rsidP="005740EB">
            <w:pPr>
              <w:pStyle w:val="BodyText"/>
              <w:rPr>
                <w:rFonts w:cs="Arial"/>
                <w:sz w:val="22"/>
                <w:szCs w:val="22"/>
              </w:rPr>
            </w:pPr>
            <w:r w:rsidRPr="007750C5">
              <w:rPr>
                <w:rFonts w:cs="Arial"/>
                <w:sz w:val="22"/>
                <w:szCs w:val="22"/>
              </w:rPr>
              <w:t>g. I have used drugs (balloons, weed, pills, etc.)</w:t>
            </w:r>
          </w:p>
        </w:tc>
        <w:tc>
          <w:tcPr>
            <w:tcW w:w="1134" w:type="dxa"/>
          </w:tcPr>
          <w:p w14:paraId="49FF0B64" w14:textId="77777777" w:rsidR="00AB0436" w:rsidRPr="007750C5" w:rsidRDefault="00AB0436" w:rsidP="005740EB">
            <w:pPr>
              <w:pStyle w:val="BodyText"/>
              <w:rPr>
                <w:rFonts w:cs="Arial"/>
                <w:sz w:val="22"/>
                <w:szCs w:val="22"/>
              </w:rPr>
            </w:pPr>
            <w:r w:rsidRPr="007750C5">
              <w:rPr>
                <w:rFonts w:cs="Arial"/>
                <w:sz w:val="22"/>
                <w:szCs w:val="22"/>
              </w:rPr>
              <w:t>78.24% (399)</w:t>
            </w:r>
          </w:p>
        </w:tc>
        <w:tc>
          <w:tcPr>
            <w:tcW w:w="1418" w:type="dxa"/>
          </w:tcPr>
          <w:p w14:paraId="5864E1AE" w14:textId="77777777" w:rsidR="00AB0436" w:rsidRPr="007750C5" w:rsidRDefault="00AB0436" w:rsidP="005740EB">
            <w:pPr>
              <w:pStyle w:val="BodyText"/>
              <w:rPr>
                <w:rFonts w:cs="Arial"/>
                <w:sz w:val="22"/>
                <w:szCs w:val="22"/>
              </w:rPr>
            </w:pPr>
            <w:r w:rsidRPr="007750C5">
              <w:rPr>
                <w:rFonts w:cs="Arial"/>
                <w:sz w:val="22"/>
                <w:szCs w:val="22"/>
              </w:rPr>
              <w:t>12.94% (66)</w:t>
            </w:r>
          </w:p>
        </w:tc>
        <w:tc>
          <w:tcPr>
            <w:tcW w:w="1417" w:type="dxa"/>
          </w:tcPr>
          <w:p w14:paraId="3132AEB2" w14:textId="77777777" w:rsidR="00AB0436" w:rsidRPr="007750C5" w:rsidRDefault="00AB0436" w:rsidP="005740EB">
            <w:pPr>
              <w:pStyle w:val="BodyText"/>
              <w:rPr>
                <w:rFonts w:cs="Arial"/>
                <w:sz w:val="22"/>
                <w:szCs w:val="22"/>
              </w:rPr>
            </w:pPr>
            <w:r w:rsidRPr="007750C5">
              <w:rPr>
                <w:rFonts w:cs="Arial"/>
                <w:sz w:val="22"/>
                <w:szCs w:val="22"/>
              </w:rPr>
              <w:t>3.53% (18)</w:t>
            </w:r>
          </w:p>
        </w:tc>
        <w:tc>
          <w:tcPr>
            <w:tcW w:w="1418" w:type="dxa"/>
          </w:tcPr>
          <w:p w14:paraId="0064BE61" w14:textId="77777777" w:rsidR="00AB0436" w:rsidRPr="007750C5" w:rsidRDefault="00AB0436" w:rsidP="005740EB">
            <w:pPr>
              <w:pStyle w:val="BodyText"/>
              <w:rPr>
                <w:rFonts w:cs="Arial"/>
                <w:sz w:val="22"/>
                <w:szCs w:val="22"/>
              </w:rPr>
            </w:pPr>
            <w:r w:rsidRPr="007750C5">
              <w:rPr>
                <w:rFonts w:cs="Arial"/>
                <w:sz w:val="22"/>
                <w:szCs w:val="22"/>
              </w:rPr>
              <w:t>1.96% (10)</w:t>
            </w:r>
          </w:p>
        </w:tc>
        <w:tc>
          <w:tcPr>
            <w:tcW w:w="992" w:type="dxa"/>
          </w:tcPr>
          <w:p w14:paraId="33E84F4E" w14:textId="77777777" w:rsidR="00AB0436" w:rsidRPr="007750C5" w:rsidRDefault="00AB0436" w:rsidP="005740EB">
            <w:pPr>
              <w:pStyle w:val="BodyText"/>
              <w:rPr>
                <w:rFonts w:cs="Arial"/>
                <w:sz w:val="22"/>
                <w:szCs w:val="22"/>
              </w:rPr>
            </w:pPr>
            <w:r w:rsidRPr="007750C5">
              <w:rPr>
                <w:rFonts w:cs="Arial"/>
                <w:sz w:val="22"/>
                <w:szCs w:val="22"/>
              </w:rPr>
              <w:t>3.33% (17)</w:t>
            </w:r>
          </w:p>
        </w:tc>
        <w:tc>
          <w:tcPr>
            <w:tcW w:w="992" w:type="dxa"/>
          </w:tcPr>
          <w:p w14:paraId="7237226D" w14:textId="77777777" w:rsidR="00AB0436" w:rsidRPr="007750C5" w:rsidRDefault="00AB0436" w:rsidP="005740EB">
            <w:pPr>
              <w:pStyle w:val="BodyText"/>
              <w:rPr>
                <w:rFonts w:cs="Arial"/>
                <w:sz w:val="22"/>
                <w:szCs w:val="22"/>
              </w:rPr>
            </w:pPr>
            <w:r w:rsidRPr="007750C5">
              <w:rPr>
                <w:rFonts w:cs="Arial"/>
                <w:sz w:val="22"/>
                <w:szCs w:val="22"/>
              </w:rPr>
              <w:t>510</w:t>
            </w:r>
          </w:p>
        </w:tc>
      </w:tr>
      <w:tr w:rsidR="00AB0436" w:rsidRPr="007750C5" w14:paraId="5650CC1B" w14:textId="77777777" w:rsidTr="007750C5">
        <w:tc>
          <w:tcPr>
            <w:tcW w:w="1696" w:type="dxa"/>
          </w:tcPr>
          <w:p w14:paraId="0AE70A7D" w14:textId="77777777" w:rsidR="00AB0436" w:rsidRPr="007750C5" w:rsidRDefault="00AB0436" w:rsidP="005740EB">
            <w:pPr>
              <w:pStyle w:val="BodyText"/>
              <w:rPr>
                <w:rFonts w:cs="Arial"/>
                <w:sz w:val="22"/>
                <w:szCs w:val="22"/>
              </w:rPr>
            </w:pPr>
            <w:r w:rsidRPr="007750C5">
              <w:rPr>
                <w:rFonts w:cs="Arial"/>
                <w:sz w:val="22"/>
                <w:szCs w:val="22"/>
              </w:rPr>
              <w:t>h. I have dropped litter in the street</w:t>
            </w:r>
          </w:p>
        </w:tc>
        <w:tc>
          <w:tcPr>
            <w:tcW w:w="1134" w:type="dxa"/>
          </w:tcPr>
          <w:p w14:paraId="5C8A07F8" w14:textId="77777777" w:rsidR="00AB0436" w:rsidRPr="007750C5" w:rsidRDefault="00AB0436" w:rsidP="005740EB">
            <w:pPr>
              <w:pStyle w:val="BodyText"/>
              <w:rPr>
                <w:rFonts w:cs="Arial"/>
                <w:sz w:val="22"/>
                <w:szCs w:val="22"/>
              </w:rPr>
            </w:pPr>
            <w:r w:rsidRPr="007750C5">
              <w:rPr>
                <w:rFonts w:cs="Arial"/>
                <w:sz w:val="22"/>
                <w:szCs w:val="22"/>
              </w:rPr>
              <w:t>38.58% (196)</w:t>
            </w:r>
          </w:p>
        </w:tc>
        <w:tc>
          <w:tcPr>
            <w:tcW w:w="1418" w:type="dxa"/>
          </w:tcPr>
          <w:p w14:paraId="36609587" w14:textId="77777777" w:rsidR="00AB0436" w:rsidRPr="007750C5" w:rsidRDefault="00AB0436" w:rsidP="005740EB">
            <w:pPr>
              <w:pStyle w:val="BodyText"/>
              <w:rPr>
                <w:rFonts w:cs="Arial"/>
                <w:sz w:val="22"/>
                <w:szCs w:val="22"/>
              </w:rPr>
            </w:pPr>
            <w:r w:rsidRPr="007750C5">
              <w:rPr>
                <w:rFonts w:cs="Arial"/>
                <w:sz w:val="22"/>
                <w:szCs w:val="22"/>
              </w:rPr>
              <w:t>38.19% (194)</w:t>
            </w:r>
          </w:p>
        </w:tc>
        <w:tc>
          <w:tcPr>
            <w:tcW w:w="1417" w:type="dxa"/>
          </w:tcPr>
          <w:p w14:paraId="32552D1E" w14:textId="77777777" w:rsidR="00AB0436" w:rsidRPr="007750C5" w:rsidRDefault="00AB0436" w:rsidP="005740EB">
            <w:pPr>
              <w:pStyle w:val="BodyText"/>
              <w:rPr>
                <w:rFonts w:cs="Arial"/>
                <w:sz w:val="22"/>
                <w:szCs w:val="22"/>
              </w:rPr>
            </w:pPr>
            <w:r w:rsidRPr="007750C5">
              <w:rPr>
                <w:rFonts w:cs="Arial"/>
                <w:sz w:val="22"/>
                <w:szCs w:val="22"/>
              </w:rPr>
              <w:t>11.42% (58)</w:t>
            </w:r>
          </w:p>
        </w:tc>
        <w:tc>
          <w:tcPr>
            <w:tcW w:w="1418" w:type="dxa"/>
          </w:tcPr>
          <w:p w14:paraId="08B09FE9" w14:textId="77777777" w:rsidR="00AB0436" w:rsidRPr="007750C5" w:rsidRDefault="00AB0436" w:rsidP="005740EB">
            <w:pPr>
              <w:pStyle w:val="BodyText"/>
              <w:rPr>
                <w:rFonts w:cs="Arial"/>
                <w:sz w:val="22"/>
                <w:szCs w:val="22"/>
              </w:rPr>
            </w:pPr>
            <w:r w:rsidRPr="007750C5">
              <w:rPr>
                <w:rFonts w:cs="Arial"/>
                <w:sz w:val="22"/>
                <w:szCs w:val="22"/>
              </w:rPr>
              <w:t>8.46% (43)</w:t>
            </w:r>
          </w:p>
        </w:tc>
        <w:tc>
          <w:tcPr>
            <w:tcW w:w="992" w:type="dxa"/>
          </w:tcPr>
          <w:p w14:paraId="7AF3501C" w14:textId="77777777" w:rsidR="00AB0436" w:rsidRPr="007750C5" w:rsidRDefault="00AB0436" w:rsidP="005740EB">
            <w:pPr>
              <w:pStyle w:val="BodyText"/>
              <w:rPr>
                <w:rFonts w:cs="Arial"/>
                <w:sz w:val="22"/>
                <w:szCs w:val="22"/>
              </w:rPr>
            </w:pPr>
            <w:r w:rsidRPr="007750C5">
              <w:rPr>
                <w:rFonts w:cs="Arial"/>
                <w:sz w:val="22"/>
                <w:szCs w:val="22"/>
              </w:rPr>
              <w:t>3.35% (17)</w:t>
            </w:r>
          </w:p>
        </w:tc>
        <w:tc>
          <w:tcPr>
            <w:tcW w:w="992" w:type="dxa"/>
          </w:tcPr>
          <w:p w14:paraId="6355314A" w14:textId="77777777" w:rsidR="00AB0436" w:rsidRPr="007750C5" w:rsidRDefault="00AB0436" w:rsidP="005740EB">
            <w:pPr>
              <w:pStyle w:val="BodyText"/>
              <w:rPr>
                <w:rFonts w:cs="Arial"/>
                <w:sz w:val="22"/>
                <w:szCs w:val="22"/>
              </w:rPr>
            </w:pPr>
            <w:r w:rsidRPr="007750C5">
              <w:rPr>
                <w:rFonts w:cs="Arial"/>
                <w:sz w:val="22"/>
                <w:szCs w:val="22"/>
              </w:rPr>
              <w:t>508</w:t>
            </w:r>
          </w:p>
        </w:tc>
      </w:tr>
    </w:tbl>
    <w:p w14:paraId="74B31B0C" w14:textId="77777777" w:rsidR="00AB0436" w:rsidRPr="006272E7" w:rsidRDefault="00AB0436" w:rsidP="006272E7">
      <w:pPr>
        <w:pStyle w:val="Heading2"/>
        <w:numPr>
          <w:ilvl w:val="0"/>
          <w:numId w:val="0"/>
        </w:numPr>
      </w:pPr>
      <w:bookmarkStart w:id="72" w:name="_Toc230858031"/>
      <w:r w:rsidRPr="006272E7">
        <w:t>Data tables for KEQs where a trend was identified</w:t>
      </w:r>
      <w:bookmarkEnd w:id="72"/>
    </w:p>
    <w:p w14:paraId="16218323" w14:textId="77777777" w:rsidR="00AB0436" w:rsidRPr="00995878" w:rsidRDefault="00AB0436" w:rsidP="00995878">
      <w:pPr>
        <w:pStyle w:val="Heading3"/>
        <w:numPr>
          <w:ilvl w:val="0"/>
          <w:numId w:val="0"/>
        </w:numPr>
      </w:pPr>
      <w:r w:rsidRPr="00995878">
        <w:t xml:space="preserve">Impact of frequency of attendance </w:t>
      </w:r>
    </w:p>
    <w:p w14:paraId="1EB09F39"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Do those who receive attend more frequently report higher levels of wellbeing?</w:t>
      </w:r>
    </w:p>
    <w:p w14:paraId="78D90873"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rPr>
      </w:pPr>
      <w:r w:rsidRPr="001E52C9">
        <w:rPr>
          <w:rFonts w:eastAsia="Calibri" w:cs="Arial"/>
          <w:b/>
          <w:sz w:val="22"/>
          <w:szCs w:val="22"/>
        </w:rPr>
        <w:t>NO:</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moderate evidence</w:t>
      </w:r>
      <w:r w:rsidRPr="001E52C9">
        <w:rPr>
          <w:rFonts w:eastAsia="Calibri" w:cs="Arial"/>
          <w:sz w:val="22"/>
          <w:szCs w:val="22"/>
        </w:rPr>
        <w:t xml:space="preserve"> </w:t>
      </w:r>
      <w:r w:rsidRPr="00B71F91">
        <w:rPr>
          <w:rFonts w:cs="Arial"/>
          <w:sz w:val="22"/>
        </w:rPr>
        <w:t xml:space="preserve">that those who attend more frequently report fewer positive feelings about school or work, and their family. There is also </w:t>
      </w:r>
      <w:r w:rsidRPr="001E52C9">
        <w:rPr>
          <w:rFonts w:eastAsia="Calibri" w:cs="Arial"/>
          <w:b/>
          <w:sz w:val="22"/>
          <w:szCs w:val="22"/>
        </w:rPr>
        <w:t>weak evidence</w:t>
      </w:r>
      <w:r w:rsidRPr="00B71F91">
        <w:rPr>
          <w:rFonts w:cs="Arial"/>
          <w:sz w:val="22"/>
        </w:rPr>
        <w:t xml:space="preserve"> that those who attend more frequently report fewer positive feelings about their friends.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995878" w14:paraId="2F9033C1" w14:textId="77777777" w:rsidTr="00995878">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39260D34" w14:textId="77777777" w:rsidR="00AB0436" w:rsidRPr="00995878" w:rsidRDefault="00AB0436" w:rsidP="005740EB">
            <w:pPr>
              <w:pStyle w:val="BodyText"/>
              <w:rPr>
                <w:rFonts w:cs="Arial"/>
                <w:sz w:val="22"/>
                <w:szCs w:val="22"/>
              </w:rPr>
            </w:pPr>
            <w:r w:rsidRPr="00995878">
              <w:rPr>
                <w:rFonts w:cs="Arial"/>
                <w:sz w:val="22"/>
                <w:szCs w:val="22"/>
              </w:rPr>
              <w:t>Level of wellbeing question categories (Q9a)</w:t>
            </w:r>
          </w:p>
        </w:tc>
        <w:tc>
          <w:tcPr>
            <w:tcW w:w="2120" w:type="pct"/>
            <w:noWrap/>
            <w:hideMark/>
          </w:tcPr>
          <w:p w14:paraId="03D54D40" w14:textId="77777777" w:rsidR="00AB0436" w:rsidRPr="00995878" w:rsidRDefault="00AB0436" w:rsidP="005740EB">
            <w:pPr>
              <w:pStyle w:val="BodyText"/>
              <w:rPr>
                <w:rFonts w:cs="Arial"/>
                <w:sz w:val="22"/>
                <w:szCs w:val="22"/>
              </w:rPr>
            </w:pPr>
            <w:r w:rsidRPr="00995878">
              <w:rPr>
                <w:rFonts w:cs="Arial"/>
                <w:sz w:val="22"/>
                <w:szCs w:val="22"/>
              </w:rPr>
              <w:t>Average attendance a week (times a week) (Q5)</w:t>
            </w:r>
          </w:p>
        </w:tc>
        <w:tc>
          <w:tcPr>
            <w:tcW w:w="1201" w:type="pct"/>
          </w:tcPr>
          <w:p w14:paraId="29013D0F" w14:textId="77777777" w:rsidR="00AB0436" w:rsidRPr="00995878" w:rsidRDefault="00AB0436" w:rsidP="005740EB">
            <w:pPr>
              <w:pStyle w:val="BodyText"/>
              <w:rPr>
                <w:rFonts w:cs="Arial"/>
                <w:sz w:val="22"/>
                <w:szCs w:val="22"/>
              </w:rPr>
            </w:pPr>
            <w:r w:rsidRPr="00995878">
              <w:rPr>
                <w:rFonts w:cs="Arial"/>
                <w:sz w:val="22"/>
                <w:szCs w:val="22"/>
              </w:rPr>
              <w:t>No. of respondents</w:t>
            </w:r>
          </w:p>
        </w:tc>
      </w:tr>
      <w:tr w:rsidR="00AB0436" w:rsidRPr="00995878" w14:paraId="5822FD87" w14:textId="77777777" w:rsidTr="00995878">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A1E3BA5"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 – Not happy at all</w:t>
            </w:r>
          </w:p>
        </w:tc>
        <w:tc>
          <w:tcPr>
            <w:tcW w:w="2120" w:type="pct"/>
            <w:noWrap/>
            <w:hideMark/>
          </w:tcPr>
          <w:p w14:paraId="04E2FC31" w14:textId="77777777" w:rsidR="00AB0436" w:rsidRPr="00995878" w:rsidRDefault="00AB0436" w:rsidP="005740EB">
            <w:pPr>
              <w:pStyle w:val="BodyText"/>
              <w:rPr>
                <w:rFonts w:cs="Arial"/>
                <w:color w:val="333333"/>
                <w:sz w:val="22"/>
                <w:szCs w:val="22"/>
              </w:rPr>
            </w:pPr>
            <w:r w:rsidRPr="00995878">
              <w:rPr>
                <w:rFonts w:cs="Arial"/>
                <w:color w:val="333333"/>
                <w:sz w:val="22"/>
                <w:szCs w:val="22"/>
              </w:rPr>
              <w:t>2.50</w:t>
            </w:r>
          </w:p>
        </w:tc>
        <w:tc>
          <w:tcPr>
            <w:tcW w:w="1201" w:type="pct"/>
          </w:tcPr>
          <w:p w14:paraId="12F18FB6" w14:textId="77777777" w:rsidR="00AB0436" w:rsidRPr="00995878" w:rsidRDefault="00AB0436" w:rsidP="005740EB">
            <w:pPr>
              <w:pStyle w:val="BodyText"/>
              <w:rPr>
                <w:rFonts w:cs="Arial"/>
                <w:color w:val="333333"/>
                <w:sz w:val="22"/>
                <w:szCs w:val="22"/>
              </w:rPr>
            </w:pPr>
            <w:r w:rsidRPr="00995878">
              <w:rPr>
                <w:rFonts w:cs="Arial"/>
                <w:color w:val="333333"/>
                <w:sz w:val="22"/>
                <w:szCs w:val="22"/>
              </w:rPr>
              <w:t>40</w:t>
            </w:r>
          </w:p>
        </w:tc>
      </w:tr>
      <w:tr w:rsidR="00AB0436" w:rsidRPr="00995878" w14:paraId="1B06C030" w14:textId="77777777" w:rsidTr="00995878">
        <w:trPr>
          <w:trHeight w:val="50"/>
        </w:trPr>
        <w:tc>
          <w:tcPr>
            <w:tcW w:w="1679" w:type="pct"/>
            <w:noWrap/>
            <w:hideMark/>
          </w:tcPr>
          <w:p w14:paraId="5164F7AA" w14:textId="77777777" w:rsidR="00AB0436" w:rsidRPr="00995878" w:rsidRDefault="00AB0436" w:rsidP="005740EB">
            <w:pPr>
              <w:pStyle w:val="BodyText"/>
              <w:rPr>
                <w:rFonts w:cs="Arial"/>
                <w:color w:val="333333"/>
                <w:sz w:val="22"/>
                <w:szCs w:val="22"/>
              </w:rPr>
            </w:pPr>
            <w:r w:rsidRPr="00995878">
              <w:rPr>
                <w:rFonts w:cs="Arial"/>
                <w:color w:val="333333"/>
                <w:sz w:val="22"/>
                <w:szCs w:val="22"/>
              </w:rPr>
              <w:t>2</w:t>
            </w:r>
          </w:p>
        </w:tc>
        <w:tc>
          <w:tcPr>
            <w:tcW w:w="2120" w:type="pct"/>
            <w:noWrap/>
            <w:hideMark/>
          </w:tcPr>
          <w:p w14:paraId="297E0382"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1.99</w:t>
            </w:r>
          </w:p>
        </w:tc>
        <w:tc>
          <w:tcPr>
            <w:tcW w:w="1201" w:type="pct"/>
          </w:tcPr>
          <w:p w14:paraId="62596864" w14:textId="77777777" w:rsidR="00AB0436" w:rsidRPr="00995878" w:rsidRDefault="00AB0436" w:rsidP="005740EB">
            <w:pPr>
              <w:pStyle w:val="BodyText"/>
              <w:rPr>
                <w:rFonts w:cs="Arial"/>
                <w:color w:val="333333"/>
                <w:sz w:val="22"/>
                <w:szCs w:val="22"/>
              </w:rPr>
            </w:pPr>
            <w:r w:rsidRPr="00995878">
              <w:rPr>
                <w:rFonts w:cs="Arial"/>
                <w:color w:val="333333"/>
                <w:sz w:val="22"/>
                <w:szCs w:val="22"/>
              </w:rPr>
              <w:t>67</w:t>
            </w:r>
          </w:p>
        </w:tc>
      </w:tr>
      <w:tr w:rsidR="00AB0436" w:rsidRPr="00995878" w14:paraId="7E7F8E32" w14:textId="77777777" w:rsidTr="00995878">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D07AE94" w14:textId="77777777" w:rsidR="00AB0436" w:rsidRPr="00995878" w:rsidRDefault="00AB0436" w:rsidP="005740EB">
            <w:pPr>
              <w:pStyle w:val="BodyText"/>
              <w:rPr>
                <w:rFonts w:cs="Arial"/>
                <w:color w:val="333333"/>
                <w:sz w:val="22"/>
                <w:szCs w:val="22"/>
              </w:rPr>
            </w:pPr>
            <w:r w:rsidRPr="00995878">
              <w:rPr>
                <w:rFonts w:cs="Arial"/>
                <w:color w:val="333333"/>
                <w:sz w:val="22"/>
                <w:szCs w:val="22"/>
              </w:rPr>
              <w:t>3</w:t>
            </w:r>
          </w:p>
        </w:tc>
        <w:tc>
          <w:tcPr>
            <w:tcW w:w="2120" w:type="pct"/>
            <w:noWrap/>
            <w:hideMark/>
          </w:tcPr>
          <w:p w14:paraId="5AC145FF"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1.99</w:t>
            </w:r>
          </w:p>
        </w:tc>
        <w:tc>
          <w:tcPr>
            <w:tcW w:w="1201" w:type="pct"/>
          </w:tcPr>
          <w:p w14:paraId="43A72692"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168</w:t>
            </w:r>
          </w:p>
        </w:tc>
      </w:tr>
      <w:tr w:rsidR="00AB0436" w:rsidRPr="00995878" w14:paraId="200A9A5A" w14:textId="77777777" w:rsidTr="00995878">
        <w:trPr>
          <w:trHeight w:val="290"/>
        </w:trPr>
        <w:tc>
          <w:tcPr>
            <w:tcW w:w="1679" w:type="pct"/>
            <w:noWrap/>
            <w:hideMark/>
          </w:tcPr>
          <w:p w14:paraId="7E7F0839" w14:textId="77777777" w:rsidR="00AB0436" w:rsidRPr="00995878" w:rsidRDefault="00AB0436" w:rsidP="005740EB">
            <w:pPr>
              <w:pStyle w:val="BodyText"/>
              <w:rPr>
                <w:rFonts w:cs="Arial"/>
                <w:color w:val="333333"/>
                <w:sz w:val="22"/>
                <w:szCs w:val="22"/>
              </w:rPr>
            </w:pPr>
            <w:r w:rsidRPr="00995878">
              <w:rPr>
                <w:rFonts w:cs="Arial"/>
                <w:color w:val="333333"/>
                <w:sz w:val="22"/>
                <w:szCs w:val="22"/>
              </w:rPr>
              <w:t>4</w:t>
            </w:r>
          </w:p>
        </w:tc>
        <w:tc>
          <w:tcPr>
            <w:tcW w:w="2120" w:type="pct"/>
            <w:noWrap/>
            <w:hideMark/>
          </w:tcPr>
          <w:p w14:paraId="6A6B80D8"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1.88</w:t>
            </w:r>
          </w:p>
        </w:tc>
        <w:tc>
          <w:tcPr>
            <w:tcW w:w="1201" w:type="pct"/>
          </w:tcPr>
          <w:p w14:paraId="393ACE56"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117</w:t>
            </w:r>
          </w:p>
        </w:tc>
      </w:tr>
      <w:tr w:rsidR="00AB0436" w:rsidRPr="00995878" w14:paraId="723570A2" w14:textId="77777777" w:rsidTr="00995878">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51D031C1" w14:textId="77777777" w:rsidR="00AB0436" w:rsidRPr="00995878" w:rsidRDefault="00AB0436" w:rsidP="005740EB">
            <w:pPr>
              <w:pStyle w:val="BodyText"/>
              <w:rPr>
                <w:rFonts w:cs="Arial"/>
                <w:color w:val="333333"/>
                <w:sz w:val="22"/>
                <w:szCs w:val="22"/>
              </w:rPr>
            </w:pPr>
            <w:r w:rsidRPr="00995878">
              <w:rPr>
                <w:rFonts w:cs="Arial"/>
                <w:color w:val="333333"/>
                <w:sz w:val="22"/>
                <w:szCs w:val="22"/>
              </w:rPr>
              <w:t>5 – Completely happy</w:t>
            </w:r>
          </w:p>
        </w:tc>
        <w:tc>
          <w:tcPr>
            <w:tcW w:w="2120" w:type="pct"/>
            <w:noWrap/>
            <w:hideMark/>
          </w:tcPr>
          <w:p w14:paraId="3B11A8C2"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1.90</w:t>
            </w:r>
          </w:p>
        </w:tc>
        <w:tc>
          <w:tcPr>
            <w:tcW w:w="1201" w:type="pct"/>
          </w:tcPr>
          <w:p w14:paraId="2F83E6AE"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116</w:t>
            </w:r>
          </w:p>
        </w:tc>
      </w:tr>
    </w:tbl>
    <w:p w14:paraId="072EE560"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[(1.90-2.50)/6] = -10.06% - </w:t>
      </w:r>
      <w:r w:rsidRPr="00B71F91">
        <w:rPr>
          <w:rFonts w:ascii="Arial" w:hAnsi="Arial" w:cs="Arial"/>
          <w:b/>
          <w:i w:val="0"/>
        </w:rPr>
        <w:t>moderate evidence</w:t>
      </w:r>
      <w:r>
        <w:rPr>
          <w:rStyle w:val="FootnoteReference"/>
          <w:rFonts w:cs="Arial"/>
          <w:b/>
          <w:bCs/>
        </w:rPr>
        <w:footnoteReference w:id="26"/>
      </w:r>
      <w:r w:rsidRPr="00B71F91">
        <w:rPr>
          <w:rFonts w:ascii="Arial" w:hAnsi="Arial" w:cs="Arial"/>
        </w:rPr>
        <w:t xml:space="preserve">. (Comparison between categories one and five (Q9a) over Q5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995878" w14:paraId="02D86840" w14:textId="77777777" w:rsidTr="00995878">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2D22445B" w14:textId="77777777" w:rsidR="00AB0436" w:rsidRPr="00995878" w:rsidRDefault="00AB0436" w:rsidP="005740EB">
            <w:pPr>
              <w:pStyle w:val="BodyText"/>
              <w:rPr>
                <w:rFonts w:cs="Arial"/>
                <w:sz w:val="22"/>
                <w:szCs w:val="22"/>
              </w:rPr>
            </w:pPr>
            <w:r w:rsidRPr="00995878">
              <w:rPr>
                <w:rFonts w:cs="Arial"/>
                <w:sz w:val="22"/>
                <w:szCs w:val="22"/>
              </w:rPr>
              <w:lastRenderedPageBreak/>
              <w:t>Level of wellbeing question categories (Q9a)</w:t>
            </w:r>
          </w:p>
        </w:tc>
        <w:tc>
          <w:tcPr>
            <w:tcW w:w="2120" w:type="pct"/>
            <w:noWrap/>
            <w:hideMark/>
          </w:tcPr>
          <w:p w14:paraId="16A51E8B" w14:textId="77777777" w:rsidR="00AB0436" w:rsidRPr="00995878" w:rsidRDefault="00AB0436" w:rsidP="005740EB">
            <w:pPr>
              <w:pStyle w:val="BodyText"/>
              <w:rPr>
                <w:rFonts w:cs="Arial"/>
                <w:sz w:val="22"/>
                <w:szCs w:val="22"/>
              </w:rPr>
            </w:pPr>
            <w:r w:rsidRPr="00995878">
              <w:rPr>
                <w:rFonts w:cs="Arial"/>
                <w:sz w:val="22"/>
                <w:szCs w:val="22"/>
              </w:rPr>
              <w:t>Average attendance a week (hours per week) (Q6)</w:t>
            </w:r>
          </w:p>
        </w:tc>
        <w:tc>
          <w:tcPr>
            <w:tcW w:w="1201" w:type="pct"/>
          </w:tcPr>
          <w:p w14:paraId="579178E9" w14:textId="77777777" w:rsidR="00AB0436" w:rsidRPr="00995878" w:rsidRDefault="00AB0436" w:rsidP="005740EB">
            <w:pPr>
              <w:pStyle w:val="BodyText"/>
              <w:rPr>
                <w:rFonts w:cs="Arial"/>
                <w:sz w:val="22"/>
                <w:szCs w:val="22"/>
              </w:rPr>
            </w:pPr>
            <w:r w:rsidRPr="00995878">
              <w:rPr>
                <w:rFonts w:cs="Arial"/>
                <w:sz w:val="22"/>
                <w:szCs w:val="22"/>
              </w:rPr>
              <w:t>No. of respondents</w:t>
            </w:r>
          </w:p>
        </w:tc>
      </w:tr>
      <w:tr w:rsidR="00AB0436" w:rsidRPr="00995878" w14:paraId="01C4412A" w14:textId="77777777" w:rsidTr="00995878">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3241E6A"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 – Not happy at all</w:t>
            </w:r>
          </w:p>
        </w:tc>
        <w:tc>
          <w:tcPr>
            <w:tcW w:w="2120" w:type="pct"/>
            <w:noWrap/>
            <w:hideMark/>
          </w:tcPr>
          <w:p w14:paraId="5BAFA711" w14:textId="77777777" w:rsidR="00AB0436" w:rsidRPr="00995878" w:rsidRDefault="00AB0436" w:rsidP="005740EB">
            <w:pPr>
              <w:pStyle w:val="BodyText"/>
              <w:rPr>
                <w:rFonts w:cs="Arial"/>
                <w:color w:val="333333"/>
                <w:sz w:val="22"/>
                <w:szCs w:val="22"/>
              </w:rPr>
            </w:pPr>
            <w:r w:rsidRPr="00995878">
              <w:rPr>
                <w:rFonts w:cs="Arial"/>
                <w:sz w:val="22"/>
                <w:szCs w:val="22"/>
              </w:rPr>
              <w:t>4.68</w:t>
            </w:r>
          </w:p>
        </w:tc>
        <w:tc>
          <w:tcPr>
            <w:tcW w:w="1201" w:type="pct"/>
          </w:tcPr>
          <w:p w14:paraId="7CA930DB" w14:textId="77777777" w:rsidR="00AB0436" w:rsidRPr="00995878" w:rsidRDefault="00AB0436" w:rsidP="005740EB">
            <w:pPr>
              <w:pStyle w:val="BodyText"/>
              <w:rPr>
                <w:rFonts w:cs="Arial"/>
                <w:color w:val="333333"/>
                <w:sz w:val="22"/>
                <w:szCs w:val="22"/>
              </w:rPr>
            </w:pPr>
            <w:r w:rsidRPr="00995878">
              <w:rPr>
                <w:rFonts w:cs="Arial"/>
                <w:sz w:val="22"/>
                <w:szCs w:val="22"/>
              </w:rPr>
              <w:t>34</w:t>
            </w:r>
          </w:p>
        </w:tc>
      </w:tr>
      <w:tr w:rsidR="00AB0436" w:rsidRPr="00995878" w14:paraId="3B9B8172" w14:textId="77777777" w:rsidTr="00995878">
        <w:trPr>
          <w:trHeight w:val="50"/>
        </w:trPr>
        <w:tc>
          <w:tcPr>
            <w:tcW w:w="1679" w:type="pct"/>
            <w:noWrap/>
            <w:hideMark/>
          </w:tcPr>
          <w:p w14:paraId="6104A89F" w14:textId="77777777" w:rsidR="00AB0436" w:rsidRPr="00995878" w:rsidRDefault="00AB0436" w:rsidP="005740EB">
            <w:pPr>
              <w:pStyle w:val="BodyText"/>
              <w:rPr>
                <w:rFonts w:cs="Arial"/>
                <w:color w:val="333333"/>
                <w:sz w:val="22"/>
                <w:szCs w:val="22"/>
              </w:rPr>
            </w:pPr>
            <w:r w:rsidRPr="00995878">
              <w:rPr>
                <w:rFonts w:cs="Arial"/>
                <w:color w:val="333333"/>
                <w:sz w:val="22"/>
                <w:szCs w:val="22"/>
              </w:rPr>
              <w:t>2</w:t>
            </w:r>
          </w:p>
        </w:tc>
        <w:tc>
          <w:tcPr>
            <w:tcW w:w="2120" w:type="pct"/>
            <w:noWrap/>
            <w:hideMark/>
          </w:tcPr>
          <w:p w14:paraId="0AC5B6BB" w14:textId="77777777" w:rsidR="00AB0436" w:rsidRPr="00995878" w:rsidRDefault="00AB0436" w:rsidP="005740EB">
            <w:pPr>
              <w:pStyle w:val="BodyText"/>
              <w:rPr>
                <w:rFonts w:cs="Arial"/>
                <w:color w:val="333333"/>
                <w:sz w:val="22"/>
                <w:szCs w:val="22"/>
              </w:rPr>
            </w:pPr>
            <w:r w:rsidRPr="00995878">
              <w:rPr>
                <w:rFonts w:cs="Arial"/>
                <w:sz w:val="22"/>
                <w:szCs w:val="22"/>
              </w:rPr>
              <w:t>3.86</w:t>
            </w:r>
          </w:p>
        </w:tc>
        <w:tc>
          <w:tcPr>
            <w:tcW w:w="1201" w:type="pct"/>
          </w:tcPr>
          <w:p w14:paraId="5DFFDBAE" w14:textId="77777777" w:rsidR="00AB0436" w:rsidRPr="00995878" w:rsidRDefault="00AB0436" w:rsidP="005740EB">
            <w:pPr>
              <w:pStyle w:val="BodyText"/>
              <w:rPr>
                <w:rFonts w:cs="Arial"/>
                <w:color w:val="333333"/>
                <w:sz w:val="22"/>
                <w:szCs w:val="22"/>
              </w:rPr>
            </w:pPr>
            <w:r w:rsidRPr="00995878">
              <w:rPr>
                <w:rFonts w:cs="Arial"/>
                <w:sz w:val="22"/>
                <w:szCs w:val="22"/>
              </w:rPr>
              <w:t>67</w:t>
            </w:r>
          </w:p>
        </w:tc>
      </w:tr>
      <w:tr w:rsidR="00AB0436" w:rsidRPr="00995878" w14:paraId="768A62E0" w14:textId="77777777" w:rsidTr="00995878">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57C1C715" w14:textId="77777777" w:rsidR="00AB0436" w:rsidRPr="00995878" w:rsidRDefault="00AB0436" w:rsidP="005740EB">
            <w:pPr>
              <w:pStyle w:val="BodyText"/>
              <w:rPr>
                <w:rFonts w:cs="Arial"/>
                <w:color w:val="333333"/>
                <w:sz w:val="22"/>
                <w:szCs w:val="22"/>
              </w:rPr>
            </w:pPr>
            <w:r w:rsidRPr="00995878">
              <w:rPr>
                <w:rFonts w:cs="Arial"/>
                <w:color w:val="333333"/>
                <w:sz w:val="22"/>
                <w:szCs w:val="22"/>
              </w:rPr>
              <w:t>3</w:t>
            </w:r>
          </w:p>
        </w:tc>
        <w:tc>
          <w:tcPr>
            <w:tcW w:w="2120" w:type="pct"/>
            <w:noWrap/>
            <w:hideMark/>
          </w:tcPr>
          <w:p w14:paraId="3FFF5435" w14:textId="77777777" w:rsidR="00AB0436" w:rsidRPr="00995878" w:rsidRDefault="00AB0436" w:rsidP="005740EB">
            <w:pPr>
              <w:pStyle w:val="BodyText"/>
              <w:rPr>
                <w:rFonts w:cs="Arial"/>
                <w:color w:val="333333"/>
                <w:sz w:val="22"/>
                <w:szCs w:val="22"/>
              </w:rPr>
            </w:pPr>
            <w:r w:rsidRPr="00995878">
              <w:rPr>
                <w:rFonts w:cs="Arial"/>
                <w:sz w:val="22"/>
                <w:szCs w:val="22"/>
              </w:rPr>
              <w:t>4.13</w:t>
            </w:r>
          </w:p>
        </w:tc>
        <w:tc>
          <w:tcPr>
            <w:tcW w:w="1201" w:type="pct"/>
          </w:tcPr>
          <w:p w14:paraId="414E5E74" w14:textId="77777777" w:rsidR="00AB0436" w:rsidRPr="00995878" w:rsidRDefault="00AB0436" w:rsidP="005740EB">
            <w:pPr>
              <w:pStyle w:val="BodyText"/>
              <w:rPr>
                <w:rFonts w:cs="Arial"/>
                <w:color w:val="333333"/>
                <w:sz w:val="22"/>
                <w:szCs w:val="22"/>
              </w:rPr>
            </w:pPr>
            <w:r w:rsidRPr="00995878">
              <w:rPr>
                <w:rFonts w:cs="Arial"/>
                <w:sz w:val="22"/>
                <w:szCs w:val="22"/>
              </w:rPr>
              <w:t>160</w:t>
            </w:r>
          </w:p>
        </w:tc>
      </w:tr>
      <w:tr w:rsidR="00AB0436" w:rsidRPr="00995878" w14:paraId="05B135D4" w14:textId="77777777" w:rsidTr="00995878">
        <w:trPr>
          <w:trHeight w:val="290"/>
        </w:trPr>
        <w:tc>
          <w:tcPr>
            <w:tcW w:w="1679" w:type="pct"/>
            <w:noWrap/>
            <w:hideMark/>
          </w:tcPr>
          <w:p w14:paraId="36002A4E" w14:textId="77777777" w:rsidR="00AB0436" w:rsidRPr="00995878" w:rsidRDefault="00AB0436" w:rsidP="005740EB">
            <w:pPr>
              <w:pStyle w:val="BodyText"/>
              <w:rPr>
                <w:rFonts w:cs="Arial"/>
                <w:color w:val="333333"/>
                <w:sz w:val="22"/>
                <w:szCs w:val="22"/>
              </w:rPr>
            </w:pPr>
            <w:r w:rsidRPr="00995878">
              <w:rPr>
                <w:rFonts w:cs="Arial"/>
                <w:color w:val="333333"/>
                <w:sz w:val="22"/>
                <w:szCs w:val="22"/>
              </w:rPr>
              <w:t>4</w:t>
            </w:r>
          </w:p>
        </w:tc>
        <w:tc>
          <w:tcPr>
            <w:tcW w:w="2120" w:type="pct"/>
            <w:noWrap/>
            <w:hideMark/>
          </w:tcPr>
          <w:p w14:paraId="3F63C0C9" w14:textId="77777777" w:rsidR="00AB0436" w:rsidRPr="00995878" w:rsidRDefault="00AB0436" w:rsidP="005740EB">
            <w:pPr>
              <w:pStyle w:val="BodyText"/>
              <w:rPr>
                <w:rFonts w:cs="Arial"/>
                <w:color w:val="333333"/>
                <w:sz w:val="22"/>
                <w:szCs w:val="22"/>
              </w:rPr>
            </w:pPr>
            <w:r w:rsidRPr="00995878">
              <w:rPr>
                <w:rFonts w:cs="Arial"/>
                <w:sz w:val="22"/>
                <w:szCs w:val="22"/>
              </w:rPr>
              <w:t>3.71</w:t>
            </w:r>
          </w:p>
        </w:tc>
        <w:tc>
          <w:tcPr>
            <w:tcW w:w="1201" w:type="pct"/>
          </w:tcPr>
          <w:p w14:paraId="70E7BFAD" w14:textId="77777777" w:rsidR="00AB0436" w:rsidRPr="00995878" w:rsidRDefault="00AB0436" w:rsidP="005740EB">
            <w:pPr>
              <w:pStyle w:val="BodyText"/>
              <w:rPr>
                <w:rFonts w:cs="Arial"/>
                <w:color w:val="333333"/>
                <w:sz w:val="22"/>
                <w:szCs w:val="22"/>
              </w:rPr>
            </w:pPr>
            <w:r w:rsidRPr="00995878">
              <w:rPr>
                <w:rFonts w:cs="Arial"/>
                <w:sz w:val="22"/>
                <w:szCs w:val="22"/>
              </w:rPr>
              <w:t>112</w:t>
            </w:r>
          </w:p>
        </w:tc>
      </w:tr>
      <w:tr w:rsidR="00AB0436" w:rsidRPr="00995878" w14:paraId="50D1C171" w14:textId="77777777" w:rsidTr="00995878">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7A6AC1BB" w14:textId="77777777" w:rsidR="00AB0436" w:rsidRPr="00995878" w:rsidRDefault="00AB0436" w:rsidP="005740EB">
            <w:pPr>
              <w:pStyle w:val="BodyText"/>
              <w:rPr>
                <w:rFonts w:cs="Arial"/>
                <w:color w:val="333333"/>
                <w:sz w:val="22"/>
                <w:szCs w:val="22"/>
              </w:rPr>
            </w:pPr>
            <w:r w:rsidRPr="00995878">
              <w:rPr>
                <w:rFonts w:cs="Arial"/>
                <w:color w:val="333333"/>
                <w:sz w:val="22"/>
                <w:szCs w:val="22"/>
              </w:rPr>
              <w:t>5 – Completely happy</w:t>
            </w:r>
          </w:p>
        </w:tc>
        <w:tc>
          <w:tcPr>
            <w:tcW w:w="2120" w:type="pct"/>
            <w:noWrap/>
            <w:hideMark/>
          </w:tcPr>
          <w:p w14:paraId="6C971A38" w14:textId="77777777" w:rsidR="00AB0436" w:rsidRPr="00995878" w:rsidRDefault="00AB0436" w:rsidP="005740EB">
            <w:pPr>
              <w:pStyle w:val="BodyText"/>
              <w:rPr>
                <w:rFonts w:cs="Arial"/>
                <w:color w:val="333333"/>
                <w:sz w:val="22"/>
                <w:szCs w:val="22"/>
              </w:rPr>
            </w:pPr>
            <w:r w:rsidRPr="00995878">
              <w:rPr>
                <w:rFonts w:cs="Arial"/>
                <w:sz w:val="22"/>
                <w:szCs w:val="22"/>
              </w:rPr>
              <w:t>3.52</w:t>
            </w:r>
          </w:p>
        </w:tc>
        <w:tc>
          <w:tcPr>
            <w:tcW w:w="1201" w:type="pct"/>
          </w:tcPr>
          <w:p w14:paraId="7BD5B6C6" w14:textId="77777777" w:rsidR="00AB0436" w:rsidRPr="00995878" w:rsidRDefault="00AB0436" w:rsidP="005740EB">
            <w:pPr>
              <w:pStyle w:val="BodyText"/>
              <w:rPr>
                <w:rFonts w:cs="Arial"/>
                <w:color w:val="333333"/>
                <w:sz w:val="22"/>
                <w:szCs w:val="22"/>
              </w:rPr>
            </w:pPr>
            <w:r w:rsidRPr="00995878">
              <w:rPr>
                <w:rFonts w:cs="Arial"/>
                <w:sz w:val="22"/>
                <w:szCs w:val="22"/>
              </w:rPr>
              <w:t>114</w:t>
            </w:r>
          </w:p>
        </w:tc>
      </w:tr>
    </w:tbl>
    <w:p w14:paraId="19F6DB1A"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[(3.52-4.68)/8] = -14.49% - </w:t>
      </w:r>
      <w:r w:rsidRPr="00B71F91">
        <w:rPr>
          <w:rFonts w:ascii="Arial" w:hAnsi="Arial" w:cs="Arial"/>
          <w:b/>
          <w:bCs/>
        </w:rPr>
        <w:t>moderate evidence</w:t>
      </w:r>
      <w:r w:rsidRPr="00B71F91">
        <w:rPr>
          <w:rFonts w:ascii="Arial" w:hAnsi="Arial" w:cs="Arial"/>
        </w:rPr>
        <w:t xml:space="preserve">. (Comparison between categories one and five (Q9a) over Q6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995878" w14:paraId="7D6B94B3" w14:textId="77777777" w:rsidTr="00995878">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2E404020" w14:textId="77777777" w:rsidR="00AB0436" w:rsidRPr="00995878" w:rsidRDefault="00AB0436" w:rsidP="005740EB">
            <w:pPr>
              <w:pStyle w:val="BodyText"/>
              <w:rPr>
                <w:rFonts w:cs="Arial"/>
                <w:sz w:val="22"/>
                <w:szCs w:val="22"/>
              </w:rPr>
            </w:pPr>
            <w:r w:rsidRPr="00995878">
              <w:rPr>
                <w:rFonts w:cs="Arial"/>
                <w:sz w:val="22"/>
                <w:szCs w:val="22"/>
              </w:rPr>
              <w:t>Level of wellbeing question categories (Q9c)</w:t>
            </w:r>
          </w:p>
        </w:tc>
        <w:tc>
          <w:tcPr>
            <w:tcW w:w="2120" w:type="pct"/>
            <w:noWrap/>
            <w:hideMark/>
          </w:tcPr>
          <w:p w14:paraId="71E8D0A2" w14:textId="77777777" w:rsidR="00AB0436" w:rsidRPr="00995878" w:rsidRDefault="00AB0436" w:rsidP="005740EB">
            <w:pPr>
              <w:pStyle w:val="BodyText"/>
              <w:rPr>
                <w:rFonts w:cs="Arial"/>
                <w:sz w:val="22"/>
                <w:szCs w:val="22"/>
              </w:rPr>
            </w:pPr>
            <w:r w:rsidRPr="00995878">
              <w:rPr>
                <w:rFonts w:cs="Arial"/>
                <w:sz w:val="22"/>
                <w:szCs w:val="22"/>
              </w:rPr>
              <w:t>Average attendance a week (hours per week) (Q6)</w:t>
            </w:r>
          </w:p>
        </w:tc>
        <w:tc>
          <w:tcPr>
            <w:tcW w:w="1201" w:type="pct"/>
          </w:tcPr>
          <w:p w14:paraId="0B98BBDC" w14:textId="77777777" w:rsidR="00AB0436" w:rsidRPr="00995878" w:rsidRDefault="00AB0436" w:rsidP="005740EB">
            <w:pPr>
              <w:pStyle w:val="BodyText"/>
              <w:rPr>
                <w:rFonts w:cs="Arial"/>
                <w:sz w:val="22"/>
                <w:szCs w:val="22"/>
              </w:rPr>
            </w:pPr>
            <w:r w:rsidRPr="00995878">
              <w:rPr>
                <w:rFonts w:cs="Arial"/>
                <w:sz w:val="22"/>
                <w:szCs w:val="22"/>
              </w:rPr>
              <w:t>No. of respondents</w:t>
            </w:r>
          </w:p>
        </w:tc>
      </w:tr>
      <w:tr w:rsidR="00AB0436" w:rsidRPr="00995878" w14:paraId="44D949B5" w14:textId="77777777" w:rsidTr="00995878">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334968F" w14:textId="77777777" w:rsidR="00AB0436" w:rsidRPr="00995878" w:rsidRDefault="00AB0436" w:rsidP="005740EB">
            <w:pPr>
              <w:pStyle w:val="BodyText"/>
              <w:rPr>
                <w:rFonts w:cs="Arial"/>
                <w:color w:val="333333"/>
                <w:sz w:val="22"/>
                <w:szCs w:val="22"/>
              </w:rPr>
            </w:pPr>
            <w:r w:rsidRPr="00995878">
              <w:rPr>
                <w:rFonts w:cs="Arial"/>
                <w:color w:val="333333"/>
                <w:sz w:val="22"/>
                <w:szCs w:val="22"/>
              </w:rPr>
              <w:t>1 – Not happy at all</w:t>
            </w:r>
          </w:p>
        </w:tc>
        <w:tc>
          <w:tcPr>
            <w:tcW w:w="2120" w:type="pct"/>
            <w:noWrap/>
            <w:hideMark/>
          </w:tcPr>
          <w:p w14:paraId="3380A56C" w14:textId="77777777" w:rsidR="00AB0436" w:rsidRPr="00995878" w:rsidRDefault="00AB0436" w:rsidP="005740EB">
            <w:pPr>
              <w:pStyle w:val="BodyText"/>
              <w:rPr>
                <w:rFonts w:cs="Arial"/>
                <w:color w:val="333333"/>
                <w:sz w:val="22"/>
                <w:szCs w:val="22"/>
              </w:rPr>
            </w:pPr>
            <w:r w:rsidRPr="00995878">
              <w:rPr>
                <w:rFonts w:cs="Arial"/>
                <w:sz w:val="22"/>
                <w:szCs w:val="22"/>
              </w:rPr>
              <w:t>3.50</w:t>
            </w:r>
          </w:p>
        </w:tc>
        <w:tc>
          <w:tcPr>
            <w:tcW w:w="1201" w:type="pct"/>
          </w:tcPr>
          <w:p w14:paraId="6956DFEC" w14:textId="77777777" w:rsidR="00AB0436" w:rsidRPr="00995878" w:rsidRDefault="00AB0436" w:rsidP="005740EB">
            <w:pPr>
              <w:pStyle w:val="BodyText"/>
              <w:rPr>
                <w:rFonts w:cs="Arial"/>
                <w:color w:val="333333"/>
                <w:sz w:val="22"/>
                <w:szCs w:val="22"/>
              </w:rPr>
            </w:pPr>
            <w:r w:rsidRPr="00995878">
              <w:rPr>
                <w:rFonts w:cs="Arial"/>
                <w:sz w:val="22"/>
                <w:szCs w:val="22"/>
              </w:rPr>
              <w:t>13</w:t>
            </w:r>
          </w:p>
        </w:tc>
      </w:tr>
      <w:tr w:rsidR="00AB0436" w:rsidRPr="00995878" w14:paraId="5B08363F" w14:textId="77777777" w:rsidTr="00995878">
        <w:trPr>
          <w:trHeight w:val="50"/>
        </w:trPr>
        <w:tc>
          <w:tcPr>
            <w:tcW w:w="1679" w:type="pct"/>
            <w:noWrap/>
            <w:hideMark/>
          </w:tcPr>
          <w:p w14:paraId="5EED90F3" w14:textId="77777777" w:rsidR="00AB0436" w:rsidRPr="00995878" w:rsidRDefault="00AB0436" w:rsidP="005740EB">
            <w:pPr>
              <w:pStyle w:val="BodyText"/>
              <w:rPr>
                <w:rFonts w:cs="Arial"/>
                <w:color w:val="333333"/>
                <w:sz w:val="22"/>
                <w:szCs w:val="22"/>
              </w:rPr>
            </w:pPr>
            <w:r w:rsidRPr="00995878">
              <w:rPr>
                <w:rFonts w:cs="Arial"/>
                <w:color w:val="333333"/>
                <w:sz w:val="22"/>
                <w:szCs w:val="22"/>
              </w:rPr>
              <w:t>2</w:t>
            </w:r>
          </w:p>
        </w:tc>
        <w:tc>
          <w:tcPr>
            <w:tcW w:w="2120" w:type="pct"/>
            <w:noWrap/>
            <w:hideMark/>
          </w:tcPr>
          <w:p w14:paraId="5ADE9F34" w14:textId="77777777" w:rsidR="00AB0436" w:rsidRPr="00995878" w:rsidRDefault="00AB0436" w:rsidP="005740EB">
            <w:pPr>
              <w:pStyle w:val="BodyText"/>
              <w:rPr>
                <w:rFonts w:cs="Arial"/>
                <w:color w:val="333333"/>
                <w:sz w:val="22"/>
                <w:szCs w:val="22"/>
              </w:rPr>
            </w:pPr>
            <w:r w:rsidRPr="00995878">
              <w:rPr>
                <w:rFonts w:cs="Arial"/>
                <w:sz w:val="22"/>
                <w:szCs w:val="22"/>
              </w:rPr>
              <w:t>4.56</w:t>
            </w:r>
          </w:p>
        </w:tc>
        <w:tc>
          <w:tcPr>
            <w:tcW w:w="1201" w:type="pct"/>
          </w:tcPr>
          <w:p w14:paraId="298E816F" w14:textId="77777777" w:rsidR="00AB0436" w:rsidRPr="00995878" w:rsidRDefault="00AB0436" w:rsidP="005740EB">
            <w:pPr>
              <w:pStyle w:val="BodyText"/>
              <w:rPr>
                <w:rFonts w:cs="Arial"/>
                <w:color w:val="333333"/>
                <w:sz w:val="22"/>
                <w:szCs w:val="22"/>
              </w:rPr>
            </w:pPr>
            <w:r w:rsidRPr="00995878">
              <w:rPr>
                <w:rFonts w:cs="Arial"/>
                <w:sz w:val="22"/>
                <w:szCs w:val="22"/>
              </w:rPr>
              <w:t>34</w:t>
            </w:r>
          </w:p>
        </w:tc>
      </w:tr>
      <w:tr w:rsidR="00AB0436" w:rsidRPr="00995878" w14:paraId="677CF608" w14:textId="77777777" w:rsidTr="00995878">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515EE32" w14:textId="77777777" w:rsidR="00AB0436" w:rsidRPr="00995878" w:rsidRDefault="00AB0436" w:rsidP="005740EB">
            <w:pPr>
              <w:pStyle w:val="BodyText"/>
              <w:rPr>
                <w:rFonts w:cs="Arial"/>
                <w:color w:val="333333"/>
                <w:sz w:val="22"/>
                <w:szCs w:val="22"/>
              </w:rPr>
            </w:pPr>
            <w:r w:rsidRPr="00995878">
              <w:rPr>
                <w:rFonts w:cs="Arial"/>
                <w:color w:val="333333"/>
                <w:sz w:val="22"/>
                <w:szCs w:val="22"/>
              </w:rPr>
              <w:t>3</w:t>
            </w:r>
          </w:p>
        </w:tc>
        <w:tc>
          <w:tcPr>
            <w:tcW w:w="2120" w:type="pct"/>
            <w:noWrap/>
            <w:hideMark/>
          </w:tcPr>
          <w:p w14:paraId="155FCFCE" w14:textId="77777777" w:rsidR="00AB0436" w:rsidRPr="00995878" w:rsidRDefault="00AB0436" w:rsidP="005740EB">
            <w:pPr>
              <w:pStyle w:val="BodyText"/>
              <w:rPr>
                <w:rFonts w:cs="Arial"/>
                <w:color w:val="333333"/>
                <w:sz w:val="22"/>
                <w:szCs w:val="22"/>
              </w:rPr>
            </w:pPr>
            <w:r w:rsidRPr="00995878">
              <w:rPr>
                <w:rFonts w:cs="Arial"/>
                <w:sz w:val="22"/>
                <w:szCs w:val="22"/>
              </w:rPr>
              <w:t>4.42</w:t>
            </w:r>
          </w:p>
        </w:tc>
        <w:tc>
          <w:tcPr>
            <w:tcW w:w="1201" w:type="pct"/>
          </w:tcPr>
          <w:p w14:paraId="17B3CAEF" w14:textId="77777777" w:rsidR="00AB0436" w:rsidRPr="00995878" w:rsidRDefault="00AB0436" w:rsidP="005740EB">
            <w:pPr>
              <w:pStyle w:val="BodyText"/>
              <w:rPr>
                <w:rFonts w:cs="Arial"/>
                <w:color w:val="333333"/>
                <w:sz w:val="22"/>
                <w:szCs w:val="22"/>
              </w:rPr>
            </w:pPr>
            <w:r w:rsidRPr="00995878">
              <w:rPr>
                <w:rFonts w:cs="Arial"/>
                <w:sz w:val="22"/>
                <w:szCs w:val="22"/>
              </w:rPr>
              <w:t>83</w:t>
            </w:r>
          </w:p>
        </w:tc>
      </w:tr>
      <w:tr w:rsidR="00AB0436" w:rsidRPr="00995878" w14:paraId="7605FA0C" w14:textId="77777777" w:rsidTr="00995878">
        <w:trPr>
          <w:trHeight w:val="290"/>
        </w:trPr>
        <w:tc>
          <w:tcPr>
            <w:tcW w:w="1679" w:type="pct"/>
            <w:noWrap/>
            <w:hideMark/>
          </w:tcPr>
          <w:p w14:paraId="3FF78E7D" w14:textId="77777777" w:rsidR="00AB0436" w:rsidRPr="00995878" w:rsidRDefault="00AB0436" w:rsidP="005740EB">
            <w:pPr>
              <w:pStyle w:val="BodyText"/>
              <w:rPr>
                <w:rFonts w:cs="Arial"/>
                <w:color w:val="333333"/>
                <w:sz w:val="22"/>
                <w:szCs w:val="22"/>
              </w:rPr>
            </w:pPr>
            <w:r w:rsidRPr="00995878">
              <w:rPr>
                <w:rFonts w:cs="Arial"/>
                <w:color w:val="333333"/>
                <w:sz w:val="22"/>
                <w:szCs w:val="22"/>
              </w:rPr>
              <w:t>4</w:t>
            </w:r>
          </w:p>
        </w:tc>
        <w:tc>
          <w:tcPr>
            <w:tcW w:w="2120" w:type="pct"/>
            <w:noWrap/>
            <w:hideMark/>
          </w:tcPr>
          <w:p w14:paraId="1722155F" w14:textId="77777777" w:rsidR="00AB0436" w:rsidRPr="00995878" w:rsidRDefault="00AB0436" w:rsidP="005740EB">
            <w:pPr>
              <w:pStyle w:val="BodyText"/>
              <w:rPr>
                <w:rFonts w:cs="Arial"/>
                <w:color w:val="333333"/>
                <w:sz w:val="22"/>
                <w:szCs w:val="22"/>
              </w:rPr>
            </w:pPr>
            <w:r w:rsidRPr="00995878">
              <w:rPr>
                <w:rFonts w:cs="Arial"/>
                <w:sz w:val="22"/>
                <w:szCs w:val="22"/>
              </w:rPr>
              <w:t>3.89</w:t>
            </w:r>
          </w:p>
        </w:tc>
        <w:tc>
          <w:tcPr>
            <w:tcW w:w="1201" w:type="pct"/>
          </w:tcPr>
          <w:p w14:paraId="119AADB0" w14:textId="77777777" w:rsidR="00AB0436" w:rsidRPr="00995878" w:rsidRDefault="00AB0436" w:rsidP="005740EB">
            <w:pPr>
              <w:pStyle w:val="BodyText"/>
              <w:rPr>
                <w:rFonts w:cs="Arial"/>
                <w:color w:val="333333"/>
                <w:sz w:val="22"/>
                <w:szCs w:val="22"/>
              </w:rPr>
            </w:pPr>
            <w:r w:rsidRPr="00995878">
              <w:rPr>
                <w:rFonts w:cs="Arial"/>
                <w:sz w:val="22"/>
                <w:szCs w:val="22"/>
              </w:rPr>
              <w:t>113</w:t>
            </w:r>
          </w:p>
        </w:tc>
      </w:tr>
      <w:tr w:rsidR="00AB0436" w:rsidRPr="00995878" w14:paraId="45E21465" w14:textId="77777777" w:rsidTr="00995878">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5E5698A4" w14:textId="77777777" w:rsidR="00AB0436" w:rsidRPr="00995878" w:rsidRDefault="00AB0436" w:rsidP="005740EB">
            <w:pPr>
              <w:pStyle w:val="BodyText"/>
              <w:rPr>
                <w:rFonts w:cs="Arial"/>
                <w:color w:val="333333"/>
                <w:sz w:val="22"/>
                <w:szCs w:val="22"/>
              </w:rPr>
            </w:pPr>
            <w:r w:rsidRPr="00995878">
              <w:rPr>
                <w:rFonts w:cs="Arial"/>
                <w:color w:val="333333"/>
                <w:sz w:val="22"/>
                <w:szCs w:val="22"/>
              </w:rPr>
              <w:t>5 – Completely happy</w:t>
            </w:r>
          </w:p>
        </w:tc>
        <w:tc>
          <w:tcPr>
            <w:tcW w:w="2120" w:type="pct"/>
            <w:noWrap/>
            <w:hideMark/>
          </w:tcPr>
          <w:p w14:paraId="3B2AB634" w14:textId="77777777" w:rsidR="00AB0436" w:rsidRPr="00995878" w:rsidRDefault="00AB0436" w:rsidP="005740EB">
            <w:pPr>
              <w:pStyle w:val="BodyText"/>
              <w:rPr>
                <w:rFonts w:cs="Arial"/>
                <w:color w:val="333333"/>
                <w:sz w:val="22"/>
                <w:szCs w:val="22"/>
              </w:rPr>
            </w:pPr>
            <w:r w:rsidRPr="00995878">
              <w:rPr>
                <w:rFonts w:cs="Arial"/>
                <w:sz w:val="22"/>
                <w:szCs w:val="22"/>
              </w:rPr>
              <w:t>3.64</w:t>
            </w:r>
          </w:p>
        </w:tc>
        <w:tc>
          <w:tcPr>
            <w:tcW w:w="1201" w:type="pct"/>
          </w:tcPr>
          <w:p w14:paraId="709CAE92" w14:textId="77777777" w:rsidR="00AB0436" w:rsidRPr="00995878" w:rsidRDefault="00AB0436" w:rsidP="005740EB">
            <w:pPr>
              <w:pStyle w:val="BodyText"/>
              <w:rPr>
                <w:rFonts w:cs="Arial"/>
                <w:color w:val="333333"/>
                <w:sz w:val="22"/>
                <w:szCs w:val="22"/>
              </w:rPr>
            </w:pPr>
            <w:r w:rsidRPr="00995878">
              <w:rPr>
                <w:rFonts w:cs="Arial"/>
                <w:sz w:val="22"/>
                <w:szCs w:val="22"/>
              </w:rPr>
              <w:t>244</w:t>
            </w:r>
          </w:p>
        </w:tc>
      </w:tr>
    </w:tbl>
    <w:p w14:paraId="0D353C30"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[(3.64-4.56)/8] = -11.49% - </w:t>
      </w:r>
      <w:r w:rsidRPr="00B71F91">
        <w:rPr>
          <w:rFonts w:ascii="Arial" w:hAnsi="Arial" w:cs="Arial"/>
          <w:b/>
          <w:bCs/>
        </w:rPr>
        <w:t>moderate evidence</w:t>
      </w:r>
      <w:r w:rsidRPr="00B71F91">
        <w:rPr>
          <w:rFonts w:ascii="Arial" w:hAnsi="Arial" w:cs="Arial"/>
        </w:rPr>
        <w:t xml:space="preserve">. (Comparison between categories one and five (Q9c) over Q6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6A53EA53" w14:textId="77777777" w:rsidTr="00995878">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4E52BA94" w14:textId="77777777" w:rsidR="00AB0436" w:rsidRPr="006477BF" w:rsidRDefault="00AB0436" w:rsidP="005740EB">
            <w:pPr>
              <w:pStyle w:val="BodyText"/>
              <w:rPr>
                <w:rFonts w:cs="Arial"/>
                <w:sz w:val="22"/>
                <w:szCs w:val="22"/>
              </w:rPr>
            </w:pPr>
            <w:r w:rsidRPr="006477BF">
              <w:rPr>
                <w:rFonts w:cs="Arial"/>
                <w:sz w:val="22"/>
                <w:szCs w:val="22"/>
              </w:rPr>
              <w:t>Level of wellbeing question categories (Q9d)</w:t>
            </w:r>
          </w:p>
        </w:tc>
        <w:tc>
          <w:tcPr>
            <w:tcW w:w="2120" w:type="pct"/>
            <w:noWrap/>
            <w:hideMark/>
          </w:tcPr>
          <w:p w14:paraId="56CCA1FF" w14:textId="77777777" w:rsidR="00AB0436" w:rsidRPr="006477BF" w:rsidRDefault="00AB0436" w:rsidP="005740EB">
            <w:pPr>
              <w:pStyle w:val="BodyText"/>
              <w:rPr>
                <w:rFonts w:cs="Arial"/>
                <w:sz w:val="22"/>
                <w:szCs w:val="22"/>
              </w:rPr>
            </w:pPr>
            <w:r w:rsidRPr="006477BF">
              <w:rPr>
                <w:rFonts w:cs="Arial"/>
                <w:sz w:val="22"/>
                <w:szCs w:val="22"/>
              </w:rPr>
              <w:t>Average attendance a week (times a week) (Q5)</w:t>
            </w:r>
          </w:p>
        </w:tc>
        <w:tc>
          <w:tcPr>
            <w:tcW w:w="1201" w:type="pct"/>
          </w:tcPr>
          <w:p w14:paraId="036F9280"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0D3709AF" w14:textId="77777777" w:rsidTr="00995878">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30516A57" w14:textId="77777777" w:rsidR="00AB0436" w:rsidRPr="006477BF" w:rsidRDefault="00AB0436" w:rsidP="005740EB">
            <w:pPr>
              <w:pStyle w:val="BodyText"/>
              <w:rPr>
                <w:rFonts w:cs="Arial"/>
                <w:color w:val="333333"/>
                <w:sz w:val="22"/>
                <w:szCs w:val="22"/>
              </w:rPr>
            </w:pPr>
            <w:r w:rsidRPr="006477BF">
              <w:rPr>
                <w:rFonts w:cs="Arial"/>
                <w:color w:val="333333"/>
                <w:sz w:val="22"/>
                <w:szCs w:val="22"/>
              </w:rPr>
              <w:t>1 – Not happy at all</w:t>
            </w:r>
          </w:p>
        </w:tc>
        <w:tc>
          <w:tcPr>
            <w:tcW w:w="2120" w:type="pct"/>
            <w:noWrap/>
            <w:hideMark/>
          </w:tcPr>
          <w:p w14:paraId="3E694C92" w14:textId="77777777" w:rsidR="00AB0436" w:rsidRPr="006477BF" w:rsidRDefault="00AB0436" w:rsidP="005740EB">
            <w:pPr>
              <w:pStyle w:val="BodyText"/>
              <w:rPr>
                <w:rFonts w:cs="Arial"/>
                <w:color w:val="333333"/>
                <w:sz w:val="22"/>
                <w:szCs w:val="22"/>
              </w:rPr>
            </w:pPr>
            <w:r w:rsidRPr="006477BF">
              <w:rPr>
                <w:rFonts w:cs="Arial"/>
                <w:sz w:val="22"/>
                <w:szCs w:val="22"/>
              </w:rPr>
              <w:t>2.33</w:t>
            </w:r>
          </w:p>
        </w:tc>
        <w:tc>
          <w:tcPr>
            <w:tcW w:w="1201" w:type="pct"/>
          </w:tcPr>
          <w:p w14:paraId="68AB4305" w14:textId="77777777" w:rsidR="00AB0436" w:rsidRPr="006477BF" w:rsidRDefault="00AB0436" w:rsidP="005740EB">
            <w:pPr>
              <w:pStyle w:val="BodyText"/>
              <w:rPr>
                <w:rFonts w:cs="Arial"/>
                <w:color w:val="333333"/>
                <w:sz w:val="22"/>
                <w:szCs w:val="22"/>
              </w:rPr>
            </w:pPr>
            <w:r w:rsidRPr="006477BF">
              <w:rPr>
                <w:rFonts w:cs="Arial"/>
                <w:sz w:val="22"/>
                <w:szCs w:val="22"/>
              </w:rPr>
              <w:t>9</w:t>
            </w:r>
          </w:p>
        </w:tc>
      </w:tr>
      <w:tr w:rsidR="00AB0436" w:rsidRPr="006477BF" w14:paraId="53DB5D3F" w14:textId="77777777" w:rsidTr="00995878">
        <w:trPr>
          <w:trHeight w:val="50"/>
        </w:trPr>
        <w:tc>
          <w:tcPr>
            <w:tcW w:w="1679" w:type="pct"/>
            <w:noWrap/>
            <w:hideMark/>
          </w:tcPr>
          <w:p w14:paraId="137B4383" w14:textId="77777777" w:rsidR="00AB0436" w:rsidRPr="006477BF" w:rsidRDefault="00AB0436" w:rsidP="005740EB">
            <w:pPr>
              <w:pStyle w:val="BodyText"/>
              <w:rPr>
                <w:rFonts w:cs="Arial"/>
                <w:color w:val="333333"/>
                <w:sz w:val="22"/>
                <w:szCs w:val="22"/>
              </w:rPr>
            </w:pPr>
            <w:r w:rsidRPr="006477BF">
              <w:rPr>
                <w:rFonts w:cs="Arial"/>
                <w:color w:val="333333"/>
                <w:sz w:val="22"/>
                <w:szCs w:val="22"/>
              </w:rPr>
              <w:t>2</w:t>
            </w:r>
          </w:p>
        </w:tc>
        <w:tc>
          <w:tcPr>
            <w:tcW w:w="2120" w:type="pct"/>
            <w:noWrap/>
            <w:hideMark/>
          </w:tcPr>
          <w:p w14:paraId="7AD9B042" w14:textId="77777777" w:rsidR="00AB0436" w:rsidRPr="006477BF" w:rsidRDefault="00AB0436" w:rsidP="005740EB">
            <w:pPr>
              <w:pStyle w:val="BodyText"/>
              <w:rPr>
                <w:rFonts w:cs="Arial"/>
                <w:color w:val="333333"/>
                <w:sz w:val="22"/>
                <w:szCs w:val="22"/>
              </w:rPr>
            </w:pPr>
            <w:r w:rsidRPr="006477BF">
              <w:rPr>
                <w:rFonts w:cs="Arial"/>
                <w:sz w:val="22"/>
                <w:szCs w:val="22"/>
              </w:rPr>
              <w:t>2.22</w:t>
            </w:r>
          </w:p>
        </w:tc>
        <w:tc>
          <w:tcPr>
            <w:tcW w:w="1201" w:type="pct"/>
          </w:tcPr>
          <w:p w14:paraId="0C4BD29C" w14:textId="77777777" w:rsidR="00AB0436" w:rsidRPr="006477BF" w:rsidRDefault="00AB0436" w:rsidP="005740EB">
            <w:pPr>
              <w:pStyle w:val="BodyText"/>
              <w:rPr>
                <w:rFonts w:cs="Arial"/>
                <w:color w:val="333333"/>
                <w:sz w:val="22"/>
                <w:szCs w:val="22"/>
              </w:rPr>
            </w:pPr>
            <w:r w:rsidRPr="006477BF">
              <w:rPr>
                <w:rFonts w:cs="Arial"/>
                <w:sz w:val="22"/>
                <w:szCs w:val="22"/>
              </w:rPr>
              <w:t>32</w:t>
            </w:r>
          </w:p>
        </w:tc>
      </w:tr>
      <w:tr w:rsidR="00AB0436" w:rsidRPr="006477BF" w14:paraId="71835D4A" w14:textId="77777777" w:rsidTr="00995878">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1952B08" w14:textId="77777777" w:rsidR="00AB0436" w:rsidRPr="006477BF" w:rsidRDefault="00AB0436" w:rsidP="005740EB">
            <w:pPr>
              <w:pStyle w:val="BodyText"/>
              <w:rPr>
                <w:rFonts w:cs="Arial"/>
                <w:color w:val="333333"/>
                <w:sz w:val="22"/>
                <w:szCs w:val="22"/>
              </w:rPr>
            </w:pPr>
            <w:r w:rsidRPr="006477BF">
              <w:rPr>
                <w:rFonts w:cs="Arial"/>
                <w:color w:val="333333"/>
                <w:sz w:val="22"/>
                <w:szCs w:val="22"/>
              </w:rPr>
              <w:t>3</w:t>
            </w:r>
          </w:p>
        </w:tc>
        <w:tc>
          <w:tcPr>
            <w:tcW w:w="2120" w:type="pct"/>
            <w:noWrap/>
            <w:hideMark/>
          </w:tcPr>
          <w:p w14:paraId="72A09005" w14:textId="77777777" w:rsidR="00AB0436" w:rsidRPr="006477BF" w:rsidRDefault="00AB0436" w:rsidP="005740EB">
            <w:pPr>
              <w:pStyle w:val="BodyText"/>
              <w:rPr>
                <w:rFonts w:cs="Arial"/>
                <w:color w:val="333333"/>
                <w:sz w:val="22"/>
                <w:szCs w:val="22"/>
              </w:rPr>
            </w:pPr>
            <w:r w:rsidRPr="006477BF">
              <w:rPr>
                <w:rFonts w:cs="Arial"/>
                <w:sz w:val="22"/>
                <w:szCs w:val="22"/>
              </w:rPr>
              <w:t>2.08</w:t>
            </w:r>
          </w:p>
        </w:tc>
        <w:tc>
          <w:tcPr>
            <w:tcW w:w="1201" w:type="pct"/>
          </w:tcPr>
          <w:p w14:paraId="14C1FFE9" w14:textId="77777777" w:rsidR="00AB0436" w:rsidRPr="006477BF" w:rsidRDefault="00AB0436" w:rsidP="005740EB">
            <w:pPr>
              <w:pStyle w:val="BodyText"/>
              <w:rPr>
                <w:rFonts w:cs="Arial"/>
                <w:color w:val="333333"/>
                <w:sz w:val="22"/>
                <w:szCs w:val="22"/>
              </w:rPr>
            </w:pPr>
            <w:r w:rsidRPr="006477BF">
              <w:rPr>
                <w:rFonts w:cs="Arial"/>
                <w:sz w:val="22"/>
                <w:szCs w:val="22"/>
              </w:rPr>
              <w:t>87</w:t>
            </w:r>
          </w:p>
        </w:tc>
      </w:tr>
      <w:tr w:rsidR="00AB0436" w:rsidRPr="006477BF" w14:paraId="4FD91888" w14:textId="77777777" w:rsidTr="00995878">
        <w:trPr>
          <w:trHeight w:val="290"/>
        </w:trPr>
        <w:tc>
          <w:tcPr>
            <w:tcW w:w="1679" w:type="pct"/>
            <w:noWrap/>
            <w:hideMark/>
          </w:tcPr>
          <w:p w14:paraId="579EE34E" w14:textId="77777777" w:rsidR="00AB0436" w:rsidRPr="006477BF" w:rsidRDefault="00AB0436" w:rsidP="005740EB">
            <w:pPr>
              <w:pStyle w:val="BodyText"/>
              <w:rPr>
                <w:rFonts w:cs="Arial"/>
                <w:color w:val="333333"/>
                <w:sz w:val="22"/>
                <w:szCs w:val="22"/>
              </w:rPr>
            </w:pPr>
            <w:r w:rsidRPr="006477BF">
              <w:rPr>
                <w:rFonts w:cs="Arial"/>
                <w:color w:val="333333"/>
                <w:sz w:val="22"/>
                <w:szCs w:val="22"/>
              </w:rPr>
              <w:t>4</w:t>
            </w:r>
          </w:p>
        </w:tc>
        <w:tc>
          <w:tcPr>
            <w:tcW w:w="2120" w:type="pct"/>
            <w:noWrap/>
            <w:hideMark/>
          </w:tcPr>
          <w:p w14:paraId="05831842" w14:textId="77777777" w:rsidR="00AB0436" w:rsidRPr="006477BF" w:rsidRDefault="00AB0436" w:rsidP="005740EB">
            <w:pPr>
              <w:pStyle w:val="BodyText"/>
              <w:rPr>
                <w:rFonts w:cs="Arial"/>
                <w:color w:val="333333"/>
                <w:sz w:val="22"/>
                <w:szCs w:val="22"/>
              </w:rPr>
            </w:pPr>
            <w:r w:rsidRPr="006477BF">
              <w:rPr>
                <w:rFonts w:cs="Arial"/>
                <w:sz w:val="22"/>
                <w:szCs w:val="22"/>
              </w:rPr>
              <w:t>1.95</w:t>
            </w:r>
          </w:p>
        </w:tc>
        <w:tc>
          <w:tcPr>
            <w:tcW w:w="1201" w:type="pct"/>
          </w:tcPr>
          <w:p w14:paraId="11464531" w14:textId="77777777" w:rsidR="00AB0436" w:rsidRPr="006477BF" w:rsidRDefault="00AB0436" w:rsidP="005740EB">
            <w:pPr>
              <w:pStyle w:val="BodyText"/>
              <w:rPr>
                <w:rFonts w:cs="Arial"/>
                <w:color w:val="333333"/>
                <w:sz w:val="22"/>
                <w:szCs w:val="22"/>
              </w:rPr>
            </w:pPr>
            <w:r w:rsidRPr="006477BF">
              <w:rPr>
                <w:rFonts w:cs="Arial"/>
                <w:sz w:val="22"/>
                <w:szCs w:val="22"/>
              </w:rPr>
              <w:t>145</w:t>
            </w:r>
          </w:p>
        </w:tc>
      </w:tr>
      <w:tr w:rsidR="00AB0436" w:rsidRPr="006477BF" w14:paraId="33EAE537" w14:textId="77777777" w:rsidTr="00995878">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568EE7EE" w14:textId="77777777" w:rsidR="00AB0436" w:rsidRPr="006477BF" w:rsidRDefault="00AB0436" w:rsidP="005740EB">
            <w:pPr>
              <w:pStyle w:val="BodyText"/>
              <w:rPr>
                <w:rFonts w:cs="Arial"/>
                <w:color w:val="333333"/>
                <w:sz w:val="22"/>
                <w:szCs w:val="22"/>
              </w:rPr>
            </w:pPr>
            <w:r w:rsidRPr="006477BF">
              <w:rPr>
                <w:rFonts w:cs="Arial"/>
                <w:color w:val="333333"/>
                <w:sz w:val="22"/>
                <w:szCs w:val="22"/>
              </w:rPr>
              <w:t>5 – Completely happy</w:t>
            </w:r>
          </w:p>
        </w:tc>
        <w:tc>
          <w:tcPr>
            <w:tcW w:w="2120" w:type="pct"/>
            <w:noWrap/>
            <w:hideMark/>
          </w:tcPr>
          <w:p w14:paraId="43647D16" w14:textId="77777777" w:rsidR="00AB0436" w:rsidRPr="006477BF" w:rsidRDefault="00AB0436" w:rsidP="005740EB">
            <w:pPr>
              <w:pStyle w:val="BodyText"/>
              <w:rPr>
                <w:rFonts w:cs="Arial"/>
                <w:color w:val="333333"/>
                <w:sz w:val="22"/>
                <w:szCs w:val="22"/>
              </w:rPr>
            </w:pPr>
            <w:r w:rsidRPr="006477BF">
              <w:rPr>
                <w:rFonts w:cs="Arial"/>
                <w:sz w:val="22"/>
                <w:szCs w:val="22"/>
              </w:rPr>
              <w:t>1.92</w:t>
            </w:r>
          </w:p>
        </w:tc>
        <w:tc>
          <w:tcPr>
            <w:tcW w:w="1201" w:type="pct"/>
          </w:tcPr>
          <w:p w14:paraId="011F96DA" w14:textId="77777777" w:rsidR="00AB0436" w:rsidRPr="006477BF" w:rsidRDefault="00AB0436" w:rsidP="005740EB">
            <w:pPr>
              <w:pStyle w:val="BodyText"/>
              <w:rPr>
                <w:rFonts w:cs="Arial"/>
                <w:color w:val="333333"/>
                <w:sz w:val="22"/>
                <w:szCs w:val="22"/>
              </w:rPr>
            </w:pPr>
            <w:r w:rsidRPr="006477BF">
              <w:rPr>
                <w:rFonts w:cs="Arial"/>
                <w:sz w:val="22"/>
                <w:szCs w:val="22"/>
              </w:rPr>
              <w:t>235</w:t>
            </w:r>
          </w:p>
        </w:tc>
      </w:tr>
    </w:tbl>
    <w:p w14:paraId="5568356A"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[(1.92-2.22)/6] = -4.99% - </w:t>
      </w:r>
      <w:r w:rsidRPr="00B71F91">
        <w:rPr>
          <w:rFonts w:ascii="Arial" w:hAnsi="Arial" w:cs="Arial"/>
          <w:b/>
          <w:bCs/>
        </w:rPr>
        <w:t>weak evidence</w:t>
      </w:r>
      <w:r w:rsidRPr="00B71F91">
        <w:rPr>
          <w:rFonts w:ascii="Arial" w:hAnsi="Arial" w:cs="Arial"/>
        </w:rPr>
        <w:t xml:space="preserve">. (Comparison between categories one and five (Q9d) over Q5 categories) </w:t>
      </w:r>
    </w:p>
    <w:p w14:paraId="19D5FEF6" w14:textId="77777777" w:rsidR="00AB0436" w:rsidRPr="001E52C9" w:rsidRDefault="00AB0436" w:rsidP="00AB0436">
      <w:pPr>
        <w:shd w:val="clear" w:color="auto" w:fill="DFE0E1"/>
        <w:spacing w:before="120" w:after="120"/>
        <w:rPr>
          <w:rFonts w:eastAsia="Calibri" w:cs="Arial"/>
          <w:b/>
          <w:sz w:val="22"/>
          <w:szCs w:val="24"/>
        </w:rPr>
      </w:pPr>
      <w:r w:rsidRPr="001E52C9">
        <w:rPr>
          <w:rFonts w:eastAsia="Calibri" w:cs="Arial"/>
          <w:b/>
          <w:sz w:val="22"/>
          <w:szCs w:val="24"/>
        </w:rPr>
        <w:t>Do those who attend more frequently report higher levels of confidence?</w:t>
      </w:r>
    </w:p>
    <w:p w14:paraId="41A2DE43"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YES:</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moderate evidence</w:t>
      </w:r>
      <w:r w:rsidRPr="00B71F91">
        <w:rPr>
          <w:rFonts w:cs="Arial"/>
          <w:sz w:val="22"/>
        </w:rPr>
        <w:t xml:space="preserve"> indicating that those who attend more frequently report higher confidence to talk about their problems to </w:t>
      </w:r>
      <w:r>
        <w:rPr>
          <w:rFonts w:cs="Arial"/>
          <w:sz w:val="22"/>
        </w:rPr>
        <w:t>YP</w:t>
      </w:r>
      <w:r w:rsidRPr="00B71F91">
        <w:rPr>
          <w:rFonts w:cs="Arial"/>
          <w:sz w:val="22"/>
        </w:rPr>
        <w:t xml:space="preserve"> older than them.</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51E9E692"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20358157" w14:textId="77777777" w:rsidR="00AB0436" w:rsidRPr="006477BF" w:rsidRDefault="00AB0436" w:rsidP="005740EB">
            <w:pPr>
              <w:pStyle w:val="BodyText"/>
              <w:rPr>
                <w:rFonts w:cs="Arial"/>
                <w:sz w:val="22"/>
                <w:szCs w:val="22"/>
              </w:rPr>
            </w:pPr>
            <w:r w:rsidRPr="006477BF">
              <w:rPr>
                <w:rFonts w:cs="Arial"/>
                <w:sz w:val="22"/>
                <w:szCs w:val="22"/>
              </w:rPr>
              <w:t>Level of confidence question categories (Q10d)</w:t>
            </w:r>
          </w:p>
        </w:tc>
        <w:tc>
          <w:tcPr>
            <w:tcW w:w="2120" w:type="pct"/>
            <w:noWrap/>
            <w:hideMark/>
          </w:tcPr>
          <w:p w14:paraId="3FAFA7A5" w14:textId="77777777" w:rsidR="00AB0436" w:rsidRPr="006477BF" w:rsidRDefault="00AB0436" w:rsidP="005740EB">
            <w:pPr>
              <w:pStyle w:val="BodyText"/>
              <w:rPr>
                <w:rFonts w:cs="Arial"/>
                <w:sz w:val="22"/>
                <w:szCs w:val="22"/>
              </w:rPr>
            </w:pPr>
            <w:r w:rsidRPr="006477BF">
              <w:rPr>
                <w:rFonts w:cs="Arial"/>
                <w:sz w:val="22"/>
                <w:szCs w:val="22"/>
              </w:rPr>
              <w:t>Average attendance a week (times a week) (Q5)</w:t>
            </w:r>
          </w:p>
        </w:tc>
        <w:tc>
          <w:tcPr>
            <w:tcW w:w="1201" w:type="pct"/>
          </w:tcPr>
          <w:p w14:paraId="50BF31E4"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5FBF0040"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153F5AB7" w14:textId="77777777" w:rsidR="00AB0436" w:rsidRPr="006477BF" w:rsidRDefault="00AB0436" w:rsidP="005740EB">
            <w:pPr>
              <w:pStyle w:val="BodyText"/>
              <w:rPr>
                <w:rFonts w:cs="Arial"/>
                <w:color w:val="333333"/>
                <w:sz w:val="22"/>
                <w:szCs w:val="22"/>
              </w:rPr>
            </w:pPr>
            <w:r w:rsidRPr="006477BF">
              <w:rPr>
                <w:rFonts w:cs="Arial"/>
                <w:sz w:val="22"/>
                <w:szCs w:val="22"/>
              </w:rPr>
              <w:t>1 – Strongly disagree</w:t>
            </w:r>
          </w:p>
        </w:tc>
        <w:tc>
          <w:tcPr>
            <w:tcW w:w="2120" w:type="pct"/>
            <w:noWrap/>
            <w:hideMark/>
          </w:tcPr>
          <w:p w14:paraId="3A87D2A2" w14:textId="77777777" w:rsidR="00AB0436" w:rsidRPr="006477BF" w:rsidRDefault="00AB0436" w:rsidP="005740EB">
            <w:pPr>
              <w:pStyle w:val="BodyText"/>
              <w:rPr>
                <w:rFonts w:cs="Arial"/>
                <w:color w:val="333333"/>
                <w:sz w:val="22"/>
                <w:szCs w:val="22"/>
              </w:rPr>
            </w:pPr>
            <w:r w:rsidRPr="006477BF">
              <w:rPr>
                <w:rFonts w:cs="Arial"/>
                <w:sz w:val="22"/>
                <w:szCs w:val="22"/>
              </w:rPr>
              <w:t>1.91</w:t>
            </w:r>
          </w:p>
        </w:tc>
        <w:tc>
          <w:tcPr>
            <w:tcW w:w="1201" w:type="pct"/>
          </w:tcPr>
          <w:p w14:paraId="07A85484" w14:textId="77777777" w:rsidR="00AB0436" w:rsidRPr="006477BF" w:rsidRDefault="00AB0436" w:rsidP="005740EB">
            <w:pPr>
              <w:pStyle w:val="BodyText"/>
              <w:rPr>
                <w:rFonts w:cs="Arial"/>
                <w:color w:val="333333"/>
                <w:sz w:val="22"/>
                <w:szCs w:val="22"/>
              </w:rPr>
            </w:pPr>
            <w:r w:rsidRPr="006477BF">
              <w:rPr>
                <w:rFonts w:cs="Arial"/>
                <w:sz w:val="22"/>
                <w:szCs w:val="22"/>
              </w:rPr>
              <w:t>22</w:t>
            </w:r>
          </w:p>
        </w:tc>
      </w:tr>
      <w:tr w:rsidR="00AB0436" w:rsidRPr="006477BF" w14:paraId="61B15AA2" w14:textId="77777777" w:rsidTr="006477BF">
        <w:trPr>
          <w:trHeight w:val="50"/>
        </w:trPr>
        <w:tc>
          <w:tcPr>
            <w:tcW w:w="1679" w:type="pct"/>
            <w:noWrap/>
            <w:hideMark/>
          </w:tcPr>
          <w:p w14:paraId="3D798F36" w14:textId="77777777" w:rsidR="00AB0436" w:rsidRPr="006477BF" w:rsidRDefault="00AB0436" w:rsidP="005740EB">
            <w:pPr>
              <w:pStyle w:val="BodyText"/>
              <w:rPr>
                <w:rFonts w:cs="Arial"/>
                <w:color w:val="333333"/>
                <w:sz w:val="22"/>
                <w:szCs w:val="22"/>
              </w:rPr>
            </w:pPr>
            <w:r w:rsidRPr="006477BF">
              <w:rPr>
                <w:rFonts w:cs="Arial"/>
                <w:sz w:val="22"/>
                <w:szCs w:val="22"/>
              </w:rPr>
              <w:t>2</w:t>
            </w:r>
          </w:p>
        </w:tc>
        <w:tc>
          <w:tcPr>
            <w:tcW w:w="2120" w:type="pct"/>
            <w:noWrap/>
            <w:hideMark/>
          </w:tcPr>
          <w:p w14:paraId="7B77DD09" w14:textId="77777777" w:rsidR="00AB0436" w:rsidRPr="006477BF" w:rsidRDefault="00AB0436" w:rsidP="005740EB">
            <w:pPr>
              <w:pStyle w:val="BodyText"/>
              <w:rPr>
                <w:rFonts w:cs="Arial"/>
                <w:color w:val="333333"/>
                <w:sz w:val="22"/>
                <w:szCs w:val="22"/>
              </w:rPr>
            </w:pPr>
            <w:r w:rsidRPr="006477BF">
              <w:rPr>
                <w:rFonts w:cs="Arial"/>
                <w:sz w:val="22"/>
                <w:szCs w:val="22"/>
              </w:rPr>
              <w:t>1.55</w:t>
            </w:r>
          </w:p>
        </w:tc>
        <w:tc>
          <w:tcPr>
            <w:tcW w:w="1201" w:type="pct"/>
          </w:tcPr>
          <w:p w14:paraId="40679AFB" w14:textId="77777777" w:rsidR="00AB0436" w:rsidRPr="006477BF" w:rsidRDefault="00AB0436" w:rsidP="005740EB">
            <w:pPr>
              <w:pStyle w:val="BodyText"/>
              <w:rPr>
                <w:rFonts w:cs="Arial"/>
                <w:color w:val="333333"/>
                <w:sz w:val="22"/>
                <w:szCs w:val="22"/>
              </w:rPr>
            </w:pPr>
            <w:r w:rsidRPr="006477BF">
              <w:rPr>
                <w:rFonts w:cs="Arial"/>
                <w:sz w:val="22"/>
                <w:szCs w:val="22"/>
              </w:rPr>
              <w:t>42</w:t>
            </w:r>
          </w:p>
        </w:tc>
      </w:tr>
      <w:tr w:rsidR="00AB0436" w:rsidRPr="006477BF" w14:paraId="7E8DCF9E"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6BEEF5AE" w14:textId="77777777" w:rsidR="00AB0436" w:rsidRPr="006477BF" w:rsidRDefault="00AB0436" w:rsidP="005740EB">
            <w:pPr>
              <w:pStyle w:val="BodyText"/>
              <w:rPr>
                <w:rFonts w:cs="Arial"/>
                <w:color w:val="333333"/>
                <w:sz w:val="22"/>
                <w:szCs w:val="22"/>
              </w:rPr>
            </w:pPr>
            <w:r w:rsidRPr="006477BF">
              <w:rPr>
                <w:rFonts w:cs="Arial"/>
                <w:sz w:val="22"/>
                <w:szCs w:val="22"/>
              </w:rPr>
              <w:t>4</w:t>
            </w:r>
          </w:p>
        </w:tc>
        <w:tc>
          <w:tcPr>
            <w:tcW w:w="2120" w:type="pct"/>
            <w:noWrap/>
            <w:hideMark/>
          </w:tcPr>
          <w:p w14:paraId="49540594" w14:textId="77777777" w:rsidR="00AB0436" w:rsidRPr="006477BF" w:rsidRDefault="00AB0436" w:rsidP="005740EB">
            <w:pPr>
              <w:pStyle w:val="BodyText"/>
              <w:rPr>
                <w:rFonts w:cs="Arial"/>
                <w:color w:val="333333"/>
                <w:sz w:val="22"/>
                <w:szCs w:val="22"/>
              </w:rPr>
            </w:pPr>
            <w:r w:rsidRPr="006477BF">
              <w:rPr>
                <w:rFonts w:cs="Arial"/>
                <w:sz w:val="22"/>
                <w:szCs w:val="22"/>
              </w:rPr>
              <w:t>2.08</w:t>
            </w:r>
          </w:p>
        </w:tc>
        <w:tc>
          <w:tcPr>
            <w:tcW w:w="1201" w:type="pct"/>
          </w:tcPr>
          <w:p w14:paraId="3766D1DD" w14:textId="77777777" w:rsidR="00AB0436" w:rsidRPr="006477BF" w:rsidRDefault="00AB0436" w:rsidP="005740EB">
            <w:pPr>
              <w:pStyle w:val="BodyText"/>
              <w:rPr>
                <w:rFonts w:cs="Arial"/>
                <w:color w:val="333333"/>
                <w:sz w:val="22"/>
                <w:szCs w:val="22"/>
              </w:rPr>
            </w:pPr>
            <w:r w:rsidRPr="006477BF">
              <w:rPr>
                <w:rFonts w:cs="Arial"/>
                <w:sz w:val="22"/>
                <w:szCs w:val="22"/>
              </w:rPr>
              <w:t>206</w:t>
            </w:r>
          </w:p>
        </w:tc>
      </w:tr>
      <w:tr w:rsidR="00AB0436" w:rsidRPr="006477BF" w14:paraId="3D5134D0" w14:textId="77777777" w:rsidTr="006477BF">
        <w:trPr>
          <w:trHeight w:val="290"/>
        </w:trPr>
        <w:tc>
          <w:tcPr>
            <w:tcW w:w="1679" w:type="pct"/>
            <w:noWrap/>
            <w:hideMark/>
          </w:tcPr>
          <w:p w14:paraId="2162D36A" w14:textId="77777777" w:rsidR="00AB0436" w:rsidRPr="006477BF" w:rsidRDefault="00AB0436" w:rsidP="005740EB">
            <w:pPr>
              <w:pStyle w:val="BodyText"/>
              <w:rPr>
                <w:rFonts w:cs="Arial"/>
                <w:color w:val="333333"/>
                <w:sz w:val="22"/>
                <w:szCs w:val="22"/>
              </w:rPr>
            </w:pPr>
            <w:r w:rsidRPr="006477BF">
              <w:rPr>
                <w:rFonts w:cs="Arial"/>
                <w:sz w:val="22"/>
                <w:szCs w:val="22"/>
              </w:rPr>
              <w:t>5 – Strongly agree</w:t>
            </w:r>
          </w:p>
        </w:tc>
        <w:tc>
          <w:tcPr>
            <w:tcW w:w="2120" w:type="pct"/>
            <w:noWrap/>
            <w:hideMark/>
          </w:tcPr>
          <w:p w14:paraId="67555C74" w14:textId="77777777" w:rsidR="00AB0436" w:rsidRPr="006477BF" w:rsidRDefault="00AB0436" w:rsidP="005740EB">
            <w:pPr>
              <w:pStyle w:val="BodyText"/>
              <w:rPr>
                <w:rFonts w:cs="Arial"/>
                <w:color w:val="333333"/>
                <w:sz w:val="22"/>
                <w:szCs w:val="22"/>
              </w:rPr>
            </w:pPr>
            <w:r w:rsidRPr="006477BF">
              <w:rPr>
                <w:rFonts w:cs="Arial"/>
                <w:sz w:val="22"/>
                <w:szCs w:val="22"/>
              </w:rPr>
              <w:t>2.10</w:t>
            </w:r>
          </w:p>
        </w:tc>
        <w:tc>
          <w:tcPr>
            <w:tcW w:w="1201" w:type="pct"/>
          </w:tcPr>
          <w:p w14:paraId="50C8AAE7" w14:textId="77777777" w:rsidR="00AB0436" w:rsidRPr="006477BF" w:rsidRDefault="00AB0436" w:rsidP="005740EB">
            <w:pPr>
              <w:pStyle w:val="BodyText"/>
              <w:rPr>
                <w:rFonts w:cs="Arial"/>
                <w:color w:val="333333"/>
                <w:sz w:val="22"/>
                <w:szCs w:val="22"/>
              </w:rPr>
            </w:pPr>
            <w:r w:rsidRPr="006477BF">
              <w:rPr>
                <w:rFonts w:cs="Arial"/>
                <w:sz w:val="22"/>
                <w:szCs w:val="22"/>
              </w:rPr>
              <w:t>104</w:t>
            </w:r>
          </w:p>
        </w:tc>
      </w:tr>
    </w:tbl>
    <w:p w14:paraId="6F63E1AE" w14:textId="77777777" w:rsidR="00AB0436" w:rsidRPr="00B71F91" w:rsidRDefault="00AB0436" w:rsidP="00AB0436">
      <w:pPr>
        <w:pStyle w:val="Source"/>
        <w:rPr>
          <w:rFonts w:ascii="Arial" w:hAnsi="Arial" w:cs="Arial"/>
        </w:rPr>
      </w:pPr>
      <w:r w:rsidRPr="00B71F91">
        <w:rPr>
          <w:rFonts w:ascii="Arial" w:hAnsi="Arial" w:cs="Arial"/>
        </w:rPr>
        <w:lastRenderedPageBreak/>
        <w:t xml:space="preserve">Variation calculation: [(2.10-1.55)/5] = 11.00% - </w:t>
      </w:r>
      <w:r w:rsidRPr="00B71F91">
        <w:rPr>
          <w:rFonts w:ascii="Arial" w:hAnsi="Arial" w:cs="Arial"/>
          <w:b/>
          <w:bCs/>
        </w:rPr>
        <w:t>moderate evidence</w:t>
      </w:r>
      <w:r w:rsidRPr="00B71F91">
        <w:rPr>
          <w:rFonts w:ascii="Arial" w:hAnsi="Arial" w:cs="Arial"/>
        </w:rPr>
        <w:t>. (Comparison between categories two and five (Q10d) over Q5 categories)</w:t>
      </w:r>
    </w:p>
    <w:p w14:paraId="65D5D369"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Do those who attend more frequently develop a trusted relationship with grantholder staff/volunteers?</w:t>
      </w:r>
    </w:p>
    <w:p w14:paraId="571C3F15"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who attend more frequently feel listened to by staff.</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1205EAA3"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71ACDD98" w14:textId="77777777" w:rsidR="00AB0436" w:rsidRPr="006477BF" w:rsidRDefault="00AB0436" w:rsidP="005740EB">
            <w:pPr>
              <w:pStyle w:val="BodyText"/>
              <w:rPr>
                <w:rFonts w:cs="Arial"/>
                <w:sz w:val="22"/>
                <w:szCs w:val="22"/>
              </w:rPr>
            </w:pPr>
            <w:r w:rsidRPr="006477BF">
              <w:rPr>
                <w:rFonts w:cs="Arial"/>
                <w:sz w:val="22"/>
                <w:szCs w:val="22"/>
              </w:rPr>
              <w:t>‘Feeling listed to’ category (Q11c)</w:t>
            </w:r>
          </w:p>
        </w:tc>
        <w:tc>
          <w:tcPr>
            <w:tcW w:w="2120" w:type="pct"/>
            <w:noWrap/>
            <w:hideMark/>
          </w:tcPr>
          <w:p w14:paraId="0FBE0FAD" w14:textId="77777777" w:rsidR="00AB0436" w:rsidRPr="006477BF" w:rsidRDefault="00AB0436" w:rsidP="005740EB">
            <w:pPr>
              <w:pStyle w:val="BodyText"/>
              <w:rPr>
                <w:rFonts w:cs="Arial"/>
                <w:sz w:val="22"/>
                <w:szCs w:val="22"/>
              </w:rPr>
            </w:pPr>
            <w:r w:rsidRPr="006477BF">
              <w:rPr>
                <w:rFonts w:cs="Arial"/>
                <w:sz w:val="22"/>
                <w:szCs w:val="22"/>
              </w:rPr>
              <w:t>Average attendance a week (times a week) (Q5)</w:t>
            </w:r>
          </w:p>
        </w:tc>
        <w:tc>
          <w:tcPr>
            <w:tcW w:w="1201" w:type="pct"/>
          </w:tcPr>
          <w:p w14:paraId="096C1247"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346D2428"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08073594" w14:textId="77777777" w:rsidR="00AB0436" w:rsidRPr="006477BF" w:rsidRDefault="00AB0436" w:rsidP="005740EB">
            <w:pPr>
              <w:pStyle w:val="BodyText"/>
              <w:rPr>
                <w:rFonts w:cs="Arial"/>
                <w:color w:val="333333"/>
                <w:sz w:val="22"/>
                <w:szCs w:val="22"/>
              </w:rPr>
            </w:pPr>
            <w:r w:rsidRPr="006477BF">
              <w:rPr>
                <w:rFonts w:cs="Arial"/>
                <w:sz w:val="22"/>
                <w:szCs w:val="22"/>
              </w:rPr>
              <w:t>1 – Strongly disagree</w:t>
            </w:r>
          </w:p>
        </w:tc>
        <w:tc>
          <w:tcPr>
            <w:tcW w:w="2120" w:type="pct"/>
            <w:noWrap/>
            <w:hideMark/>
          </w:tcPr>
          <w:p w14:paraId="179F1163" w14:textId="77777777" w:rsidR="00AB0436" w:rsidRPr="006477BF" w:rsidRDefault="00AB0436" w:rsidP="005740EB">
            <w:pPr>
              <w:pStyle w:val="BodyText"/>
              <w:rPr>
                <w:rFonts w:cs="Arial"/>
                <w:color w:val="333333"/>
                <w:sz w:val="22"/>
                <w:szCs w:val="22"/>
              </w:rPr>
            </w:pPr>
            <w:r w:rsidRPr="006477BF">
              <w:rPr>
                <w:rFonts w:cs="Arial"/>
                <w:sz w:val="22"/>
                <w:szCs w:val="22"/>
              </w:rPr>
              <w:t xml:space="preserve">2.27 </w:t>
            </w:r>
          </w:p>
        </w:tc>
        <w:tc>
          <w:tcPr>
            <w:tcW w:w="1201" w:type="pct"/>
          </w:tcPr>
          <w:p w14:paraId="4C6AB34B"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26</w:t>
            </w:r>
          </w:p>
        </w:tc>
      </w:tr>
      <w:tr w:rsidR="00AB0436" w:rsidRPr="006477BF" w14:paraId="4B28DD8C" w14:textId="77777777" w:rsidTr="006477BF">
        <w:trPr>
          <w:trHeight w:val="50"/>
        </w:trPr>
        <w:tc>
          <w:tcPr>
            <w:tcW w:w="1679" w:type="pct"/>
            <w:noWrap/>
            <w:hideMark/>
          </w:tcPr>
          <w:p w14:paraId="5A10D930" w14:textId="77777777" w:rsidR="00AB0436" w:rsidRPr="006477BF" w:rsidRDefault="00AB0436" w:rsidP="005740EB">
            <w:pPr>
              <w:pStyle w:val="BodyText"/>
              <w:rPr>
                <w:rFonts w:cs="Arial"/>
                <w:color w:val="333333"/>
                <w:sz w:val="22"/>
                <w:szCs w:val="22"/>
              </w:rPr>
            </w:pPr>
            <w:r w:rsidRPr="006477BF">
              <w:rPr>
                <w:rFonts w:cs="Arial"/>
                <w:sz w:val="22"/>
                <w:szCs w:val="22"/>
              </w:rPr>
              <w:t>2</w:t>
            </w:r>
          </w:p>
        </w:tc>
        <w:tc>
          <w:tcPr>
            <w:tcW w:w="2120" w:type="pct"/>
            <w:noWrap/>
            <w:hideMark/>
          </w:tcPr>
          <w:p w14:paraId="5368EB4A" w14:textId="77777777" w:rsidR="00AB0436" w:rsidRPr="006477BF" w:rsidRDefault="00AB0436" w:rsidP="005740EB">
            <w:pPr>
              <w:pStyle w:val="BodyText"/>
              <w:rPr>
                <w:rFonts w:cs="Arial"/>
                <w:color w:val="333333"/>
                <w:sz w:val="22"/>
                <w:szCs w:val="22"/>
              </w:rPr>
            </w:pPr>
            <w:r w:rsidRPr="006477BF">
              <w:rPr>
                <w:rFonts w:cs="Arial"/>
                <w:sz w:val="22"/>
                <w:szCs w:val="22"/>
              </w:rPr>
              <w:t xml:space="preserve">1.25 </w:t>
            </w:r>
          </w:p>
        </w:tc>
        <w:tc>
          <w:tcPr>
            <w:tcW w:w="1201" w:type="pct"/>
          </w:tcPr>
          <w:p w14:paraId="7B176273"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w:t>
            </w:r>
          </w:p>
        </w:tc>
      </w:tr>
      <w:tr w:rsidR="00AB0436" w:rsidRPr="006477BF" w14:paraId="4D1DB5A0"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79C822CA" w14:textId="77777777" w:rsidR="00AB0436" w:rsidRPr="006477BF" w:rsidRDefault="00AB0436" w:rsidP="005740EB">
            <w:pPr>
              <w:pStyle w:val="BodyText"/>
              <w:rPr>
                <w:rFonts w:cs="Arial"/>
                <w:color w:val="333333"/>
                <w:sz w:val="22"/>
                <w:szCs w:val="22"/>
              </w:rPr>
            </w:pPr>
            <w:r w:rsidRPr="006477BF">
              <w:rPr>
                <w:rFonts w:cs="Arial"/>
                <w:sz w:val="22"/>
                <w:szCs w:val="22"/>
              </w:rPr>
              <w:t>4</w:t>
            </w:r>
          </w:p>
        </w:tc>
        <w:tc>
          <w:tcPr>
            <w:tcW w:w="2120" w:type="pct"/>
            <w:noWrap/>
            <w:hideMark/>
          </w:tcPr>
          <w:p w14:paraId="0DEBA4E9" w14:textId="77777777" w:rsidR="00AB0436" w:rsidRPr="006477BF" w:rsidRDefault="00AB0436" w:rsidP="005740EB">
            <w:pPr>
              <w:pStyle w:val="BodyText"/>
              <w:rPr>
                <w:rFonts w:cs="Arial"/>
                <w:color w:val="333333"/>
                <w:sz w:val="22"/>
                <w:szCs w:val="22"/>
              </w:rPr>
            </w:pPr>
            <w:r w:rsidRPr="006477BF">
              <w:rPr>
                <w:rFonts w:cs="Arial"/>
                <w:sz w:val="22"/>
                <w:szCs w:val="22"/>
              </w:rPr>
              <w:t xml:space="preserve">1.92 </w:t>
            </w:r>
          </w:p>
        </w:tc>
        <w:tc>
          <w:tcPr>
            <w:tcW w:w="1201" w:type="pct"/>
          </w:tcPr>
          <w:p w14:paraId="24222622"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202</w:t>
            </w:r>
          </w:p>
        </w:tc>
      </w:tr>
      <w:tr w:rsidR="00AB0436" w:rsidRPr="006477BF" w14:paraId="1DFB4EC0" w14:textId="77777777" w:rsidTr="006477BF">
        <w:trPr>
          <w:trHeight w:val="290"/>
        </w:trPr>
        <w:tc>
          <w:tcPr>
            <w:tcW w:w="1679" w:type="pct"/>
            <w:noWrap/>
            <w:hideMark/>
          </w:tcPr>
          <w:p w14:paraId="07CD9BB6" w14:textId="77777777" w:rsidR="00AB0436" w:rsidRPr="006477BF" w:rsidRDefault="00AB0436" w:rsidP="005740EB">
            <w:pPr>
              <w:pStyle w:val="BodyText"/>
              <w:rPr>
                <w:rFonts w:cs="Arial"/>
                <w:color w:val="333333"/>
                <w:sz w:val="22"/>
                <w:szCs w:val="22"/>
              </w:rPr>
            </w:pPr>
            <w:r w:rsidRPr="006477BF">
              <w:rPr>
                <w:rFonts w:cs="Arial"/>
                <w:sz w:val="22"/>
                <w:szCs w:val="22"/>
              </w:rPr>
              <w:t>5 – Strongly agree</w:t>
            </w:r>
          </w:p>
        </w:tc>
        <w:tc>
          <w:tcPr>
            <w:tcW w:w="2120" w:type="pct"/>
            <w:noWrap/>
            <w:hideMark/>
          </w:tcPr>
          <w:p w14:paraId="75DB4DC3" w14:textId="77777777" w:rsidR="00AB0436" w:rsidRPr="006477BF" w:rsidRDefault="00AB0436" w:rsidP="005740EB">
            <w:pPr>
              <w:pStyle w:val="BodyText"/>
              <w:rPr>
                <w:rFonts w:cs="Arial"/>
                <w:color w:val="333333"/>
                <w:sz w:val="22"/>
                <w:szCs w:val="22"/>
              </w:rPr>
            </w:pPr>
            <w:r w:rsidRPr="006477BF">
              <w:rPr>
                <w:rFonts w:cs="Arial"/>
                <w:sz w:val="22"/>
                <w:szCs w:val="22"/>
              </w:rPr>
              <w:t xml:space="preserve">2.00 </w:t>
            </w:r>
          </w:p>
        </w:tc>
        <w:tc>
          <w:tcPr>
            <w:tcW w:w="1201" w:type="pct"/>
          </w:tcPr>
          <w:p w14:paraId="794317F7"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253</w:t>
            </w:r>
          </w:p>
        </w:tc>
      </w:tr>
    </w:tbl>
    <w:p w14:paraId="4D08E481"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[2.00-(2.27+1.25)/2)]/6 = 4.00% - </w:t>
      </w:r>
      <w:r w:rsidRPr="00B71F91">
        <w:rPr>
          <w:rFonts w:ascii="Arial" w:hAnsi="Arial" w:cs="Arial"/>
          <w:b/>
          <w:bCs/>
        </w:rPr>
        <w:t>weak evidence</w:t>
      </w:r>
      <w:r w:rsidRPr="00B71F91">
        <w:rPr>
          <w:rFonts w:ascii="Arial" w:hAnsi="Arial" w:cs="Arial"/>
        </w:rPr>
        <w:t xml:space="preserve">. (Comparison between the average of categories one and two, and category five (Q11c) over Q5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5E94BFD8"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69331103" w14:textId="77777777" w:rsidR="00AB0436" w:rsidRPr="006477BF" w:rsidRDefault="00AB0436" w:rsidP="005740EB">
            <w:pPr>
              <w:pStyle w:val="BodyText"/>
              <w:rPr>
                <w:rFonts w:cs="Arial"/>
                <w:sz w:val="22"/>
                <w:szCs w:val="22"/>
              </w:rPr>
            </w:pPr>
            <w:r w:rsidRPr="006477BF">
              <w:rPr>
                <w:rFonts w:cs="Arial"/>
                <w:sz w:val="22"/>
                <w:szCs w:val="22"/>
              </w:rPr>
              <w:t>‘Feeling listed to’ category (Q11c)</w:t>
            </w:r>
          </w:p>
        </w:tc>
        <w:tc>
          <w:tcPr>
            <w:tcW w:w="2120" w:type="pct"/>
            <w:noWrap/>
            <w:hideMark/>
          </w:tcPr>
          <w:p w14:paraId="67208C5C" w14:textId="77777777" w:rsidR="00AB0436" w:rsidRPr="006477BF" w:rsidRDefault="00AB0436" w:rsidP="005740EB">
            <w:pPr>
              <w:pStyle w:val="BodyText"/>
              <w:rPr>
                <w:rFonts w:cs="Arial"/>
                <w:sz w:val="22"/>
                <w:szCs w:val="22"/>
              </w:rPr>
            </w:pPr>
            <w:r w:rsidRPr="006477BF">
              <w:rPr>
                <w:rFonts w:cs="Arial"/>
                <w:sz w:val="22"/>
                <w:szCs w:val="22"/>
              </w:rPr>
              <w:t>Average attendance a week (hours per week) (Q6)</w:t>
            </w:r>
          </w:p>
        </w:tc>
        <w:tc>
          <w:tcPr>
            <w:tcW w:w="1201" w:type="pct"/>
          </w:tcPr>
          <w:p w14:paraId="66B59151"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67A6F67B"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0B909F22" w14:textId="77777777" w:rsidR="00AB0436" w:rsidRPr="006477BF" w:rsidRDefault="00AB0436" w:rsidP="005740EB">
            <w:pPr>
              <w:pStyle w:val="BodyText"/>
              <w:rPr>
                <w:rFonts w:cs="Arial"/>
                <w:color w:val="333333"/>
                <w:sz w:val="22"/>
                <w:szCs w:val="22"/>
              </w:rPr>
            </w:pPr>
            <w:r w:rsidRPr="006477BF">
              <w:rPr>
                <w:rFonts w:cs="Arial"/>
                <w:sz w:val="22"/>
                <w:szCs w:val="22"/>
              </w:rPr>
              <w:t>1 – Strongly disagree</w:t>
            </w:r>
          </w:p>
        </w:tc>
        <w:tc>
          <w:tcPr>
            <w:tcW w:w="2120" w:type="pct"/>
            <w:noWrap/>
            <w:hideMark/>
          </w:tcPr>
          <w:p w14:paraId="463590C6" w14:textId="77777777" w:rsidR="00AB0436" w:rsidRPr="006477BF" w:rsidRDefault="00AB0436" w:rsidP="005740EB">
            <w:pPr>
              <w:pStyle w:val="BodyText"/>
              <w:rPr>
                <w:rFonts w:cs="Arial"/>
                <w:color w:val="333333"/>
                <w:sz w:val="22"/>
                <w:szCs w:val="22"/>
              </w:rPr>
            </w:pPr>
            <w:r w:rsidRPr="006477BF">
              <w:rPr>
                <w:rFonts w:cs="Arial"/>
                <w:sz w:val="22"/>
                <w:szCs w:val="22"/>
              </w:rPr>
              <w:t>3.68</w:t>
            </w:r>
          </w:p>
        </w:tc>
        <w:tc>
          <w:tcPr>
            <w:tcW w:w="1201" w:type="pct"/>
          </w:tcPr>
          <w:p w14:paraId="0FFFE954"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26</w:t>
            </w:r>
          </w:p>
        </w:tc>
      </w:tr>
      <w:tr w:rsidR="00AB0436" w:rsidRPr="006477BF" w14:paraId="2F59BEF7" w14:textId="77777777" w:rsidTr="006477BF">
        <w:trPr>
          <w:trHeight w:val="50"/>
        </w:trPr>
        <w:tc>
          <w:tcPr>
            <w:tcW w:w="1679" w:type="pct"/>
            <w:noWrap/>
            <w:hideMark/>
          </w:tcPr>
          <w:p w14:paraId="0B4ACB04" w14:textId="77777777" w:rsidR="00AB0436" w:rsidRPr="006477BF" w:rsidRDefault="00AB0436" w:rsidP="005740EB">
            <w:pPr>
              <w:pStyle w:val="BodyText"/>
              <w:rPr>
                <w:rFonts w:cs="Arial"/>
                <w:color w:val="333333"/>
                <w:sz w:val="22"/>
                <w:szCs w:val="22"/>
              </w:rPr>
            </w:pPr>
            <w:r w:rsidRPr="006477BF">
              <w:rPr>
                <w:rFonts w:cs="Arial"/>
                <w:sz w:val="22"/>
                <w:szCs w:val="22"/>
              </w:rPr>
              <w:t>2</w:t>
            </w:r>
          </w:p>
        </w:tc>
        <w:tc>
          <w:tcPr>
            <w:tcW w:w="2120" w:type="pct"/>
            <w:noWrap/>
            <w:hideMark/>
          </w:tcPr>
          <w:p w14:paraId="4F5B155F" w14:textId="77777777" w:rsidR="00AB0436" w:rsidRPr="006477BF" w:rsidRDefault="00AB0436" w:rsidP="005740EB">
            <w:pPr>
              <w:pStyle w:val="BodyText"/>
              <w:rPr>
                <w:rFonts w:cs="Arial"/>
                <w:color w:val="333333"/>
                <w:sz w:val="22"/>
                <w:szCs w:val="22"/>
              </w:rPr>
            </w:pPr>
            <w:r w:rsidRPr="006477BF">
              <w:rPr>
                <w:rFonts w:cs="Arial"/>
                <w:sz w:val="22"/>
                <w:szCs w:val="22"/>
              </w:rPr>
              <w:t>2.00</w:t>
            </w:r>
          </w:p>
        </w:tc>
        <w:tc>
          <w:tcPr>
            <w:tcW w:w="1201" w:type="pct"/>
          </w:tcPr>
          <w:p w14:paraId="744FAAD6"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w:t>
            </w:r>
          </w:p>
        </w:tc>
      </w:tr>
      <w:tr w:rsidR="00AB0436" w:rsidRPr="006477BF" w14:paraId="57917627"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20FFE0E0" w14:textId="77777777" w:rsidR="00AB0436" w:rsidRPr="006477BF" w:rsidRDefault="00AB0436" w:rsidP="005740EB">
            <w:pPr>
              <w:pStyle w:val="BodyText"/>
              <w:rPr>
                <w:rFonts w:cs="Arial"/>
                <w:color w:val="333333"/>
                <w:sz w:val="22"/>
                <w:szCs w:val="22"/>
              </w:rPr>
            </w:pPr>
            <w:r w:rsidRPr="006477BF">
              <w:rPr>
                <w:rFonts w:cs="Arial"/>
                <w:sz w:val="22"/>
                <w:szCs w:val="22"/>
              </w:rPr>
              <w:t>4</w:t>
            </w:r>
          </w:p>
        </w:tc>
        <w:tc>
          <w:tcPr>
            <w:tcW w:w="2120" w:type="pct"/>
            <w:noWrap/>
            <w:hideMark/>
          </w:tcPr>
          <w:p w14:paraId="1362AE5F" w14:textId="77777777" w:rsidR="00AB0436" w:rsidRPr="006477BF" w:rsidRDefault="00AB0436" w:rsidP="005740EB">
            <w:pPr>
              <w:pStyle w:val="BodyText"/>
              <w:rPr>
                <w:rFonts w:cs="Arial"/>
                <w:color w:val="333333"/>
                <w:sz w:val="22"/>
                <w:szCs w:val="22"/>
              </w:rPr>
            </w:pPr>
            <w:r w:rsidRPr="006477BF">
              <w:rPr>
                <w:rFonts w:cs="Arial"/>
                <w:sz w:val="22"/>
                <w:szCs w:val="22"/>
              </w:rPr>
              <w:t>3.93</w:t>
            </w:r>
          </w:p>
        </w:tc>
        <w:tc>
          <w:tcPr>
            <w:tcW w:w="1201" w:type="pct"/>
          </w:tcPr>
          <w:p w14:paraId="4BC82071"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202</w:t>
            </w:r>
          </w:p>
        </w:tc>
      </w:tr>
      <w:tr w:rsidR="00AB0436" w:rsidRPr="006477BF" w14:paraId="22F3AC28" w14:textId="77777777" w:rsidTr="006477BF">
        <w:trPr>
          <w:trHeight w:val="290"/>
        </w:trPr>
        <w:tc>
          <w:tcPr>
            <w:tcW w:w="1679" w:type="pct"/>
            <w:noWrap/>
            <w:hideMark/>
          </w:tcPr>
          <w:p w14:paraId="026E8D9D" w14:textId="77777777" w:rsidR="00AB0436" w:rsidRPr="006477BF" w:rsidRDefault="00AB0436" w:rsidP="005740EB">
            <w:pPr>
              <w:pStyle w:val="BodyText"/>
              <w:rPr>
                <w:rFonts w:cs="Arial"/>
                <w:color w:val="333333"/>
                <w:sz w:val="22"/>
                <w:szCs w:val="22"/>
              </w:rPr>
            </w:pPr>
            <w:r w:rsidRPr="006477BF">
              <w:rPr>
                <w:rFonts w:cs="Arial"/>
                <w:sz w:val="22"/>
                <w:szCs w:val="22"/>
              </w:rPr>
              <w:t>5 – Strongly agree</w:t>
            </w:r>
          </w:p>
        </w:tc>
        <w:tc>
          <w:tcPr>
            <w:tcW w:w="2120" w:type="pct"/>
            <w:noWrap/>
            <w:hideMark/>
          </w:tcPr>
          <w:p w14:paraId="663B7289" w14:textId="77777777" w:rsidR="00AB0436" w:rsidRPr="006477BF" w:rsidRDefault="00AB0436" w:rsidP="005740EB">
            <w:pPr>
              <w:pStyle w:val="BodyText"/>
              <w:rPr>
                <w:rFonts w:cs="Arial"/>
                <w:color w:val="333333"/>
                <w:sz w:val="22"/>
                <w:szCs w:val="22"/>
              </w:rPr>
            </w:pPr>
            <w:r w:rsidRPr="006477BF">
              <w:rPr>
                <w:rFonts w:cs="Arial"/>
                <w:sz w:val="22"/>
                <w:szCs w:val="22"/>
              </w:rPr>
              <w:t>3.90</w:t>
            </w:r>
          </w:p>
        </w:tc>
        <w:tc>
          <w:tcPr>
            <w:tcW w:w="1201" w:type="pct"/>
          </w:tcPr>
          <w:p w14:paraId="11A5DBF3"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253</w:t>
            </w:r>
          </w:p>
        </w:tc>
      </w:tr>
    </w:tbl>
    <w:p w14:paraId="79203AD1"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[3.90-(3.68+2.00)/2)]/8 = 13.2% - </w:t>
      </w:r>
      <w:r w:rsidRPr="00B71F91">
        <w:rPr>
          <w:rFonts w:ascii="Arial" w:hAnsi="Arial" w:cs="Arial"/>
          <w:b/>
          <w:bCs/>
        </w:rPr>
        <w:t>moderate evidence</w:t>
      </w:r>
      <w:r w:rsidRPr="00B71F91">
        <w:rPr>
          <w:rFonts w:ascii="Arial" w:hAnsi="Arial" w:cs="Arial"/>
        </w:rPr>
        <w:t xml:space="preserve">. (Comparison between the average of categories one and two, and category five (Q11c) over Q6 categories) </w:t>
      </w:r>
    </w:p>
    <w:p w14:paraId="647D5E48"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NO:</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moderate evidence</w:t>
      </w:r>
      <w:r w:rsidRPr="001E52C9">
        <w:rPr>
          <w:rFonts w:eastAsia="Calibri" w:cs="Arial"/>
          <w:sz w:val="22"/>
          <w:szCs w:val="22"/>
        </w:rPr>
        <w:t xml:space="preserve"> </w:t>
      </w:r>
      <w:r w:rsidRPr="00B71F91">
        <w:rPr>
          <w:rFonts w:cs="Arial"/>
          <w:sz w:val="22"/>
        </w:rPr>
        <w:t>that those who attend more frequently feel unsafe at home.</w:t>
      </w:r>
      <w:r>
        <w:rPr>
          <w:rStyle w:val="FootnoteReference"/>
          <w:rFonts w:cs="Arial"/>
          <w:sz w:val="22"/>
        </w:rPr>
        <w:footnoteReference w:id="27"/>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48E7060F"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3896E1D3" w14:textId="77777777" w:rsidR="00AB0436" w:rsidRPr="006477BF" w:rsidRDefault="00AB0436" w:rsidP="005740EB">
            <w:pPr>
              <w:pStyle w:val="BodyText"/>
              <w:rPr>
                <w:rFonts w:cs="Arial"/>
                <w:sz w:val="22"/>
                <w:szCs w:val="22"/>
              </w:rPr>
            </w:pPr>
            <w:r w:rsidRPr="006477BF">
              <w:rPr>
                <w:rFonts w:cs="Arial"/>
                <w:sz w:val="22"/>
                <w:szCs w:val="22"/>
              </w:rPr>
              <w:t>‘Feeling safe at home’ category (Q12b)</w:t>
            </w:r>
          </w:p>
        </w:tc>
        <w:tc>
          <w:tcPr>
            <w:tcW w:w="2120" w:type="pct"/>
            <w:noWrap/>
            <w:hideMark/>
          </w:tcPr>
          <w:p w14:paraId="0F622430" w14:textId="77777777" w:rsidR="00AB0436" w:rsidRPr="006477BF" w:rsidRDefault="00AB0436" w:rsidP="005740EB">
            <w:pPr>
              <w:pStyle w:val="BodyText"/>
              <w:rPr>
                <w:rFonts w:cs="Arial"/>
                <w:sz w:val="22"/>
                <w:szCs w:val="22"/>
              </w:rPr>
            </w:pPr>
            <w:r w:rsidRPr="006477BF">
              <w:rPr>
                <w:rFonts w:cs="Arial"/>
                <w:sz w:val="22"/>
                <w:szCs w:val="22"/>
              </w:rPr>
              <w:t>Average attendance a week (times a week) (Q5)</w:t>
            </w:r>
          </w:p>
        </w:tc>
        <w:tc>
          <w:tcPr>
            <w:tcW w:w="1201" w:type="pct"/>
          </w:tcPr>
          <w:p w14:paraId="4312F252"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1A9D3DF3"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1E05838" w14:textId="77777777" w:rsidR="00AB0436" w:rsidRPr="006477BF" w:rsidRDefault="00AB0436" w:rsidP="005740EB">
            <w:pPr>
              <w:pStyle w:val="BodyText"/>
              <w:rPr>
                <w:rFonts w:cs="Arial"/>
                <w:color w:val="333333"/>
                <w:sz w:val="22"/>
                <w:szCs w:val="22"/>
              </w:rPr>
            </w:pPr>
            <w:r w:rsidRPr="006477BF">
              <w:rPr>
                <w:rFonts w:cs="Arial"/>
                <w:sz w:val="22"/>
                <w:szCs w:val="22"/>
              </w:rPr>
              <w:t>1 – Strongly disagree</w:t>
            </w:r>
          </w:p>
        </w:tc>
        <w:tc>
          <w:tcPr>
            <w:tcW w:w="2120" w:type="pct"/>
            <w:noWrap/>
            <w:hideMark/>
          </w:tcPr>
          <w:p w14:paraId="76A55653" w14:textId="77777777" w:rsidR="00AB0436" w:rsidRPr="006477BF" w:rsidRDefault="00AB0436" w:rsidP="005740EB">
            <w:pPr>
              <w:pStyle w:val="BodyText"/>
              <w:rPr>
                <w:rFonts w:cs="Arial"/>
                <w:color w:val="333333"/>
                <w:sz w:val="22"/>
                <w:szCs w:val="22"/>
              </w:rPr>
            </w:pPr>
            <w:r w:rsidRPr="006477BF">
              <w:rPr>
                <w:rFonts w:cs="Arial"/>
                <w:sz w:val="22"/>
                <w:szCs w:val="22"/>
              </w:rPr>
              <w:t>2.58</w:t>
            </w:r>
          </w:p>
        </w:tc>
        <w:tc>
          <w:tcPr>
            <w:tcW w:w="1201" w:type="pct"/>
          </w:tcPr>
          <w:p w14:paraId="3FEDA344" w14:textId="77777777" w:rsidR="00AB0436" w:rsidRPr="006477BF" w:rsidRDefault="00AB0436" w:rsidP="005740EB">
            <w:pPr>
              <w:pStyle w:val="BodyText"/>
              <w:rPr>
                <w:rFonts w:cs="Arial"/>
                <w:color w:val="333333"/>
                <w:sz w:val="22"/>
                <w:szCs w:val="22"/>
              </w:rPr>
            </w:pPr>
            <w:r w:rsidRPr="006477BF">
              <w:rPr>
                <w:rFonts w:cs="Arial"/>
                <w:sz w:val="22"/>
                <w:szCs w:val="22"/>
              </w:rPr>
              <w:t>19</w:t>
            </w:r>
          </w:p>
        </w:tc>
      </w:tr>
      <w:tr w:rsidR="00AB0436" w:rsidRPr="006477BF" w14:paraId="60CD5C77" w14:textId="77777777" w:rsidTr="006477BF">
        <w:trPr>
          <w:trHeight w:val="50"/>
        </w:trPr>
        <w:tc>
          <w:tcPr>
            <w:tcW w:w="1679" w:type="pct"/>
            <w:noWrap/>
            <w:hideMark/>
          </w:tcPr>
          <w:p w14:paraId="1D5E4961" w14:textId="77777777" w:rsidR="00AB0436" w:rsidRPr="006477BF" w:rsidRDefault="00AB0436" w:rsidP="005740EB">
            <w:pPr>
              <w:pStyle w:val="BodyText"/>
              <w:rPr>
                <w:rFonts w:cs="Arial"/>
                <w:color w:val="333333"/>
                <w:sz w:val="22"/>
                <w:szCs w:val="22"/>
              </w:rPr>
            </w:pPr>
            <w:r w:rsidRPr="006477BF">
              <w:rPr>
                <w:rFonts w:cs="Arial"/>
                <w:sz w:val="22"/>
                <w:szCs w:val="22"/>
              </w:rPr>
              <w:t>2</w:t>
            </w:r>
          </w:p>
        </w:tc>
        <w:tc>
          <w:tcPr>
            <w:tcW w:w="2120" w:type="pct"/>
            <w:noWrap/>
            <w:hideMark/>
          </w:tcPr>
          <w:p w14:paraId="4531C742" w14:textId="77777777" w:rsidR="00AB0436" w:rsidRPr="006477BF" w:rsidRDefault="00AB0436" w:rsidP="005740EB">
            <w:pPr>
              <w:pStyle w:val="BodyText"/>
              <w:rPr>
                <w:rFonts w:cs="Arial"/>
                <w:color w:val="333333"/>
                <w:sz w:val="22"/>
                <w:szCs w:val="22"/>
              </w:rPr>
            </w:pPr>
            <w:r w:rsidRPr="006477BF">
              <w:rPr>
                <w:rFonts w:cs="Arial"/>
                <w:sz w:val="22"/>
                <w:szCs w:val="22"/>
              </w:rPr>
              <w:t>0</w:t>
            </w:r>
          </w:p>
        </w:tc>
        <w:tc>
          <w:tcPr>
            <w:tcW w:w="1201" w:type="pct"/>
          </w:tcPr>
          <w:p w14:paraId="21B61196" w14:textId="77777777" w:rsidR="00AB0436" w:rsidRPr="006477BF" w:rsidRDefault="00AB0436" w:rsidP="005740EB">
            <w:pPr>
              <w:pStyle w:val="BodyText"/>
              <w:rPr>
                <w:rFonts w:cs="Arial"/>
                <w:color w:val="333333"/>
                <w:sz w:val="22"/>
                <w:szCs w:val="22"/>
              </w:rPr>
            </w:pPr>
            <w:r w:rsidRPr="006477BF">
              <w:rPr>
                <w:rFonts w:cs="Arial"/>
                <w:sz w:val="22"/>
                <w:szCs w:val="22"/>
              </w:rPr>
              <w:t>0</w:t>
            </w:r>
          </w:p>
        </w:tc>
      </w:tr>
      <w:tr w:rsidR="00AB0436" w:rsidRPr="006477BF" w14:paraId="67262E8B"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41612B2E" w14:textId="77777777" w:rsidR="00AB0436" w:rsidRPr="006477BF" w:rsidRDefault="00AB0436" w:rsidP="005740EB">
            <w:pPr>
              <w:pStyle w:val="BodyText"/>
              <w:rPr>
                <w:rFonts w:cs="Arial"/>
                <w:color w:val="333333"/>
                <w:sz w:val="22"/>
                <w:szCs w:val="22"/>
              </w:rPr>
            </w:pPr>
            <w:r w:rsidRPr="006477BF">
              <w:rPr>
                <w:rFonts w:cs="Arial"/>
                <w:sz w:val="22"/>
                <w:szCs w:val="22"/>
              </w:rPr>
              <w:t>4</w:t>
            </w:r>
          </w:p>
        </w:tc>
        <w:tc>
          <w:tcPr>
            <w:tcW w:w="2120" w:type="pct"/>
            <w:noWrap/>
            <w:hideMark/>
          </w:tcPr>
          <w:p w14:paraId="47C25768" w14:textId="77777777" w:rsidR="00AB0436" w:rsidRPr="006477BF" w:rsidRDefault="00AB0436" w:rsidP="005740EB">
            <w:pPr>
              <w:pStyle w:val="BodyText"/>
              <w:rPr>
                <w:rFonts w:cs="Arial"/>
                <w:color w:val="333333"/>
                <w:sz w:val="22"/>
                <w:szCs w:val="22"/>
              </w:rPr>
            </w:pPr>
            <w:r w:rsidRPr="006477BF">
              <w:rPr>
                <w:rFonts w:cs="Arial"/>
                <w:sz w:val="22"/>
                <w:szCs w:val="22"/>
              </w:rPr>
              <w:t>1.50</w:t>
            </w:r>
          </w:p>
        </w:tc>
        <w:tc>
          <w:tcPr>
            <w:tcW w:w="1201" w:type="pct"/>
          </w:tcPr>
          <w:p w14:paraId="05A00681" w14:textId="77777777" w:rsidR="00AB0436" w:rsidRPr="006477BF" w:rsidRDefault="00AB0436" w:rsidP="005740EB">
            <w:pPr>
              <w:pStyle w:val="BodyText"/>
              <w:rPr>
                <w:rFonts w:cs="Arial"/>
                <w:color w:val="333333"/>
                <w:sz w:val="22"/>
                <w:szCs w:val="22"/>
              </w:rPr>
            </w:pPr>
            <w:r w:rsidRPr="006477BF">
              <w:rPr>
                <w:rFonts w:cs="Arial"/>
                <w:sz w:val="22"/>
                <w:szCs w:val="22"/>
              </w:rPr>
              <w:t>2</w:t>
            </w:r>
          </w:p>
        </w:tc>
      </w:tr>
      <w:tr w:rsidR="00AB0436" w:rsidRPr="006477BF" w14:paraId="236C2E5A" w14:textId="77777777" w:rsidTr="006477BF">
        <w:trPr>
          <w:trHeight w:val="290"/>
        </w:trPr>
        <w:tc>
          <w:tcPr>
            <w:tcW w:w="1679" w:type="pct"/>
            <w:noWrap/>
            <w:hideMark/>
          </w:tcPr>
          <w:p w14:paraId="3ED486BA" w14:textId="77777777" w:rsidR="00AB0436" w:rsidRPr="006477BF" w:rsidRDefault="00AB0436" w:rsidP="005740EB">
            <w:pPr>
              <w:pStyle w:val="BodyText"/>
              <w:rPr>
                <w:rFonts w:cs="Arial"/>
                <w:color w:val="333333"/>
                <w:sz w:val="22"/>
                <w:szCs w:val="22"/>
              </w:rPr>
            </w:pPr>
            <w:r w:rsidRPr="006477BF">
              <w:rPr>
                <w:rFonts w:cs="Arial"/>
                <w:sz w:val="22"/>
                <w:szCs w:val="22"/>
              </w:rPr>
              <w:t>5 – Strongly agree</w:t>
            </w:r>
          </w:p>
        </w:tc>
        <w:tc>
          <w:tcPr>
            <w:tcW w:w="2120" w:type="pct"/>
            <w:noWrap/>
            <w:hideMark/>
          </w:tcPr>
          <w:p w14:paraId="7A416D8D" w14:textId="77777777" w:rsidR="00AB0436" w:rsidRPr="006477BF" w:rsidRDefault="00AB0436" w:rsidP="005740EB">
            <w:pPr>
              <w:pStyle w:val="BodyText"/>
              <w:rPr>
                <w:rFonts w:cs="Arial"/>
                <w:color w:val="333333"/>
                <w:sz w:val="22"/>
                <w:szCs w:val="22"/>
              </w:rPr>
            </w:pPr>
            <w:r w:rsidRPr="006477BF">
              <w:rPr>
                <w:rFonts w:cs="Arial"/>
                <w:sz w:val="22"/>
                <w:szCs w:val="22"/>
              </w:rPr>
              <w:t>1.20</w:t>
            </w:r>
          </w:p>
        </w:tc>
        <w:tc>
          <w:tcPr>
            <w:tcW w:w="1201" w:type="pct"/>
          </w:tcPr>
          <w:p w14:paraId="3B14AE36" w14:textId="77777777" w:rsidR="00AB0436" w:rsidRPr="006477BF" w:rsidRDefault="00AB0436" w:rsidP="005740EB">
            <w:pPr>
              <w:pStyle w:val="BodyText"/>
              <w:rPr>
                <w:rFonts w:cs="Arial"/>
                <w:color w:val="333333"/>
                <w:sz w:val="22"/>
                <w:szCs w:val="22"/>
              </w:rPr>
            </w:pPr>
            <w:r w:rsidRPr="006477BF">
              <w:rPr>
                <w:rFonts w:cs="Arial"/>
                <w:sz w:val="22"/>
                <w:szCs w:val="22"/>
              </w:rPr>
              <w:t>5</w:t>
            </w:r>
          </w:p>
        </w:tc>
      </w:tr>
    </w:tbl>
    <w:p w14:paraId="083AF948"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[(1.20-2.58)/6] = -23.00% - </w:t>
      </w:r>
      <w:r w:rsidRPr="00B71F91">
        <w:rPr>
          <w:rFonts w:ascii="Arial" w:hAnsi="Arial" w:cs="Arial"/>
          <w:b/>
          <w:bCs/>
        </w:rPr>
        <w:t>strong evidence</w:t>
      </w:r>
      <w:r w:rsidRPr="00B71F91">
        <w:rPr>
          <w:rFonts w:ascii="Arial" w:hAnsi="Arial" w:cs="Arial"/>
        </w:rPr>
        <w:t xml:space="preserve">. (Comparison between categories one and five (Q12b) over Q5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20BC73B7"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5979F6AD" w14:textId="77777777" w:rsidR="00AB0436" w:rsidRPr="006477BF" w:rsidRDefault="00AB0436" w:rsidP="005740EB">
            <w:pPr>
              <w:pStyle w:val="BodyText"/>
              <w:rPr>
                <w:rFonts w:cs="Arial"/>
                <w:sz w:val="22"/>
                <w:szCs w:val="22"/>
              </w:rPr>
            </w:pPr>
            <w:r w:rsidRPr="006477BF">
              <w:rPr>
                <w:rFonts w:cs="Arial"/>
                <w:sz w:val="22"/>
                <w:szCs w:val="22"/>
              </w:rPr>
              <w:t>‘Feeling safe at home’ category (Q12b)</w:t>
            </w:r>
          </w:p>
        </w:tc>
        <w:tc>
          <w:tcPr>
            <w:tcW w:w="2120" w:type="pct"/>
            <w:noWrap/>
            <w:hideMark/>
          </w:tcPr>
          <w:p w14:paraId="36F93B8A" w14:textId="77777777" w:rsidR="00AB0436" w:rsidRPr="006477BF" w:rsidRDefault="00AB0436" w:rsidP="005740EB">
            <w:pPr>
              <w:pStyle w:val="BodyText"/>
              <w:rPr>
                <w:rFonts w:cs="Arial"/>
                <w:sz w:val="22"/>
                <w:szCs w:val="22"/>
              </w:rPr>
            </w:pPr>
            <w:r w:rsidRPr="006477BF">
              <w:rPr>
                <w:rFonts w:cs="Arial"/>
                <w:sz w:val="22"/>
                <w:szCs w:val="22"/>
              </w:rPr>
              <w:t>Average attendance a week (hours per week) (Q6)</w:t>
            </w:r>
          </w:p>
        </w:tc>
        <w:tc>
          <w:tcPr>
            <w:tcW w:w="1201" w:type="pct"/>
          </w:tcPr>
          <w:p w14:paraId="126DFE2B"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6B1F8C8A"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78B000E1" w14:textId="77777777" w:rsidR="00AB0436" w:rsidRPr="006477BF" w:rsidRDefault="00AB0436" w:rsidP="005740EB">
            <w:pPr>
              <w:pStyle w:val="BodyText"/>
              <w:rPr>
                <w:rFonts w:cs="Arial"/>
                <w:color w:val="333333"/>
                <w:sz w:val="22"/>
                <w:szCs w:val="22"/>
              </w:rPr>
            </w:pPr>
            <w:r w:rsidRPr="006477BF">
              <w:rPr>
                <w:rFonts w:cs="Arial"/>
                <w:sz w:val="22"/>
                <w:szCs w:val="22"/>
              </w:rPr>
              <w:t>1 – Strongly disagree</w:t>
            </w:r>
          </w:p>
        </w:tc>
        <w:tc>
          <w:tcPr>
            <w:tcW w:w="2120" w:type="pct"/>
            <w:noWrap/>
            <w:hideMark/>
          </w:tcPr>
          <w:p w14:paraId="131EA9EF" w14:textId="77777777" w:rsidR="00AB0436" w:rsidRPr="006477BF" w:rsidRDefault="00AB0436" w:rsidP="005740EB">
            <w:pPr>
              <w:pStyle w:val="BodyText"/>
              <w:rPr>
                <w:rFonts w:cs="Arial"/>
                <w:color w:val="333333"/>
                <w:sz w:val="22"/>
                <w:szCs w:val="22"/>
              </w:rPr>
            </w:pPr>
            <w:r w:rsidRPr="006477BF">
              <w:rPr>
                <w:rFonts w:cs="Arial"/>
                <w:sz w:val="22"/>
                <w:szCs w:val="22"/>
              </w:rPr>
              <w:t>3.83</w:t>
            </w:r>
          </w:p>
        </w:tc>
        <w:tc>
          <w:tcPr>
            <w:tcW w:w="1201" w:type="pct"/>
          </w:tcPr>
          <w:p w14:paraId="1A69E269" w14:textId="77777777" w:rsidR="00AB0436" w:rsidRPr="006477BF" w:rsidRDefault="00AB0436" w:rsidP="005740EB">
            <w:pPr>
              <w:pStyle w:val="BodyText"/>
              <w:rPr>
                <w:rFonts w:cs="Arial"/>
                <w:color w:val="333333"/>
                <w:sz w:val="22"/>
                <w:szCs w:val="22"/>
              </w:rPr>
            </w:pPr>
            <w:r w:rsidRPr="006477BF">
              <w:rPr>
                <w:rFonts w:cs="Arial"/>
                <w:sz w:val="22"/>
                <w:szCs w:val="22"/>
              </w:rPr>
              <w:t>19</w:t>
            </w:r>
          </w:p>
        </w:tc>
      </w:tr>
      <w:tr w:rsidR="00AB0436" w:rsidRPr="006477BF" w14:paraId="2199DBCA" w14:textId="77777777" w:rsidTr="006477BF">
        <w:trPr>
          <w:trHeight w:val="50"/>
        </w:trPr>
        <w:tc>
          <w:tcPr>
            <w:tcW w:w="1679" w:type="pct"/>
            <w:noWrap/>
            <w:hideMark/>
          </w:tcPr>
          <w:p w14:paraId="345F8564" w14:textId="77777777" w:rsidR="00AB0436" w:rsidRPr="006477BF" w:rsidRDefault="00AB0436" w:rsidP="005740EB">
            <w:pPr>
              <w:pStyle w:val="BodyText"/>
              <w:rPr>
                <w:rFonts w:cs="Arial"/>
                <w:color w:val="333333"/>
                <w:sz w:val="22"/>
                <w:szCs w:val="22"/>
              </w:rPr>
            </w:pPr>
            <w:r w:rsidRPr="006477BF">
              <w:rPr>
                <w:rFonts w:cs="Arial"/>
                <w:sz w:val="22"/>
                <w:szCs w:val="22"/>
              </w:rPr>
              <w:lastRenderedPageBreak/>
              <w:t>2</w:t>
            </w:r>
          </w:p>
        </w:tc>
        <w:tc>
          <w:tcPr>
            <w:tcW w:w="2120" w:type="pct"/>
            <w:noWrap/>
            <w:hideMark/>
          </w:tcPr>
          <w:p w14:paraId="4F8D1F86" w14:textId="77777777" w:rsidR="00AB0436" w:rsidRPr="006477BF" w:rsidRDefault="00AB0436" w:rsidP="005740EB">
            <w:pPr>
              <w:pStyle w:val="BodyText"/>
              <w:rPr>
                <w:rFonts w:cs="Arial"/>
                <w:color w:val="333333"/>
                <w:sz w:val="22"/>
                <w:szCs w:val="22"/>
              </w:rPr>
            </w:pPr>
            <w:r w:rsidRPr="006477BF">
              <w:rPr>
                <w:rFonts w:cs="Arial"/>
                <w:sz w:val="22"/>
                <w:szCs w:val="22"/>
              </w:rPr>
              <w:t>0</w:t>
            </w:r>
          </w:p>
        </w:tc>
        <w:tc>
          <w:tcPr>
            <w:tcW w:w="1201" w:type="pct"/>
          </w:tcPr>
          <w:p w14:paraId="73FF3B7B" w14:textId="77777777" w:rsidR="00AB0436" w:rsidRPr="006477BF" w:rsidRDefault="00AB0436" w:rsidP="005740EB">
            <w:pPr>
              <w:pStyle w:val="BodyText"/>
              <w:rPr>
                <w:rFonts w:cs="Arial"/>
                <w:color w:val="333333"/>
                <w:sz w:val="22"/>
                <w:szCs w:val="22"/>
              </w:rPr>
            </w:pPr>
            <w:r w:rsidRPr="006477BF">
              <w:rPr>
                <w:rFonts w:cs="Arial"/>
                <w:sz w:val="22"/>
                <w:szCs w:val="22"/>
              </w:rPr>
              <w:t>0</w:t>
            </w:r>
          </w:p>
        </w:tc>
      </w:tr>
      <w:tr w:rsidR="00AB0436" w:rsidRPr="006477BF" w14:paraId="36CD8BE5"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2691A2D6" w14:textId="77777777" w:rsidR="00AB0436" w:rsidRPr="006477BF" w:rsidRDefault="00AB0436" w:rsidP="005740EB">
            <w:pPr>
              <w:pStyle w:val="BodyText"/>
              <w:rPr>
                <w:rFonts w:cs="Arial"/>
                <w:color w:val="333333"/>
                <w:sz w:val="22"/>
                <w:szCs w:val="22"/>
              </w:rPr>
            </w:pPr>
            <w:r w:rsidRPr="006477BF">
              <w:rPr>
                <w:rFonts w:cs="Arial"/>
                <w:sz w:val="22"/>
                <w:szCs w:val="22"/>
              </w:rPr>
              <w:t>4</w:t>
            </w:r>
          </w:p>
        </w:tc>
        <w:tc>
          <w:tcPr>
            <w:tcW w:w="2120" w:type="pct"/>
            <w:noWrap/>
            <w:hideMark/>
          </w:tcPr>
          <w:p w14:paraId="3C20A609" w14:textId="77777777" w:rsidR="00AB0436" w:rsidRPr="006477BF" w:rsidRDefault="00AB0436" w:rsidP="005740EB">
            <w:pPr>
              <w:pStyle w:val="BodyText"/>
              <w:rPr>
                <w:rFonts w:cs="Arial"/>
                <w:color w:val="333333"/>
                <w:sz w:val="22"/>
                <w:szCs w:val="22"/>
              </w:rPr>
            </w:pPr>
            <w:r w:rsidRPr="006477BF">
              <w:rPr>
                <w:rFonts w:cs="Arial"/>
                <w:sz w:val="22"/>
                <w:szCs w:val="22"/>
              </w:rPr>
              <w:t>2.50</w:t>
            </w:r>
          </w:p>
        </w:tc>
        <w:tc>
          <w:tcPr>
            <w:tcW w:w="1201" w:type="pct"/>
          </w:tcPr>
          <w:p w14:paraId="4B8E8D3F" w14:textId="77777777" w:rsidR="00AB0436" w:rsidRPr="006477BF" w:rsidRDefault="00AB0436" w:rsidP="005740EB">
            <w:pPr>
              <w:pStyle w:val="BodyText"/>
              <w:rPr>
                <w:rFonts w:cs="Arial"/>
                <w:color w:val="333333"/>
                <w:sz w:val="22"/>
                <w:szCs w:val="22"/>
              </w:rPr>
            </w:pPr>
            <w:r w:rsidRPr="006477BF">
              <w:rPr>
                <w:rFonts w:cs="Arial"/>
                <w:sz w:val="22"/>
                <w:szCs w:val="22"/>
              </w:rPr>
              <w:t>2</w:t>
            </w:r>
          </w:p>
        </w:tc>
      </w:tr>
      <w:tr w:rsidR="00AB0436" w:rsidRPr="006477BF" w14:paraId="24D862D9" w14:textId="77777777" w:rsidTr="006477BF">
        <w:trPr>
          <w:trHeight w:val="290"/>
        </w:trPr>
        <w:tc>
          <w:tcPr>
            <w:tcW w:w="1679" w:type="pct"/>
            <w:noWrap/>
            <w:hideMark/>
          </w:tcPr>
          <w:p w14:paraId="067C9A26" w14:textId="77777777" w:rsidR="00AB0436" w:rsidRPr="006477BF" w:rsidRDefault="00AB0436" w:rsidP="005740EB">
            <w:pPr>
              <w:pStyle w:val="BodyText"/>
              <w:rPr>
                <w:rFonts w:cs="Arial"/>
                <w:color w:val="333333"/>
                <w:sz w:val="22"/>
                <w:szCs w:val="22"/>
              </w:rPr>
            </w:pPr>
            <w:r w:rsidRPr="006477BF">
              <w:rPr>
                <w:rFonts w:cs="Arial"/>
                <w:sz w:val="22"/>
                <w:szCs w:val="22"/>
              </w:rPr>
              <w:t>5 – Strongly agree</w:t>
            </w:r>
          </w:p>
        </w:tc>
        <w:tc>
          <w:tcPr>
            <w:tcW w:w="2120" w:type="pct"/>
            <w:noWrap/>
            <w:hideMark/>
          </w:tcPr>
          <w:p w14:paraId="753261FE" w14:textId="77777777" w:rsidR="00AB0436" w:rsidRPr="006477BF" w:rsidRDefault="00AB0436" w:rsidP="005740EB">
            <w:pPr>
              <w:pStyle w:val="BodyText"/>
              <w:rPr>
                <w:rFonts w:cs="Arial"/>
                <w:color w:val="333333"/>
                <w:sz w:val="22"/>
                <w:szCs w:val="22"/>
              </w:rPr>
            </w:pPr>
            <w:r w:rsidRPr="006477BF">
              <w:rPr>
                <w:rFonts w:cs="Arial"/>
                <w:sz w:val="22"/>
                <w:szCs w:val="22"/>
              </w:rPr>
              <w:t>3.00</w:t>
            </w:r>
          </w:p>
        </w:tc>
        <w:tc>
          <w:tcPr>
            <w:tcW w:w="1201" w:type="pct"/>
          </w:tcPr>
          <w:p w14:paraId="28E64456" w14:textId="77777777" w:rsidR="00AB0436" w:rsidRPr="006477BF" w:rsidRDefault="00AB0436" w:rsidP="005740EB">
            <w:pPr>
              <w:pStyle w:val="BodyText"/>
              <w:rPr>
                <w:rFonts w:cs="Arial"/>
                <w:color w:val="333333"/>
                <w:sz w:val="22"/>
                <w:szCs w:val="22"/>
              </w:rPr>
            </w:pPr>
            <w:r w:rsidRPr="006477BF">
              <w:rPr>
                <w:rFonts w:cs="Arial"/>
                <w:sz w:val="22"/>
                <w:szCs w:val="22"/>
              </w:rPr>
              <w:t>5</w:t>
            </w:r>
          </w:p>
        </w:tc>
      </w:tr>
    </w:tbl>
    <w:p w14:paraId="1C54DCE0" w14:textId="77777777" w:rsidR="00AB0436" w:rsidRPr="00B71F91" w:rsidRDefault="00AB0436" w:rsidP="00AB0436">
      <w:pPr>
        <w:pStyle w:val="Source"/>
        <w:rPr>
          <w:rFonts w:ascii="Arial" w:hAnsi="Arial" w:cs="Arial"/>
        </w:rPr>
      </w:pPr>
      <w:bookmarkStart w:id="73" w:name="_Hlk209703000"/>
      <w:r w:rsidRPr="00B71F91">
        <w:rPr>
          <w:rFonts w:ascii="Arial" w:hAnsi="Arial" w:cs="Arial"/>
        </w:rPr>
        <w:t xml:space="preserve">Variation calculation: [(3.00-3.83)/8)] = -10.42% - </w:t>
      </w:r>
      <w:r w:rsidRPr="00B71F91">
        <w:rPr>
          <w:rFonts w:ascii="Arial" w:hAnsi="Arial" w:cs="Arial"/>
          <w:b/>
          <w:bCs/>
        </w:rPr>
        <w:t>moderate evidence</w:t>
      </w:r>
      <w:r w:rsidRPr="00B71F91">
        <w:rPr>
          <w:rFonts w:ascii="Arial" w:hAnsi="Arial" w:cs="Arial"/>
        </w:rPr>
        <w:t xml:space="preserve">. (Comparison between categories one and five (Q12b) over Q6 categories) </w:t>
      </w:r>
      <w:bookmarkEnd w:id="73"/>
    </w:p>
    <w:p w14:paraId="7EAA4022"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Do those who attend more frequently report better life skills?</w:t>
      </w:r>
    </w:p>
    <w:p w14:paraId="646B527C"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who attend more frequently seek help from others.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630D3824"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04483BE3" w14:textId="77777777" w:rsidR="00AB0436" w:rsidRPr="006477BF" w:rsidRDefault="00AB0436" w:rsidP="005740EB">
            <w:pPr>
              <w:pStyle w:val="BodyText"/>
              <w:rPr>
                <w:rFonts w:cs="Arial"/>
                <w:sz w:val="22"/>
                <w:szCs w:val="22"/>
              </w:rPr>
            </w:pPr>
            <w:r w:rsidRPr="006477BF">
              <w:rPr>
                <w:rFonts w:cs="Arial"/>
                <w:sz w:val="22"/>
                <w:szCs w:val="22"/>
              </w:rPr>
              <w:t>‘Seek help from others’ (Q13e – frequency of statements)</w:t>
            </w:r>
          </w:p>
        </w:tc>
        <w:tc>
          <w:tcPr>
            <w:tcW w:w="2120" w:type="pct"/>
            <w:noWrap/>
            <w:hideMark/>
          </w:tcPr>
          <w:p w14:paraId="622E28F6" w14:textId="77777777" w:rsidR="00AB0436" w:rsidRPr="006477BF" w:rsidRDefault="00AB0436" w:rsidP="005740EB">
            <w:pPr>
              <w:pStyle w:val="BodyText"/>
              <w:rPr>
                <w:rFonts w:cs="Arial"/>
                <w:sz w:val="22"/>
                <w:szCs w:val="22"/>
              </w:rPr>
            </w:pPr>
            <w:r w:rsidRPr="006477BF">
              <w:rPr>
                <w:rFonts w:cs="Arial"/>
                <w:sz w:val="22"/>
                <w:szCs w:val="22"/>
              </w:rPr>
              <w:t>Average attendance a week (times a week) (Q5)</w:t>
            </w:r>
          </w:p>
        </w:tc>
        <w:tc>
          <w:tcPr>
            <w:tcW w:w="1201" w:type="pct"/>
          </w:tcPr>
          <w:p w14:paraId="1FE659BC"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045DEA08"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0D2FBBC9" w14:textId="77777777" w:rsidR="00AB0436" w:rsidRPr="006477BF" w:rsidRDefault="00AB0436" w:rsidP="005740EB">
            <w:pPr>
              <w:pStyle w:val="BodyText"/>
              <w:rPr>
                <w:rFonts w:cs="Arial"/>
                <w:color w:val="333333"/>
                <w:sz w:val="22"/>
                <w:szCs w:val="22"/>
              </w:rPr>
            </w:pPr>
            <w:r w:rsidRPr="006477BF">
              <w:rPr>
                <w:rFonts w:cs="Arial"/>
                <w:color w:val="333333"/>
                <w:sz w:val="22"/>
                <w:szCs w:val="22"/>
              </w:rPr>
              <w:t>1 – Never</w:t>
            </w:r>
          </w:p>
        </w:tc>
        <w:tc>
          <w:tcPr>
            <w:tcW w:w="2120" w:type="pct"/>
            <w:noWrap/>
            <w:hideMark/>
          </w:tcPr>
          <w:p w14:paraId="7B43C769" w14:textId="77777777" w:rsidR="00AB0436" w:rsidRPr="006477BF" w:rsidRDefault="00AB0436" w:rsidP="005740EB">
            <w:pPr>
              <w:pStyle w:val="BodyText"/>
              <w:rPr>
                <w:rFonts w:cs="Arial"/>
                <w:color w:val="333333"/>
                <w:sz w:val="22"/>
                <w:szCs w:val="22"/>
              </w:rPr>
            </w:pPr>
            <w:r w:rsidRPr="006477BF">
              <w:rPr>
                <w:rFonts w:cs="Arial"/>
                <w:sz w:val="22"/>
                <w:szCs w:val="22"/>
              </w:rPr>
              <w:t>1.76</w:t>
            </w:r>
          </w:p>
        </w:tc>
        <w:tc>
          <w:tcPr>
            <w:tcW w:w="1201" w:type="pct"/>
          </w:tcPr>
          <w:p w14:paraId="72460C97" w14:textId="77777777" w:rsidR="00AB0436" w:rsidRPr="006477BF" w:rsidRDefault="00AB0436" w:rsidP="005740EB">
            <w:pPr>
              <w:pStyle w:val="BodyText"/>
              <w:rPr>
                <w:rFonts w:cs="Arial"/>
                <w:color w:val="333333"/>
                <w:sz w:val="22"/>
                <w:szCs w:val="22"/>
              </w:rPr>
            </w:pPr>
            <w:r w:rsidRPr="006477BF">
              <w:rPr>
                <w:rFonts w:cs="Arial"/>
                <w:sz w:val="22"/>
                <w:szCs w:val="22"/>
              </w:rPr>
              <w:t>29</w:t>
            </w:r>
          </w:p>
        </w:tc>
      </w:tr>
      <w:tr w:rsidR="00AB0436" w:rsidRPr="006477BF" w14:paraId="02F7916D" w14:textId="77777777" w:rsidTr="006477BF">
        <w:trPr>
          <w:trHeight w:val="50"/>
        </w:trPr>
        <w:tc>
          <w:tcPr>
            <w:tcW w:w="1679" w:type="pct"/>
            <w:noWrap/>
            <w:hideMark/>
          </w:tcPr>
          <w:p w14:paraId="21E7DB0C" w14:textId="77777777" w:rsidR="00AB0436" w:rsidRPr="006477BF" w:rsidRDefault="00AB0436" w:rsidP="005740EB">
            <w:pPr>
              <w:pStyle w:val="BodyText"/>
              <w:rPr>
                <w:rFonts w:cs="Arial"/>
                <w:color w:val="333333"/>
                <w:sz w:val="22"/>
                <w:szCs w:val="22"/>
              </w:rPr>
            </w:pPr>
            <w:r w:rsidRPr="006477BF">
              <w:rPr>
                <w:rFonts w:cs="Arial"/>
                <w:color w:val="333333"/>
                <w:sz w:val="22"/>
                <w:szCs w:val="22"/>
              </w:rPr>
              <w:t>2</w:t>
            </w:r>
          </w:p>
        </w:tc>
        <w:tc>
          <w:tcPr>
            <w:tcW w:w="2120" w:type="pct"/>
            <w:noWrap/>
            <w:hideMark/>
          </w:tcPr>
          <w:p w14:paraId="56CB204B" w14:textId="77777777" w:rsidR="00AB0436" w:rsidRPr="006477BF" w:rsidRDefault="00AB0436" w:rsidP="005740EB">
            <w:pPr>
              <w:pStyle w:val="BodyText"/>
              <w:rPr>
                <w:rFonts w:cs="Arial"/>
                <w:color w:val="333333"/>
                <w:sz w:val="22"/>
                <w:szCs w:val="22"/>
              </w:rPr>
            </w:pPr>
            <w:r w:rsidRPr="006477BF">
              <w:rPr>
                <w:rFonts w:cs="Arial"/>
                <w:sz w:val="22"/>
                <w:szCs w:val="22"/>
              </w:rPr>
              <w:t>1.81</w:t>
            </w:r>
          </w:p>
        </w:tc>
        <w:tc>
          <w:tcPr>
            <w:tcW w:w="1201" w:type="pct"/>
          </w:tcPr>
          <w:p w14:paraId="49A2BB48" w14:textId="77777777" w:rsidR="00AB0436" w:rsidRPr="006477BF" w:rsidRDefault="00AB0436" w:rsidP="005740EB">
            <w:pPr>
              <w:pStyle w:val="BodyText"/>
              <w:rPr>
                <w:rFonts w:cs="Arial"/>
                <w:color w:val="333333"/>
                <w:sz w:val="22"/>
                <w:szCs w:val="22"/>
              </w:rPr>
            </w:pPr>
            <w:r w:rsidRPr="006477BF">
              <w:rPr>
                <w:rFonts w:cs="Arial"/>
                <w:sz w:val="22"/>
                <w:szCs w:val="22"/>
              </w:rPr>
              <w:t>72</w:t>
            </w:r>
          </w:p>
        </w:tc>
      </w:tr>
      <w:tr w:rsidR="00AB0436" w:rsidRPr="006477BF" w14:paraId="683B974C" w14:textId="77777777" w:rsidTr="006477BF">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E92B506" w14:textId="77777777" w:rsidR="00AB0436" w:rsidRPr="006477BF" w:rsidRDefault="00AB0436" w:rsidP="005740EB">
            <w:pPr>
              <w:pStyle w:val="BodyText"/>
              <w:rPr>
                <w:rFonts w:cs="Arial"/>
                <w:color w:val="333333"/>
                <w:sz w:val="22"/>
                <w:szCs w:val="22"/>
              </w:rPr>
            </w:pPr>
            <w:r w:rsidRPr="006477BF">
              <w:rPr>
                <w:rFonts w:cs="Arial"/>
                <w:color w:val="333333"/>
                <w:sz w:val="22"/>
                <w:szCs w:val="22"/>
              </w:rPr>
              <w:t>3</w:t>
            </w:r>
          </w:p>
        </w:tc>
        <w:tc>
          <w:tcPr>
            <w:tcW w:w="2120" w:type="pct"/>
            <w:noWrap/>
            <w:hideMark/>
          </w:tcPr>
          <w:p w14:paraId="0D378A64" w14:textId="77777777" w:rsidR="00AB0436" w:rsidRPr="006477BF" w:rsidRDefault="00AB0436" w:rsidP="005740EB">
            <w:pPr>
              <w:pStyle w:val="BodyText"/>
              <w:rPr>
                <w:rFonts w:cs="Arial"/>
                <w:color w:val="333333"/>
                <w:sz w:val="22"/>
                <w:szCs w:val="22"/>
              </w:rPr>
            </w:pPr>
            <w:r w:rsidRPr="006477BF">
              <w:rPr>
                <w:rFonts w:cs="Arial"/>
                <w:sz w:val="22"/>
                <w:szCs w:val="22"/>
              </w:rPr>
              <w:t>2.07</w:t>
            </w:r>
          </w:p>
        </w:tc>
        <w:tc>
          <w:tcPr>
            <w:tcW w:w="1201" w:type="pct"/>
          </w:tcPr>
          <w:p w14:paraId="26C4D567" w14:textId="77777777" w:rsidR="00AB0436" w:rsidRPr="006477BF" w:rsidRDefault="00AB0436" w:rsidP="005740EB">
            <w:pPr>
              <w:pStyle w:val="BodyText"/>
              <w:rPr>
                <w:rFonts w:cs="Arial"/>
                <w:color w:val="333333"/>
                <w:sz w:val="22"/>
                <w:szCs w:val="22"/>
              </w:rPr>
            </w:pPr>
            <w:r w:rsidRPr="006477BF">
              <w:rPr>
                <w:rFonts w:cs="Arial"/>
                <w:sz w:val="22"/>
                <w:szCs w:val="22"/>
              </w:rPr>
              <w:t>203</w:t>
            </w:r>
          </w:p>
        </w:tc>
      </w:tr>
      <w:tr w:rsidR="00AB0436" w:rsidRPr="006477BF" w14:paraId="46D6043A" w14:textId="77777777" w:rsidTr="006477BF">
        <w:trPr>
          <w:trHeight w:val="290"/>
        </w:trPr>
        <w:tc>
          <w:tcPr>
            <w:tcW w:w="1679" w:type="pct"/>
            <w:noWrap/>
            <w:hideMark/>
          </w:tcPr>
          <w:p w14:paraId="5128385E" w14:textId="77777777" w:rsidR="00AB0436" w:rsidRPr="006477BF" w:rsidRDefault="00AB0436" w:rsidP="005740EB">
            <w:pPr>
              <w:pStyle w:val="BodyText"/>
              <w:rPr>
                <w:rFonts w:cs="Arial"/>
                <w:color w:val="333333"/>
                <w:sz w:val="22"/>
                <w:szCs w:val="22"/>
              </w:rPr>
            </w:pPr>
            <w:r w:rsidRPr="006477BF">
              <w:rPr>
                <w:rFonts w:cs="Arial"/>
                <w:color w:val="333333"/>
                <w:sz w:val="22"/>
                <w:szCs w:val="22"/>
              </w:rPr>
              <w:t>4</w:t>
            </w:r>
          </w:p>
        </w:tc>
        <w:tc>
          <w:tcPr>
            <w:tcW w:w="2120" w:type="pct"/>
            <w:noWrap/>
            <w:hideMark/>
          </w:tcPr>
          <w:p w14:paraId="0F074E5C" w14:textId="77777777" w:rsidR="00AB0436" w:rsidRPr="006477BF" w:rsidRDefault="00AB0436" w:rsidP="005740EB">
            <w:pPr>
              <w:pStyle w:val="BodyText"/>
              <w:rPr>
                <w:rFonts w:cs="Arial"/>
                <w:color w:val="333333"/>
                <w:sz w:val="22"/>
                <w:szCs w:val="22"/>
              </w:rPr>
            </w:pPr>
            <w:r w:rsidRPr="006477BF">
              <w:rPr>
                <w:rFonts w:cs="Arial"/>
                <w:sz w:val="22"/>
                <w:szCs w:val="22"/>
              </w:rPr>
              <w:t>1.95</w:t>
            </w:r>
          </w:p>
        </w:tc>
        <w:tc>
          <w:tcPr>
            <w:tcW w:w="1201" w:type="pct"/>
          </w:tcPr>
          <w:p w14:paraId="2655DB97" w14:textId="77777777" w:rsidR="00AB0436" w:rsidRPr="006477BF" w:rsidRDefault="00AB0436" w:rsidP="005740EB">
            <w:pPr>
              <w:pStyle w:val="BodyText"/>
              <w:rPr>
                <w:rFonts w:cs="Arial"/>
                <w:color w:val="333333"/>
                <w:sz w:val="22"/>
                <w:szCs w:val="22"/>
              </w:rPr>
            </w:pPr>
            <w:r w:rsidRPr="006477BF">
              <w:rPr>
                <w:rFonts w:cs="Arial"/>
                <w:sz w:val="22"/>
                <w:szCs w:val="22"/>
              </w:rPr>
              <w:t>147</w:t>
            </w:r>
          </w:p>
        </w:tc>
      </w:tr>
      <w:tr w:rsidR="00AB0436" w:rsidRPr="006477BF" w14:paraId="6E5B6D14"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1B6CECC7" w14:textId="77777777" w:rsidR="00AB0436" w:rsidRPr="006477BF" w:rsidRDefault="00AB0436" w:rsidP="005740EB">
            <w:pPr>
              <w:pStyle w:val="BodyText"/>
              <w:rPr>
                <w:rFonts w:cs="Arial"/>
                <w:color w:val="333333"/>
                <w:sz w:val="22"/>
                <w:szCs w:val="22"/>
              </w:rPr>
            </w:pPr>
            <w:r w:rsidRPr="006477BF">
              <w:rPr>
                <w:rFonts w:cs="Arial"/>
                <w:color w:val="333333"/>
                <w:sz w:val="22"/>
                <w:szCs w:val="22"/>
              </w:rPr>
              <w:t>5 – Very often</w:t>
            </w:r>
          </w:p>
        </w:tc>
        <w:tc>
          <w:tcPr>
            <w:tcW w:w="2120" w:type="pct"/>
            <w:noWrap/>
            <w:hideMark/>
          </w:tcPr>
          <w:p w14:paraId="3CC4619D" w14:textId="77777777" w:rsidR="00AB0436" w:rsidRPr="006477BF" w:rsidRDefault="00AB0436" w:rsidP="005740EB">
            <w:pPr>
              <w:pStyle w:val="BodyText"/>
              <w:rPr>
                <w:rFonts w:cs="Arial"/>
                <w:color w:val="333333"/>
                <w:sz w:val="22"/>
                <w:szCs w:val="22"/>
              </w:rPr>
            </w:pPr>
            <w:r w:rsidRPr="006477BF">
              <w:rPr>
                <w:rFonts w:cs="Arial"/>
                <w:sz w:val="22"/>
                <w:szCs w:val="22"/>
              </w:rPr>
              <w:t>2.15</w:t>
            </w:r>
          </w:p>
        </w:tc>
        <w:tc>
          <w:tcPr>
            <w:tcW w:w="1201" w:type="pct"/>
          </w:tcPr>
          <w:p w14:paraId="54E19D46" w14:textId="77777777" w:rsidR="00AB0436" w:rsidRPr="006477BF" w:rsidRDefault="00AB0436" w:rsidP="005740EB">
            <w:pPr>
              <w:pStyle w:val="BodyText"/>
              <w:rPr>
                <w:rFonts w:cs="Arial"/>
                <w:color w:val="333333"/>
                <w:sz w:val="22"/>
                <w:szCs w:val="22"/>
              </w:rPr>
            </w:pPr>
            <w:r w:rsidRPr="006477BF">
              <w:rPr>
                <w:rFonts w:cs="Arial"/>
                <w:sz w:val="22"/>
                <w:szCs w:val="22"/>
              </w:rPr>
              <w:t>61</w:t>
            </w:r>
          </w:p>
        </w:tc>
      </w:tr>
    </w:tbl>
    <w:p w14:paraId="447492A0"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[(2.15-1.81)/6)] = 5.70% - </w:t>
      </w:r>
      <w:r w:rsidRPr="00B71F91">
        <w:rPr>
          <w:rFonts w:ascii="Arial" w:hAnsi="Arial" w:cs="Arial"/>
          <w:b/>
          <w:bCs/>
        </w:rPr>
        <w:t>emerging evidence</w:t>
      </w:r>
      <w:r w:rsidRPr="00B71F91">
        <w:rPr>
          <w:rFonts w:ascii="Arial" w:hAnsi="Arial" w:cs="Arial"/>
        </w:rPr>
        <w:t xml:space="preserve">. (Comparison between categories two and five (Q13e) over Q5 categories) </w:t>
      </w:r>
    </w:p>
    <w:p w14:paraId="4729CF6E"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Do those who attend more frequently report lower levels of ASB?</w:t>
      </w:r>
    </w:p>
    <w:p w14:paraId="2A07777E"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NO:</w:t>
      </w:r>
      <w:r w:rsidRPr="001E52C9">
        <w:rPr>
          <w:rFonts w:eastAsia="Calibri" w:cs="Arial"/>
          <w:sz w:val="22"/>
          <w:szCs w:val="22"/>
        </w:rPr>
        <w:t xml:space="preserve"> </w:t>
      </w:r>
      <w:r w:rsidRPr="00B71F91">
        <w:rPr>
          <w:rFonts w:cs="Arial"/>
          <w:sz w:val="22"/>
        </w:rPr>
        <w:t>The dose-response analysis provided evidence indicating that those who attend more frequently report higher levels of ASB activity, particularly in annoying or swearing at strangers (</w:t>
      </w:r>
      <w:r w:rsidRPr="001E52C9">
        <w:rPr>
          <w:rFonts w:eastAsia="Calibri" w:cs="Arial"/>
          <w:b/>
          <w:sz w:val="22"/>
          <w:szCs w:val="22"/>
        </w:rPr>
        <w:t>moderate</w:t>
      </w:r>
      <w:r w:rsidRPr="00B71F91">
        <w:rPr>
          <w:rFonts w:cs="Arial"/>
          <w:sz w:val="22"/>
        </w:rPr>
        <w:t xml:space="preserve"> </w:t>
      </w:r>
      <w:r w:rsidRPr="001E52C9">
        <w:rPr>
          <w:rFonts w:eastAsia="Calibri" w:cs="Arial"/>
          <w:b/>
          <w:sz w:val="22"/>
          <w:szCs w:val="22"/>
        </w:rPr>
        <w:t>evidence</w:t>
      </w:r>
      <w:r w:rsidRPr="00B71F91">
        <w:rPr>
          <w:rFonts w:cs="Arial"/>
          <w:sz w:val="22"/>
        </w:rPr>
        <w:t>) and dropping litter in the street (</w:t>
      </w:r>
      <w:r w:rsidRPr="001E52C9">
        <w:rPr>
          <w:rFonts w:eastAsia="Calibri" w:cs="Arial"/>
          <w:b/>
          <w:sz w:val="22"/>
          <w:szCs w:val="22"/>
        </w:rPr>
        <w:t>strong evidence</w:t>
      </w:r>
      <w:r w:rsidRPr="00B71F91">
        <w:rPr>
          <w:rFonts w:cs="Arial"/>
          <w:sz w:val="22"/>
        </w:rPr>
        <w:t>).</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3588E2A4"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7B7FF004" w14:textId="77777777" w:rsidR="00AB0436" w:rsidRPr="006477BF" w:rsidRDefault="00AB0436" w:rsidP="005740EB">
            <w:pPr>
              <w:pStyle w:val="BodyText"/>
              <w:rPr>
                <w:rFonts w:cs="Arial"/>
                <w:sz w:val="22"/>
                <w:szCs w:val="22"/>
              </w:rPr>
            </w:pPr>
            <w:r w:rsidRPr="006477BF">
              <w:rPr>
                <w:rFonts w:cs="Arial"/>
                <w:sz w:val="22"/>
                <w:szCs w:val="22"/>
              </w:rPr>
              <w:t>Level of ASB (Q14a – ‘annoying or swearing at strangers’)</w:t>
            </w:r>
          </w:p>
        </w:tc>
        <w:tc>
          <w:tcPr>
            <w:tcW w:w="2120" w:type="pct"/>
            <w:noWrap/>
            <w:hideMark/>
          </w:tcPr>
          <w:p w14:paraId="7627C216" w14:textId="77777777" w:rsidR="00AB0436" w:rsidRPr="006477BF" w:rsidRDefault="00AB0436" w:rsidP="005740EB">
            <w:pPr>
              <w:pStyle w:val="BodyText"/>
              <w:rPr>
                <w:rFonts w:cs="Arial"/>
                <w:sz w:val="22"/>
                <w:szCs w:val="22"/>
              </w:rPr>
            </w:pPr>
            <w:r w:rsidRPr="006477BF">
              <w:rPr>
                <w:rFonts w:cs="Arial"/>
                <w:sz w:val="22"/>
                <w:szCs w:val="22"/>
              </w:rPr>
              <w:t>Average attendance a week (hours per week) (Q6)</w:t>
            </w:r>
          </w:p>
        </w:tc>
        <w:tc>
          <w:tcPr>
            <w:tcW w:w="1201" w:type="pct"/>
          </w:tcPr>
          <w:p w14:paraId="6E4DB0EA"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39601770"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5F6B7B21" w14:textId="77777777" w:rsidR="00AB0436" w:rsidRPr="006477BF" w:rsidRDefault="00AB0436" w:rsidP="005740EB">
            <w:pPr>
              <w:pStyle w:val="BodyText"/>
              <w:rPr>
                <w:rFonts w:cs="Arial"/>
                <w:color w:val="333333"/>
                <w:sz w:val="22"/>
                <w:szCs w:val="22"/>
              </w:rPr>
            </w:pPr>
            <w:r w:rsidRPr="006477BF">
              <w:rPr>
                <w:rFonts w:cs="Arial"/>
                <w:color w:val="333333"/>
                <w:sz w:val="22"/>
                <w:szCs w:val="22"/>
              </w:rPr>
              <w:t>1 – Never or almost never</w:t>
            </w:r>
          </w:p>
        </w:tc>
        <w:tc>
          <w:tcPr>
            <w:tcW w:w="2120" w:type="pct"/>
            <w:noWrap/>
            <w:hideMark/>
          </w:tcPr>
          <w:p w14:paraId="395F7AC1" w14:textId="77777777" w:rsidR="00AB0436" w:rsidRPr="006477BF" w:rsidRDefault="00AB0436" w:rsidP="005740EB">
            <w:pPr>
              <w:pStyle w:val="BodyText"/>
              <w:rPr>
                <w:rFonts w:cs="Arial"/>
                <w:color w:val="333333"/>
                <w:sz w:val="22"/>
                <w:szCs w:val="22"/>
              </w:rPr>
            </w:pPr>
            <w:r w:rsidRPr="006477BF">
              <w:rPr>
                <w:rFonts w:cs="Arial"/>
                <w:sz w:val="22"/>
                <w:szCs w:val="22"/>
              </w:rPr>
              <w:t xml:space="preserve"> 3.44</w:t>
            </w:r>
          </w:p>
        </w:tc>
        <w:tc>
          <w:tcPr>
            <w:tcW w:w="1201" w:type="pct"/>
          </w:tcPr>
          <w:p w14:paraId="1EF508D2"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240</w:t>
            </w:r>
          </w:p>
        </w:tc>
      </w:tr>
      <w:tr w:rsidR="00AB0436" w:rsidRPr="006477BF" w14:paraId="1F0186DF" w14:textId="77777777" w:rsidTr="006477BF">
        <w:trPr>
          <w:trHeight w:val="50"/>
        </w:trPr>
        <w:tc>
          <w:tcPr>
            <w:tcW w:w="1679" w:type="pct"/>
            <w:noWrap/>
            <w:hideMark/>
          </w:tcPr>
          <w:p w14:paraId="366FF18A" w14:textId="77777777" w:rsidR="00AB0436" w:rsidRPr="006477BF" w:rsidRDefault="00AB0436" w:rsidP="005740EB">
            <w:pPr>
              <w:pStyle w:val="BodyText"/>
              <w:rPr>
                <w:rFonts w:cs="Arial"/>
                <w:color w:val="333333"/>
                <w:sz w:val="22"/>
                <w:szCs w:val="22"/>
              </w:rPr>
            </w:pPr>
            <w:r w:rsidRPr="006477BF">
              <w:rPr>
                <w:rFonts w:cs="Arial"/>
                <w:color w:val="333333"/>
                <w:sz w:val="22"/>
                <w:szCs w:val="22"/>
              </w:rPr>
              <w:t>2</w:t>
            </w:r>
          </w:p>
        </w:tc>
        <w:tc>
          <w:tcPr>
            <w:tcW w:w="2120" w:type="pct"/>
            <w:noWrap/>
            <w:hideMark/>
          </w:tcPr>
          <w:p w14:paraId="7F920A67"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4.23</w:t>
            </w:r>
          </w:p>
        </w:tc>
        <w:tc>
          <w:tcPr>
            <w:tcW w:w="1201" w:type="pct"/>
          </w:tcPr>
          <w:p w14:paraId="20A6185E" w14:textId="77777777" w:rsidR="00AB0436" w:rsidRPr="006477BF" w:rsidRDefault="00AB0436" w:rsidP="005740EB">
            <w:pPr>
              <w:pStyle w:val="BodyText"/>
              <w:rPr>
                <w:rFonts w:cs="Arial"/>
                <w:color w:val="333333"/>
                <w:sz w:val="22"/>
                <w:szCs w:val="22"/>
              </w:rPr>
            </w:pPr>
            <w:r w:rsidRPr="006477BF">
              <w:rPr>
                <w:rFonts w:cs="Arial"/>
                <w:sz w:val="22"/>
                <w:szCs w:val="22"/>
              </w:rPr>
              <w:t xml:space="preserve"> 166</w:t>
            </w:r>
          </w:p>
        </w:tc>
      </w:tr>
      <w:tr w:rsidR="00AB0436" w:rsidRPr="006477BF" w14:paraId="5FB16627" w14:textId="77777777" w:rsidTr="006477BF">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189FDFBF" w14:textId="77777777" w:rsidR="00AB0436" w:rsidRPr="006477BF" w:rsidRDefault="00AB0436" w:rsidP="005740EB">
            <w:pPr>
              <w:pStyle w:val="BodyText"/>
              <w:rPr>
                <w:rFonts w:cs="Arial"/>
                <w:color w:val="333333"/>
                <w:sz w:val="22"/>
                <w:szCs w:val="22"/>
              </w:rPr>
            </w:pPr>
            <w:r w:rsidRPr="006477BF">
              <w:rPr>
                <w:rFonts w:cs="Arial"/>
                <w:color w:val="333333"/>
                <w:sz w:val="22"/>
                <w:szCs w:val="22"/>
              </w:rPr>
              <w:t>3</w:t>
            </w:r>
          </w:p>
        </w:tc>
        <w:tc>
          <w:tcPr>
            <w:tcW w:w="2120" w:type="pct"/>
            <w:noWrap/>
            <w:hideMark/>
          </w:tcPr>
          <w:p w14:paraId="485767D8"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4.44</w:t>
            </w:r>
          </w:p>
        </w:tc>
        <w:tc>
          <w:tcPr>
            <w:tcW w:w="1201" w:type="pct"/>
          </w:tcPr>
          <w:p w14:paraId="5C37B1EB" w14:textId="77777777" w:rsidR="00AB0436" w:rsidRPr="006477BF" w:rsidRDefault="00AB0436" w:rsidP="005740EB">
            <w:pPr>
              <w:pStyle w:val="BodyText"/>
              <w:rPr>
                <w:rFonts w:cs="Arial"/>
                <w:color w:val="333333"/>
                <w:sz w:val="22"/>
                <w:szCs w:val="22"/>
              </w:rPr>
            </w:pPr>
            <w:r w:rsidRPr="006477BF">
              <w:rPr>
                <w:rFonts w:cs="Arial"/>
                <w:sz w:val="22"/>
                <w:szCs w:val="22"/>
              </w:rPr>
              <w:t xml:space="preserve"> 52</w:t>
            </w:r>
          </w:p>
        </w:tc>
      </w:tr>
      <w:tr w:rsidR="00AB0436" w:rsidRPr="006477BF" w14:paraId="4D63200C" w14:textId="77777777" w:rsidTr="006477BF">
        <w:trPr>
          <w:trHeight w:val="290"/>
        </w:trPr>
        <w:tc>
          <w:tcPr>
            <w:tcW w:w="1679" w:type="pct"/>
            <w:noWrap/>
            <w:hideMark/>
          </w:tcPr>
          <w:p w14:paraId="33A8C195" w14:textId="77777777" w:rsidR="00AB0436" w:rsidRPr="006477BF" w:rsidRDefault="00AB0436" w:rsidP="005740EB">
            <w:pPr>
              <w:pStyle w:val="BodyText"/>
              <w:rPr>
                <w:rFonts w:cs="Arial"/>
                <w:color w:val="333333"/>
                <w:sz w:val="22"/>
                <w:szCs w:val="22"/>
              </w:rPr>
            </w:pPr>
            <w:r w:rsidRPr="006477BF">
              <w:rPr>
                <w:rFonts w:cs="Arial"/>
                <w:color w:val="333333"/>
                <w:sz w:val="22"/>
                <w:szCs w:val="22"/>
              </w:rPr>
              <w:t>4 – Very frequently</w:t>
            </w:r>
          </w:p>
        </w:tc>
        <w:tc>
          <w:tcPr>
            <w:tcW w:w="2120" w:type="pct"/>
            <w:noWrap/>
            <w:hideMark/>
          </w:tcPr>
          <w:p w14:paraId="6C173BAE"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4.90</w:t>
            </w:r>
          </w:p>
        </w:tc>
        <w:tc>
          <w:tcPr>
            <w:tcW w:w="1201" w:type="pct"/>
          </w:tcPr>
          <w:p w14:paraId="52597826" w14:textId="77777777" w:rsidR="00AB0436" w:rsidRPr="006477BF" w:rsidRDefault="00AB0436" w:rsidP="005740EB">
            <w:pPr>
              <w:pStyle w:val="BodyText"/>
              <w:rPr>
                <w:rFonts w:cs="Arial"/>
                <w:color w:val="333333"/>
                <w:sz w:val="22"/>
                <w:szCs w:val="22"/>
              </w:rPr>
            </w:pPr>
            <w:r w:rsidRPr="006477BF">
              <w:rPr>
                <w:rFonts w:cs="Arial"/>
                <w:sz w:val="22"/>
                <w:szCs w:val="22"/>
              </w:rPr>
              <w:t xml:space="preserve"> 31</w:t>
            </w:r>
          </w:p>
        </w:tc>
      </w:tr>
    </w:tbl>
    <w:p w14:paraId="6ED148D1"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[(4.90-3.44)/8)] = 18.26% - </w:t>
      </w:r>
      <w:r w:rsidRPr="00B71F91">
        <w:rPr>
          <w:rFonts w:ascii="Arial" w:hAnsi="Arial" w:cs="Arial"/>
          <w:b/>
          <w:i w:val="0"/>
        </w:rPr>
        <w:t>moderate evidence</w:t>
      </w:r>
      <w:r w:rsidRPr="00B71F91">
        <w:rPr>
          <w:rFonts w:ascii="Arial" w:hAnsi="Arial" w:cs="Arial"/>
        </w:rPr>
        <w:t xml:space="preserve">. (Comparison between categories one and four (Q14a) over Q6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4A93DF03"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6DE37FAC" w14:textId="77777777" w:rsidR="00AB0436" w:rsidRPr="006477BF" w:rsidRDefault="00AB0436" w:rsidP="005740EB">
            <w:pPr>
              <w:pStyle w:val="BodyText"/>
              <w:rPr>
                <w:rFonts w:cs="Arial"/>
                <w:sz w:val="22"/>
                <w:szCs w:val="22"/>
              </w:rPr>
            </w:pPr>
            <w:r w:rsidRPr="006477BF">
              <w:rPr>
                <w:rFonts w:cs="Arial"/>
                <w:sz w:val="22"/>
                <w:szCs w:val="22"/>
              </w:rPr>
              <w:t>Level of ASB (Q14h – ‘dropping litter in the street’)</w:t>
            </w:r>
          </w:p>
        </w:tc>
        <w:tc>
          <w:tcPr>
            <w:tcW w:w="2120" w:type="pct"/>
            <w:noWrap/>
            <w:hideMark/>
          </w:tcPr>
          <w:p w14:paraId="4BA5CC2A" w14:textId="77777777" w:rsidR="00AB0436" w:rsidRPr="006477BF" w:rsidRDefault="00AB0436" w:rsidP="005740EB">
            <w:pPr>
              <w:pStyle w:val="BodyText"/>
              <w:rPr>
                <w:rFonts w:cs="Arial"/>
                <w:sz w:val="22"/>
                <w:szCs w:val="22"/>
              </w:rPr>
            </w:pPr>
            <w:r w:rsidRPr="006477BF">
              <w:rPr>
                <w:rFonts w:cs="Arial"/>
                <w:sz w:val="22"/>
                <w:szCs w:val="22"/>
              </w:rPr>
              <w:t>Average attendance a week (hours per week) (Q6)</w:t>
            </w:r>
          </w:p>
        </w:tc>
        <w:tc>
          <w:tcPr>
            <w:tcW w:w="1201" w:type="pct"/>
          </w:tcPr>
          <w:p w14:paraId="329649A4"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5FCC607C"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5DF460A" w14:textId="77777777" w:rsidR="00AB0436" w:rsidRPr="006477BF" w:rsidRDefault="00AB0436" w:rsidP="005740EB">
            <w:pPr>
              <w:pStyle w:val="BodyText"/>
              <w:rPr>
                <w:rFonts w:cs="Arial"/>
                <w:color w:val="333333"/>
                <w:sz w:val="22"/>
                <w:szCs w:val="22"/>
              </w:rPr>
            </w:pPr>
            <w:r w:rsidRPr="006477BF">
              <w:rPr>
                <w:rFonts w:cs="Arial"/>
                <w:color w:val="333333"/>
                <w:sz w:val="22"/>
                <w:szCs w:val="22"/>
              </w:rPr>
              <w:t>1 – Never or almost never</w:t>
            </w:r>
          </w:p>
        </w:tc>
        <w:tc>
          <w:tcPr>
            <w:tcW w:w="2120" w:type="pct"/>
            <w:noWrap/>
            <w:hideMark/>
          </w:tcPr>
          <w:p w14:paraId="018EC035" w14:textId="77777777" w:rsidR="00AB0436" w:rsidRPr="006477BF" w:rsidRDefault="00AB0436" w:rsidP="005740EB">
            <w:pPr>
              <w:pStyle w:val="BodyText"/>
              <w:rPr>
                <w:rFonts w:cs="Arial"/>
                <w:color w:val="333333"/>
                <w:sz w:val="22"/>
                <w:szCs w:val="22"/>
              </w:rPr>
            </w:pPr>
            <w:r w:rsidRPr="006477BF">
              <w:rPr>
                <w:rFonts w:cs="Arial"/>
                <w:sz w:val="22"/>
                <w:szCs w:val="22"/>
              </w:rPr>
              <w:t xml:space="preserve"> 3.35</w:t>
            </w:r>
          </w:p>
        </w:tc>
        <w:tc>
          <w:tcPr>
            <w:tcW w:w="1201" w:type="pct"/>
          </w:tcPr>
          <w:p w14:paraId="5C706B2C" w14:textId="77777777" w:rsidR="00AB0436" w:rsidRPr="006477BF" w:rsidRDefault="00AB0436" w:rsidP="005740EB">
            <w:pPr>
              <w:pStyle w:val="BodyText"/>
              <w:rPr>
                <w:rFonts w:cs="Arial"/>
                <w:color w:val="333333"/>
                <w:sz w:val="22"/>
                <w:szCs w:val="22"/>
              </w:rPr>
            </w:pPr>
            <w:r w:rsidRPr="006477BF">
              <w:rPr>
                <w:rFonts w:cs="Arial"/>
                <w:sz w:val="22"/>
                <w:szCs w:val="22"/>
              </w:rPr>
              <w:t xml:space="preserve"> 196 </w:t>
            </w:r>
          </w:p>
        </w:tc>
      </w:tr>
      <w:tr w:rsidR="00AB0436" w:rsidRPr="006477BF" w14:paraId="3872F31B" w14:textId="77777777" w:rsidTr="006477BF">
        <w:trPr>
          <w:trHeight w:val="50"/>
        </w:trPr>
        <w:tc>
          <w:tcPr>
            <w:tcW w:w="1679" w:type="pct"/>
            <w:noWrap/>
            <w:hideMark/>
          </w:tcPr>
          <w:p w14:paraId="3E9E50C2" w14:textId="77777777" w:rsidR="00AB0436" w:rsidRPr="006477BF" w:rsidRDefault="00AB0436" w:rsidP="005740EB">
            <w:pPr>
              <w:pStyle w:val="BodyText"/>
              <w:rPr>
                <w:rFonts w:cs="Arial"/>
                <w:color w:val="333333"/>
                <w:sz w:val="22"/>
                <w:szCs w:val="22"/>
              </w:rPr>
            </w:pPr>
            <w:r w:rsidRPr="006477BF">
              <w:rPr>
                <w:rFonts w:cs="Arial"/>
                <w:color w:val="333333"/>
                <w:sz w:val="22"/>
                <w:szCs w:val="22"/>
              </w:rPr>
              <w:t>2</w:t>
            </w:r>
          </w:p>
        </w:tc>
        <w:tc>
          <w:tcPr>
            <w:tcW w:w="2120" w:type="pct"/>
            <w:noWrap/>
            <w:hideMark/>
          </w:tcPr>
          <w:p w14:paraId="5A8D08E7"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4.03</w:t>
            </w:r>
          </w:p>
        </w:tc>
        <w:tc>
          <w:tcPr>
            <w:tcW w:w="1201" w:type="pct"/>
          </w:tcPr>
          <w:p w14:paraId="6F9B6B5E" w14:textId="77777777" w:rsidR="00AB0436" w:rsidRPr="006477BF" w:rsidRDefault="00AB0436" w:rsidP="005740EB">
            <w:pPr>
              <w:pStyle w:val="BodyText"/>
              <w:rPr>
                <w:rFonts w:cs="Arial"/>
                <w:color w:val="333333"/>
                <w:sz w:val="22"/>
                <w:szCs w:val="22"/>
              </w:rPr>
            </w:pPr>
            <w:r w:rsidRPr="006477BF">
              <w:rPr>
                <w:rFonts w:cs="Arial"/>
                <w:sz w:val="22"/>
                <w:szCs w:val="22"/>
              </w:rPr>
              <w:t xml:space="preserve"> 194 </w:t>
            </w:r>
          </w:p>
        </w:tc>
      </w:tr>
      <w:tr w:rsidR="00AB0436" w:rsidRPr="006477BF" w14:paraId="7B98E661" w14:textId="77777777" w:rsidTr="006477BF">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CE51353" w14:textId="77777777" w:rsidR="00AB0436" w:rsidRPr="006477BF" w:rsidRDefault="00AB0436" w:rsidP="005740EB">
            <w:pPr>
              <w:pStyle w:val="BodyText"/>
              <w:rPr>
                <w:rFonts w:cs="Arial"/>
                <w:color w:val="333333"/>
                <w:sz w:val="22"/>
                <w:szCs w:val="22"/>
              </w:rPr>
            </w:pPr>
            <w:r w:rsidRPr="006477BF">
              <w:rPr>
                <w:rFonts w:cs="Arial"/>
                <w:color w:val="333333"/>
                <w:sz w:val="22"/>
                <w:szCs w:val="22"/>
              </w:rPr>
              <w:t>3</w:t>
            </w:r>
          </w:p>
        </w:tc>
        <w:tc>
          <w:tcPr>
            <w:tcW w:w="2120" w:type="pct"/>
            <w:noWrap/>
            <w:hideMark/>
          </w:tcPr>
          <w:p w14:paraId="6B2319B0"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4.41</w:t>
            </w:r>
          </w:p>
        </w:tc>
        <w:tc>
          <w:tcPr>
            <w:tcW w:w="1201" w:type="pct"/>
          </w:tcPr>
          <w:p w14:paraId="3C9D5A2B" w14:textId="77777777" w:rsidR="00AB0436" w:rsidRPr="006477BF" w:rsidRDefault="00AB0436" w:rsidP="005740EB">
            <w:pPr>
              <w:pStyle w:val="BodyText"/>
              <w:rPr>
                <w:rFonts w:cs="Arial"/>
                <w:color w:val="333333"/>
                <w:sz w:val="22"/>
                <w:szCs w:val="22"/>
              </w:rPr>
            </w:pPr>
            <w:r w:rsidRPr="006477BF">
              <w:rPr>
                <w:rFonts w:cs="Arial"/>
                <w:sz w:val="22"/>
                <w:szCs w:val="22"/>
              </w:rPr>
              <w:t xml:space="preserve"> 58 </w:t>
            </w:r>
          </w:p>
        </w:tc>
      </w:tr>
      <w:tr w:rsidR="00AB0436" w:rsidRPr="006477BF" w14:paraId="72FF6C29" w14:textId="77777777" w:rsidTr="006477BF">
        <w:trPr>
          <w:trHeight w:val="290"/>
        </w:trPr>
        <w:tc>
          <w:tcPr>
            <w:tcW w:w="1679" w:type="pct"/>
            <w:noWrap/>
            <w:hideMark/>
          </w:tcPr>
          <w:p w14:paraId="33CB115F" w14:textId="77777777" w:rsidR="00AB0436" w:rsidRPr="006477BF" w:rsidRDefault="00AB0436" w:rsidP="005740EB">
            <w:pPr>
              <w:pStyle w:val="BodyText"/>
              <w:rPr>
                <w:rFonts w:cs="Arial"/>
                <w:color w:val="333333"/>
                <w:sz w:val="22"/>
                <w:szCs w:val="22"/>
              </w:rPr>
            </w:pPr>
            <w:r w:rsidRPr="006477BF">
              <w:rPr>
                <w:rFonts w:cs="Arial"/>
                <w:color w:val="333333"/>
                <w:sz w:val="22"/>
                <w:szCs w:val="22"/>
              </w:rPr>
              <w:t>4 – Very frequently</w:t>
            </w:r>
          </w:p>
        </w:tc>
        <w:tc>
          <w:tcPr>
            <w:tcW w:w="2120" w:type="pct"/>
            <w:noWrap/>
            <w:hideMark/>
          </w:tcPr>
          <w:p w14:paraId="1066465A" w14:textId="77777777" w:rsidR="00AB0436" w:rsidRPr="006477BF" w:rsidRDefault="00AB0436" w:rsidP="005740EB">
            <w:pPr>
              <w:pStyle w:val="BodyText"/>
              <w:rPr>
                <w:rFonts w:cs="Arial"/>
                <w:color w:val="333333"/>
                <w:sz w:val="22"/>
                <w:szCs w:val="22"/>
              </w:rPr>
            </w:pPr>
            <w:r w:rsidRPr="006477BF">
              <w:rPr>
                <w:rFonts w:cs="Arial"/>
                <w:sz w:val="22"/>
                <w:szCs w:val="22"/>
              </w:rPr>
              <w:t xml:space="preserve"> 5.55</w:t>
            </w:r>
          </w:p>
        </w:tc>
        <w:tc>
          <w:tcPr>
            <w:tcW w:w="1201" w:type="pct"/>
          </w:tcPr>
          <w:p w14:paraId="3EA5A032"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43 </w:t>
            </w:r>
          </w:p>
        </w:tc>
      </w:tr>
    </w:tbl>
    <w:p w14:paraId="4BE56478"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[(5.55-3.35)/8)] = 27.48% - </w:t>
      </w:r>
      <w:r w:rsidRPr="00B71F91">
        <w:rPr>
          <w:rFonts w:ascii="Arial" w:hAnsi="Arial" w:cs="Arial"/>
          <w:b/>
          <w:bCs/>
        </w:rPr>
        <w:t>strong evidence</w:t>
      </w:r>
      <w:r w:rsidRPr="00B71F91">
        <w:rPr>
          <w:rFonts w:ascii="Arial" w:hAnsi="Arial" w:cs="Arial"/>
        </w:rPr>
        <w:t xml:space="preserve">. (Comparison between categories one and four (Q14h) over Q6 categories) </w:t>
      </w:r>
    </w:p>
    <w:p w14:paraId="3A4C27EF"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lastRenderedPageBreak/>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that those who attend more frequently are more likely to hang out with friends outside shops or on the streets at night.</w:t>
      </w:r>
    </w:p>
    <w:tbl>
      <w:tblPr>
        <w:tblStyle w:val="GridTable4-Accent1"/>
        <w:tblW w:w="8995" w:type="dxa"/>
        <w:tblLayout w:type="fixed"/>
        <w:tblLook w:val="0420" w:firstRow="1" w:lastRow="0" w:firstColumn="0" w:lastColumn="0" w:noHBand="0" w:noVBand="1"/>
      </w:tblPr>
      <w:tblGrid>
        <w:gridCol w:w="3775"/>
        <w:gridCol w:w="3060"/>
        <w:gridCol w:w="2160"/>
      </w:tblGrid>
      <w:tr w:rsidR="00AB0436" w:rsidRPr="006477BF" w14:paraId="25FCF7F1" w14:textId="77777777" w:rsidTr="006477BF">
        <w:trPr>
          <w:cnfStyle w:val="100000000000" w:firstRow="1" w:lastRow="0" w:firstColumn="0" w:lastColumn="0" w:oddVBand="0" w:evenVBand="0" w:oddHBand="0" w:evenHBand="0" w:firstRowFirstColumn="0" w:firstRowLastColumn="0" w:lastRowFirstColumn="0" w:lastRowLastColumn="0"/>
          <w:trHeight w:val="125"/>
        </w:trPr>
        <w:tc>
          <w:tcPr>
            <w:tcW w:w="3775" w:type="dxa"/>
            <w:noWrap/>
            <w:hideMark/>
          </w:tcPr>
          <w:p w14:paraId="16A4DB96" w14:textId="77777777" w:rsidR="00AB0436" w:rsidRPr="006477BF" w:rsidRDefault="00AB0436" w:rsidP="005740EB">
            <w:pPr>
              <w:pStyle w:val="BodyText"/>
              <w:rPr>
                <w:rFonts w:cs="Arial"/>
                <w:sz w:val="22"/>
                <w:szCs w:val="22"/>
              </w:rPr>
            </w:pPr>
            <w:r w:rsidRPr="006477BF">
              <w:rPr>
                <w:rFonts w:cs="Arial"/>
                <w:sz w:val="22"/>
                <w:szCs w:val="22"/>
              </w:rPr>
              <w:t>Level of ASB (Q14d – ‘hanging out outside shops or on streets’)</w:t>
            </w:r>
          </w:p>
        </w:tc>
        <w:tc>
          <w:tcPr>
            <w:tcW w:w="3060" w:type="dxa"/>
            <w:noWrap/>
            <w:hideMark/>
          </w:tcPr>
          <w:p w14:paraId="4D88C236" w14:textId="77777777" w:rsidR="00AB0436" w:rsidRPr="006477BF" w:rsidRDefault="00AB0436" w:rsidP="005740EB">
            <w:pPr>
              <w:pStyle w:val="BodyText"/>
              <w:rPr>
                <w:rFonts w:cs="Arial"/>
                <w:sz w:val="22"/>
                <w:szCs w:val="22"/>
              </w:rPr>
            </w:pPr>
            <w:r w:rsidRPr="006477BF">
              <w:rPr>
                <w:rFonts w:cs="Arial"/>
                <w:sz w:val="22"/>
                <w:szCs w:val="22"/>
              </w:rPr>
              <w:t>Average attendance a week (hours per week) (Q6)</w:t>
            </w:r>
          </w:p>
        </w:tc>
        <w:tc>
          <w:tcPr>
            <w:tcW w:w="2160" w:type="dxa"/>
          </w:tcPr>
          <w:p w14:paraId="128F7EB7"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4C3E6726"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3775" w:type="dxa"/>
            <w:noWrap/>
            <w:hideMark/>
          </w:tcPr>
          <w:p w14:paraId="74C09AA2" w14:textId="77777777" w:rsidR="00AB0436" w:rsidRPr="006477BF" w:rsidRDefault="00AB0436" w:rsidP="005740EB">
            <w:pPr>
              <w:pStyle w:val="BodyText"/>
              <w:rPr>
                <w:rFonts w:cs="Arial"/>
                <w:color w:val="333333"/>
                <w:sz w:val="22"/>
                <w:szCs w:val="22"/>
              </w:rPr>
            </w:pPr>
            <w:r w:rsidRPr="006477BF">
              <w:rPr>
                <w:rFonts w:cs="Arial"/>
                <w:color w:val="333333"/>
                <w:sz w:val="22"/>
                <w:szCs w:val="22"/>
              </w:rPr>
              <w:t>1 – Never or almost never</w:t>
            </w:r>
          </w:p>
        </w:tc>
        <w:tc>
          <w:tcPr>
            <w:tcW w:w="3060" w:type="dxa"/>
            <w:noWrap/>
            <w:hideMark/>
          </w:tcPr>
          <w:p w14:paraId="1BF94100" w14:textId="77777777" w:rsidR="00AB0436" w:rsidRPr="006477BF" w:rsidRDefault="00AB0436" w:rsidP="005740EB">
            <w:pPr>
              <w:pStyle w:val="BodyText"/>
              <w:rPr>
                <w:rFonts w:cs="Arial"/>
                <w:color w:val="333333"/>
                <w:sz w:val="22"/>
                <w:szCs w:val="22"/>
              </w:rPr>
            </w:pPr>
            <w:r w:rsidRPr="006477BF">
              <w:rPr>
                <w:rFonts w:cs="Arial"/>
                <w:sz w:val="22"/>
                <w:szCs w:val="22"/>
              </w:rPr>
              <w:t xml:space="preserve"> 3.62</w:t>
            </w:r>
          </w:p>
        </w:tc>
        <w:tc>
          <w:tcPr>
            <w:tcW w:w="2160" w:type="dxa"/>
          </w:tcPr>
          <w:p w14:paraId="443F5220" w14:textId="77777777" w:rsidR="00AB0436" w:rsidRPr="006477BF" w:rsidRDefault="00AB0436" w:rsidP="005740EB">
            <w:pPr>
              <w:pStyle w:val="BodyText"/>
              <w:rPr>
                <w:rFonts w:cs="Arial"/>
                <w:color w:val="333333"/>
                <w:sz w:val="22"/>
                <w:szCs w:val="22"/>
              </w:rPr>
            </w:pPr>
            <w:r w:rsidRPr="006477BF">
              <w:rPr>
                <w:rFonts w:cs="Arial"/>
                <w:sz w:val="22"/>
                <w:szCs w:val="22"/>
              </w:rPr>
              <w:t xml:space="preserve"> 224 </w:t>
            </w:r>
          </w:p>
        </w:tc>
      </w:tr>
      <w:tr w:rsidR="00AB0436" w:rsidRPr="006477BF" w14:paraId="70C8CDF7" w14:textId="77777777" w:rsidTr="006477BF">
        <w:trPr>
          <w:trHeight w:val="50"/>
        </w:trPr>
        <w:tc>
          <w:tcPr>
            <w:tcW w:w="3775" w:type="dxa"/>
            <w:noWrap/>
            <w:hideMark/>
          </w:tcPr>
          <w:p w14:paraId="1107E843" w14:textId="77777777" w:rsidR="00AB0436" w:rsidRPr="006477BF" w:rsidRDefault="00AB0436" w:rsidP="005740EB">
            <w:pPr>
              <w:pStyle w:val="BodyText"/>
              <w:rPr>
                <w:rFonts w:cs="Arial"/>
                <w:color w:val="333333"/>
                <w:sz w:val="22"/>
                <w:szCs w:val="22"/>
              </w:rPr>
            </w:pPr>
            <w:r w:rsidRPr="006477BF">
              <w:rPr>
                <w:rFonts w:cs="Arial"/>
                <w:color w:val="333333"/>
                <w:sz w:val="22"/>
                <w:szCs w:val="22"/>
              </w:rPr>
              <w:t>2</w:t>
            </w:r>
          </w:p>
        </w:tc>
        <w:tc>
          <w:tcPr>
            <w:tcW w:w="3060" w:type="dxa"/>
            <w:noWrap/>
            <w:hideMark/>
          </w:tcPr>
          <w:p w14:paraId="77660271"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4.07</w:t>
            </w:r>
          </w:p>
        </w:tc>
        <w:tc>
          <w:tcPr>
            <w:tcW w:w="2160" w:type="dxa"/>
          </w:tcPr>
          <w:p w14:paraId="1F789A6B" w14:textId="77777777" w:rsidR="00AB0436" w:rsidRPr="006477BF" w:rsidRDefault="00AB0436" w:rsidP="005740EB">
            <w:pPr>
              <w:pStyle w:val="BodyText"/>
              <w:rPr>
                <w:rFonts w:cs="Arial"/>
                <w:color w:val="333333"/>
                <w:sz w:val="22"/>
                <w:szCs w:val="22"/>
              </w:rPr>
            </w:pPr>
            <w:r w:rsidRPr="006477BF">
              <w:rPr>
                <w:rFonts w:cs="Arial"/>
                <w:sz w:val="22"/>
                <w:szCs w:val="22"/>
              </w:rPr>
              <w:t xml:space="preserve"> 144 </w:t>
            </w:r>
          </w:p>
        </w:tc>
      </w:tr>
      <w:tr w:rsidR="00AB0436" w:rsidRPr="006477BF" w14:paraId="2F137A13" w14:textId="77777777" w:rsidTr="006477BF">
        <w:trPr>
          <w:cnfStyle w:val="000000100000" w:firstRow="0" w:lastRow="0" w:firstColumn="0" w:lastColumn="0" w:oddVBand="0" w:evenVBand="0" w:oddHBand="1" w:evenHBand="0" w:firstRowFirstColumn="0" w:firstRowLastColumn="0" w:lastRowFirstColumn="0" w:lastRowLastColumn="0"/>
          <w:trHeight w:val="50"/>
        </w:trPr>
        <w:tc>
          <w:tcPr>
            <w:tcW w:w="3775" w:type="dxa"/>
            <w:noWrap/>
            <w:hideMark/>
          </w:tcPr>
          <w:p w14:paraId="6292676D" w14:textId="77777777" w:rsidR="00AB0436" w:rsidRPr="006477BF" w:rsidRDefault="00AB0436" w:rsidP="005740EB">
            <w:pPr>
              <w:pStyle w:val="BodyText"/>
              <w:rPr>
                <w:rFonts w:cs="Arial"/>
                <w:color w:val="333333"/>
                <w:sz w:val="22"/>
                <w:szCs w:val="22"/>
              </w:rPr>
            </w:pPr>
            <w:r w:rsidRPr="006477BF">
              <w:rPr>
                <w:rFonts w:cs="Arial"/>
                <w:color w:val="333333"/>
                <w:sz w:val="22"/>
                <w:szCs w:val="22"/>
              </w:rPr>
              <w:t>3</w:t>
            </w:r>
          </w:p>
        </w:tc>
        <w:tc>
          <w:tcPr>
            <w:tcW w:w="3060" w:type="dxa"/>
            <w:noWrap/>
            <w:hideMark/>
          </w:tcPr>
          <w:p w14:paraId="2596B39D"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4.58</w:t>
            </w:r>
          </w:p>
        </w:tc>
        <w:tc>
          <w:tcPr>
            <w:tcW w:w="2160" w:type="dxa"/>
          </w:tcPr>
          <w:p w14:paraId="217560E8" w14:textId="77777777" w:rsidR="00AB0436" w:rsidRPr="006477BF" w:rsidRDefault="00AB0436" w:rsidP="005740EB">
            <w:pPr>
              <w:pStyle w:val="BodyText"/>
              <w:rPr>
                <w:rFonts w:cs="Arial"/>
                <w:color w:val="333333"/>
                <w:sz w:val="22"/>
                <w:szCs w:val="22"/>
              </w:rPr>
            </w:pPr>
            <w:r w:rsidRPr="006477BF">
              <w:rPr>
                <w:rFonts w:cs="Arial"/>
                <w:sz w:val="22"/>
                <w:szCs w:val="22"/>
              </w:rPr>
              <w:t xml:space="preserve"> 66 </w:t>
            </w:r>
          </w:p>
        </w:tc>
      </w:tr>
      <w:tr w:rsidR="00AB0436" w:rsidRPr="006477BF" w14:paraId="3C6F5115" w14:textId="77777777" w:rsidTr="006477BF">
        <w:trPr>
          <w:trHeight w:val="290"/>
        </w:trPr>
        <w:tc>
          <w:tcPr>
            <w:tcW w:w="3775" w:type="dxa"/>
            <w:noWrap/>
            <w:hideMark/>
          </w:tcPr>
          <w:p w14:paraId="193F03EB" w14:textId="77777777" w:rsidR="00AB0436" w:rsidRPr="006477BF" w:rsidRDefault="00AB0436" w:rsidP="005740EB">
            <w:pPr>
              <w:pStyle w:val="BodyText"/>
              <w:rPr>
                <w:rFonts w:cs="Arial"/>
                <w:color w:val="333333"/>
                <w:sz w:val="22"/>
                <w:szCs w:val="22"/>
              </w:rPr>
            </w:pPr>
            <w:r w:rsidRPr="006477BF">
              <w:rPr>
                <w:rFonts w:cs="Arial"/>
                <w:color w:val="333333"/>
                <w:sz w:val="22"/>
                <w:szCs w:val="22"/>
              </w:rPr>
              <w:t>4 – Very frequently</w:t>
            </w:r>
          </w:p>
        </w:tc>
        <w:tc>
          <w:tcPr>
            <w:tcW w:w="3060" w:type="dxa"/>
            <w:noWrap/>
            <w:hideMark/>
          </w:tcPr>
          <w:p w14:paraId="2186201F" w14:textId="77777777" w:rsidR="00AB0436" w:rsidRPr="006477BF" w:rsidRDefault="00AB0436" w:rsidP="005740EB">
            <w:pPr>
              <w:pStyle w:val="BodyText"/>
              <w:rPr>
                <w:rFonts w:cs="Arial"/>
                <w:color w:val="333333"/>
                <w:sz w:val="22"/>
                <w:szCs w:val="22"/>
              </w:rPr>
            </w:pPr>
            <w:r w:rsidRPr="006477BF">
              <w:rPr>
                <w:rFonts w:cs="Arial"/>
                <w:sz w:val="22"/>
                <w:szCs w:val="22"/>
              </w:rPr>
              <w:t xml:space="preserve"> 4.13</w:t>
            </w:r>
          </w:p>
        </w:tc>
        <w:tc>
          <w:tcPr>
            <w:tcW w:w="2160" w:type="dxa"/>
          </w:tcPr>
          <w:p w14:paraId="318AFF42" w14:textId="77777777" w:rsidR="00AB0436" w:rsidRPr="006477BF" w:rsidRDefault="00AB0436" w:rsidP="005740EB">
            <w:pPr>
              <w:pStyle w:val="BodyText"/>
              <w:rPr>
                <w:rFonts w:cs="Arial"/>
                <w:color w:val="333333"/>
                <w:sz w:val="22"/>
                <w:szCs w:val="22"/>
              </w:rPr>
            </w:pPr>
            <w:r w:rsidRPr="006477BF">
              <w:rPr>
                <w:rFonts w:cs="Arial"/>
                <w:sz w:val="22"/>
                <w:szCs w:val="22"/>
              </w:rPr>
              <w:t xml:space="preserve"> 64 </w:t>
            </w:r>
          </w:p>
        </w:tc>
      </w:tr>
    </w:tbl>
    <w:p w14:paraId="15865EC2"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[(4.13-3.62)/8)] = 6.38% - </w:t>
      </w:r>
      <w:r w:rsidRPr="00B71F91">
        <w:rPr>
          <w:rFonts w:ascii="Arial" w:hAnsi="Arial" w:cs="Arial"/>
          <w:b/>
          <w:bCs/>
        </w:rPr>
        <w:t>emerging evidence</w:t>
      </w:r>
      <w:r w:rsidRPr="00B71F91">
        <w:rPr>
          <w:rFonts w:ascii="Arial" w:hAnsi="Arial" w:cs="Arial"/>
        </w:rPr>
        <w:t xml:space="preserve">. (Comparison between categories one and four (Q14d) over Q6 categories) </w:t>
      </w:r>
    </w:p>
    <w:p w14:paraId="5EEE00EE" w14:textId="77777777" w:rsidR="00AB0436" w:rsidRPr="006477BF" w:rsidRDefault="00AB0436" w:rsidP="006477BF">
      <w:pPr>
        <w:pStyle w:val="Heading3"/>
        <w:numPr>
          <w:ilvl w:val="0"/>
          <w:numId w:val="0"/>
        </w:numPr>
      </w:pPr>
      <w:r w:rsidRPr="006477BF">
        <w:t>Impact of length of engagement</w:t>
      </w:r>
    </w:p>
    <w:p w14:paraId="6BA69D19"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Is</w:t>
      </w:r>
      <w:r w:rsidRPr="00B71F91">
        <w:rPr>
          <w:rFonts w:cs="Arial"/>
        </w:rPr>
        <w:t xml:space="preserve"> </w:t>
      </w:r>
      <w:r w:rsidRPr="001E52C9">
        <w:rPr>
          <w:rFonts w:eastAsia="Calibri" w:cs="Arial"/>
          <w:b/>
          <w:sz w:val="22"/>
          <w:szCs w:val="24"/>
        </w:rPr>
        <w:t>there a relationship between duration of engagement and wellbeing?</w:t>
      </w:r>
    </w:p>
    <w:p w14:paraId="71E5C4D6"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YES:</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 xml:space="preserve">moderate evidence </w:t>
      </w:r>
      <w:r w:rsidRPr="00B71F91">
        <w:rPr>
          <w:rFonts w:cs="Arial"/>
          <w:sz w:val="22"/>
        </w:rPr>
        <w:t>of a non-linear relationship between duration of engagement with the MHF activities and wellbeing across all four domains. Wellbeing is highest among those who began attending the MHF activities 1–3 months prior to completion of the survey. This is followed by a decline for those who engaged for 4–9 months. However, when attending from 10–12 months onward, wellbeing showed improvement across all four domains.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56CE386A" w14:textId="77777777" w:rsidTr="006477BF">
        <w:trPr>
          <w:cnfStyle w:val="100000000000" w:firstRow="1" w:lastRow="0" w:firstColumn="0" w:lastColumn="0" w:oddVBand="0" w:evenVBand="0" w:oddHBand="0" w:evenHBand="0" w:firstRowFirstColumn="0" w:firstRowLastColumn="0" w:lastRowFirstColumn="0" w:lastRowLastColumn="0"/>
          <w:trHeight w:val="453"/>
        </w:trPr>
        <w:tc>
          <w:tcPr>
            <w:tcW w:w="0" w:type="pct"/>
            <w:noWrap/>
            <w:hideMark/>
          </w:tcPr>
          <w:p w14:paraId="16BD3038" w14:textId="77777777" w:rsidR="00AB0436" w:rsidRPr="006477BF" w:rsidRDefault="00AB0436" w:rsidP="005740EB">
            <w:pPr>
              <w:pStyle w:val="BodyText"/>
              <w:rPr>
                <w:rFonts w:cs="Arial"/>
                <w:sz w:val="22"/>
                <w:szCs w:val="22"/>
              </w:rPr>
            </w:pPr>
            <w:r w:rsidRPr="006477BF">
              <w:rPr>
                <w:rFonts w:cs="Arial"/>
                <w:sz w:val="22"/>
                <w:szCs w:val="22"/>
              </w:rPr>
              <w:t>Duration of engagement (Q7)</w:t>
            </w:r>
          </w:p>
        </w:tc>
        <w:tc>
          <w:tcPr>
            <w:tcW w:w="0" w:type="pct"/>
            <w:noWrap/>
            <w:hideMark/>
          </w:tcPr>
          <w:p w14:paraId="72EF8C2A" w14:textId="77777777" w:rsidR="00AB0436" w:rsidRPr="006477BF" w:rsidRDefault="00AB0436" w:rsidP="005740EB">
            <w:pPr>
              <w:pStyle w:val="BodyText"/>
              <w:rPr>
                <w:rFonts w:cs="Arial"/>
                <w:sz w:val="22"/>
                <w:szCs w:val="22"/>
              </w:rPr>
            </w:pPr>
            <w:r w:rsidRPr="006477BF">
              <w:rPr>
                <w:rFonts w:cs="Arial"/>
                <w:sz w:val="22"/>
                <w:szCs w:val="22"/>
              </w:rPr>
              <w:t>Average of wellbeing (Q9a) (1- Not happy at all; 5 - Completely happy)</w:t>
            </w:r>
          </w:p>
        </w:tc>
        <w:tc>
          <w:tcPr>
            <w:tcW w:w="0" w:type="pct"/>
          </w:tcPr>
          <w:p w14:paraId="6AE10D75"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51ABC4EA"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0571E8A" w14:textId="77777777" w:rsidR="00AB0436" w:rsidRPr="006477BF" w:rsidRDefault="00AB0436" w:rsidP="005740EB">
            <w:pPr>
              <w:pStyle w:val="BodyText"/>
              <w:rPr>
                <w:rFonts w:cs="Arial"/>
                <w:color w:val="333333"/>
                <w:sz w:val="22"/>
                <w:szCs w:val="22"/>
              </w:rPr>
            </w:pPr>
            <w:r w:rsidRPr="006477BF">
              <w:rPr>
                <w:rFonts w:cs="Arial"/>
                <w:sz w:val="22"/>
                <w:szCs w:val="22"/>
              </w:rPr>
              <w:t>1-3 months ago</w:t>
            </w:r>
          </w:p>
        </w:tc>
        <w:tc>
          <w:tcPr>
            <w:tcW w:w="2120" w:type="pct"/>
            <w:noWrap/>
            <w:hideMark/>
          </w:tcPr>
          <w:p w14:paraId="693B5A6A" w14:textId="77777777" w:rsidR="00AB0436" w:rsidRPr="006477BF" w:rsidRDefault="00AB0436" w:rsidP="005740EB">
            <w:pPr>
              <w:pStyle w:val="BodyText"/>
              <w:rPr>
                <w:rFonts w:cs="Arial"/>
                <w:color w:val="333333"/>
                <w:sz w:val="22"/>
                <w:szCs w:val="22"/>
              </w:rPr>
            </w:pPr>
            <w:r w:rsidRPr="006477BF">
              <w:rPr>
                <w:rFonts w:cs="Arial"/>
                <w:sz w:val="22"/>
                <w:szCs w:val="22"/>
              </w:rPr>
              <w:t>4.00</w:t>
            </w:r>
          </w:p>
        </w:tc>
        <w:tc>
          <w:tcPr>
            <w:tcW w:w="1201" w:type="pct"/>
          </w:tcPr>
          <w:p w14:paraId="25087CE3" w14:textId="77777777" w:rsidR="00AB0436" w:rsidRPr="006477BF" w:rsidRDefault="00AB0436" w:rsidP="005740EB">
            <w:pPr>
              <w:pStyle w:val="BodyText"/>
              <w:rPr>
                <w:rFonts w:cs="Arial"/>
                <w:color w:val="333333"/>
                <w:sz w:val="22"/>
                <w:szCs w:val="22"/>
              </w:rPr>
            </w:pPr>
            <w:r w:rsidRPr="006477BF">
              <w:rPr>
                <w:rFonts w:cs="Arial"/>
                <w:sz w:val="22"/>
                <w:szCs w:val="22"/>
              </w:rPr>
              <w:t>63</w:t>
            </w:r>
          </w:p>
        </w:tc>
      </w:tr>
      <w:tr w:rsidR="00AB0436" w:rsidRPr="006477BF" w14:paraId="4E302D40" w14:textId="77777777" w:rsidTr="006477BF">
        <w:trPr>
          <w:trHeight w:val="387"/>
        </w:trPr>
        <w:tc>
          <w:tcPr>
            <w:tcW w:w="0" w:type="pct"/>
            <w:noWrap/>
            <w:hideMark/>
          </w:tcPr>
          <w:p w14:paraId="45AE248B" w14:textId="77777777" w:rsidR="00AB0436" w:rsidRPr="006477BF" w:rsidRDefault="00AB0436" w:rsidP="005740EB">
            <w:pPr>
              <w:pStyle w:val="BodyText"/>
              <w:rPr>
                <w:rFonts w:cs="Arial"/>
                <w:color w:val="333333"/>
                <w:sz w:val="22"/>
                <w:szCs w:val="22"/>
              </w:rPr>
            </w:pPr>
            <w:r w:rsidRPr="006477BF">
              <w:rPr>
                <w:rFonts w:cs="Arial"/>
                <w:sz w:val="22"/>
                <w:szCs w:val="22"/>
              </w:rPr>
              <w:t>4-6 months ago</w:t>
            </w:r>
          </w:p>
        </w:tc>
        <w:tc>
          <w:tcPr>
            <w:tcW w:w="0" w:type="pct"/>
            <w:noWrap/>
            <w:hideMark/>
          </w:tcPr>
          <w:p w14:paraId="44BCB2AD" w14:textId="77777777" w:rsidR="00AB0436" w:rsidRPr="006477BF" w:rsidRDefault="00AB0436" w:rsidP="005740EB">
            <w:pPr>
              <w:pStyle w:val="BodyText"/>
              <w:rPr>
                <w:rFonts w:cs="Arial"/>
                <w:color w:val="333333"/>
                <w:sz w:val="22"/>
                <w:szCs w:val="22"/>
              </w:rPr>
            </w:pPr>
            <w:r w:rsidRPr="006477BF">
              <w:rPr>
                <w:rFonts w:cs="Arial"/>
                <w:sz w:val="22"/>
                <w:szCs w:val="22"/>
              </w:rPr>
              <w:t>3.16</w:t>
            </w:r>
          </w:p>
        </w:tc>
        <w:tc>
          <w:tcPr>
            <w:tcW w:w="0" w:type="pct"/>
          </w:tcPr>
          <w:p w14:paraId="161F69F2" w14:textId="77777777" w:rsidR="00AB0436" w:rsidRPr="006477BF" w:rsidRDefault="00AB0436" w:rsidP="005740EB">
            <w:pPr>
              <w:pStyle w:val="BodyText"/>
              <w:rPr>
                <w:rFonts w:cs="Arial"/>
                <w:color w:val="333333"/>
                <w:sz w:val="22"/>
                <w:szCs w:val="22"/>
              </w:rPr>
            </w:pPr>
            <w:r w:rsidRPr="006477BF">
              <w:rPr>
                <w:rFonts w:cs="Arial"/>
                <w:sz w:val="22"/>
                <w:szCs w:val="22"/>
              </w:rPr>
              <w:t>86</w:t>
            </w:r>
          </w:p>
        </w:tc>
      </w:tr>
      <w:tr w:rsidR="00AB0436" w:rsidRPr="006477BF" w14:paraId="42E5025D" w14:textId="77777777" w:rsidTr="006477BF">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944BCE7" w14:textId="77777777" w:rsidR="00AB0436" w:rsidRPr="006477BF" w:rsidRDefault="00AB0436" w:rsidP="005740EB">
            <w:pPr>
              <w:pStyle w:val="BodyText"/>
              <w:rPr>
                <w:rFonts w:cs="Arial"/>
                <w:color w:val="333333"/>
                <w:sz w:val="22"/>
                <w:szCs w:val="22"/>
              </w:rPr>
            </w:pPr>
            <w:r w:rsidRPr="006477BF">
              <w:rPr>
                <w:rFonts w:cs="Arial"/>
                <w:sz w:val="22"/>
                <w:szCs w:val="22"/>
              </w:rPr>
              <w:t>7-9 months ago</w:t>
            </w:r>
          </w:p>
        </w:tc>
        <w:tc>
          <w:tcPr>
            <w:tcW w:w="2120" w:type="pct"/>
            <w:noWrap/>
            <w:hideMark/>
          </w:tcPr>
          <w:p w14:paraId="4D0FBCCA" w14:textId="77777777" w:rsidR="00AB0436" w:rsidRPr="006477BF" w:rsidRDefault="00AB0436" w:rsidP="005740EB">
            <w:pPr>
              <w:pStyle w:val="BodyText"/>
              <w:rPr>
                <w:rFonts w:cs="Arial"/>
                <w:color w:val="333333"/>
                <w:sz w:val="22"/>
                <w:szCs w:val="22"/>
              </w:rPr>
            </w:pPr>
            <w:r w:rsidRPr="006477BF">
              <w:rPr>
                <w:rFonts w:cs="Arial"/>
                <w:sz w:val="22"/>
                <w:szCs w:val="22"/>
              </w:rPr>
              <w:t>3.25</w:t>
            </w:r>
          </w:p>
        </w:tc>
        <w:tc>
          <w:tcPr>
            <w:tcW w:w="1201" w:type="pct"/>
          </w:tcPr>
          <w:p w14:paraId="6FCA672C" w14:textId="77777777" w:rsidR="00AB0436" w:rsidRPr="006477BF" w:rsidRDefault="00AB0436" w:rsidP="005740EB">
            <w:pPr>
              <w:pStyle w:val="BodyText"/>
              <w:rPr>
                <w:rFonts w:cs="Arial"/>
                <w:color w:val="333333"/>
                <w:sz w:val="22"/>
                <w:szCs w:val="22"/>
              </w:rPr>
            </w:pPr>
            <w:r w:rsidRPr="006477BF">
              <w:rPr>
                <w:rFonts w:cs="Arial"/>
                <w:sz w:val="22"/>
                <w:szCs w:val="22"/>
              </w:rPr>
              <w:t>79</w:t>
            </w:r>
          </w:p>
        </w:tc>
      </w:tr>
      <w:tr w:rsidR="00AB0436" w:rsidRPr="006477BF" w14:paraId="16AAF7D5" w14:textId="77777777" w:rsidTr="006477BF">
        <w:trPr>
          <w:trHeight w:val="70"/>
        </w:trPr>
        <w:tc>
          <w:tcPr>
            <w:tcW w:w="0" w:type="pct"/>
            <w:noWrap/>
            <w:hideMark/>
          </w:tcPr>
          <w:p w14:paraId="66987B88" w14:textId="77777777" w:rsidR="00AB0436" w:rsidRPr="006477BF" w:rsidRDefault="00AB0436" w:rsidP="005740EB">
            <w:pPr>
              <w:pStyle w:val="BodyText"/>
              <w:rPr>
                <w:rFonts w:cs="Arial"/>
                <w:color w:val="333333"/>
                <w:sz w:val="22"/>
                <w:szCs w:val="22"/>
              </w:rPr>
            </w:pPr>
            <w:r w:rsidRPr="006477BF">
              <w:rPr>
                <w:rFonts w:cs="Arial"/>
                <w:sz w:val="22"/>
                <w:szCs w:val="22"/>
              </w:rPr>
              <w:t>10-12 months ago</w:t>
            </w:r>
          </w:p>
        </w:tc>
        <w:tc>
          <w:tcPr>
            <w:tcW w:w="0" w:type="pct"/>
            <w:noWrap/>
            <w:hideMark/>
          </w:tcPr>
          <w:p w14:paraId="02C7F0C5" w14:textId="77777777" w:rsidR="00AB0436" w:rsidRPr="006477BF" w:rsidRDefault="00AB0436" w:rsidP="005740EB">
            <w:pPr>
              <w:pStyle w:val="BodyText"/>
              <w:rPr>
                <w:rFonts w:cs="Arial"/>
                <w:color w:val="333333"/>
                <w:sz w:val="22"/>
                <w:szCs w:val="22"/>
              </w:rPr>
            </w:pPr>
            <w:r w:rsidRPr="006477BF">
              <w:rPr>
                <w:rFonts w:cs="Arial"/>
                <w:sz w:val="22"/>
                <w:szCs w:val="22"/>
              </w:rPr>
              <w:t>3.22</w:t>
            </w:r>
          </w:p>
        </w:tc>
        <w:tc>
          <w:tcPr>
            <w:tcW w:w="0" w:type="pct"/>
          </w:tcPr>
          <w:p w14:paraId="4B6C594F" w14:textId="77777777" w:rsidR="00AB0436" w:rsidRPr="006477BF" w:rsidRDefault="00AB0436" w:rsidP="005740EB">
            <w:pPr>
              <w:pStyle w:val="BodyText"/>
              <w:rPr>
                <w:rFonts w:cs="Arial"/>
                <w:color w:val="333333"/>
                <w:sz w:val="22"/>
                <w:szCs w:val="22"/>
              </w:rPr>
            </w:pPr>
            <w:r w:rsidRPr="006477BF">
              <w:rPr>
                <w:rFonts w:cs="Arial"/>
                <w:sz w:val="22"/>
                <w:szCs w:val="22"/>
              </w:rPr>
              <w:t>67</w:t>
            </w:r>
          </w:p>
        </w:tc>
      </w:tr>
      <w:tr w:rsidR="00AB0436" w:rsidRPr="006477BF" w14:paraId="0EF89417"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37F25F7A" w14:textId="77777777" w:rsidR="00AB0436" w:rsidRPr="006477BF" w:rsidRDefault="00AB0436" w:rsidP="005740EB">
            <w:pPr>
              <w:pStyle w:val="BodyText"/>
              <w:rPr>
                <w:rFonts w:cs="Arial"/>
                <w:color w:val="333333"/>
                <w:sz w:val="22"/>
                <w:szCs w:val="22"/>
              </w:rPr>
            </w:pPr>
            <w:r w:rsidRPr="006477BF">
              <w:rPr>
                <w:rFonts w:cs="Arial"/>
                <w:sz w:val="22"/>
                <w:szCs w:val="22"/>
              </w:rPr>
              <w:t>More than 12 months ago</w:t>
            </w:r>
          </w:p>
        </w:tc>
        <w:tc>
          <w:tcPr>
            <w:tcW w:w="2120" w:type="pct"/>
            <w:noWrap/>
            <w:hideMark/>
          </w:tcPr>
          <w:p w14:paraId="68458E87" w14:textId="77777777" w:rsidR="00AB0436" w:rsidRPr="006477BF" w:rsidRDefault="00AB0436" w:rsidP="005740EB">
            <w:pPr>
              <w:pStyle w:val="BodyText"/>
              <w:rPr>
                <w:rFonts w:cs="Arial"/>
                <w:color w:val="333333"/>
                <w:sz w:val="22"/>
                <w:szCs w:val="22"/>
              </w:rPr>
            </w:pPr>
            <w:r w:rsidRPr="006477BF">
              <w:rPr>
                <w:rFonts w:cs="Arial"/>
                <w:sz w:val="22"/>
                <w:szCs w:val="22"/>
              </w:rPr>
              <w:t>3.55</w:t>
            </w:r>
          </w:p>
        </w:tc>
        <w:tc>
          <w:tcPr>
            <w:tcW w:w="1201" w:type="pct"/>
          </w:tcPr>
          <w:p w14:paraId="4F79CE9F" w14:textId="77777777" w:rsidR="00AB0436" w:rsidRPr="006477BF" w:rsidRDefault="00AB0436" w:rsidP="005740EB">
            <w:pPr>
              <w:pStyle w:val="BodyText"/>
              <w:rPr>
                <w:rFonts w:cs="Arial"/>
                <w:color w:val="333333"/>
                <w:sz w:val="22"/>
                <w:szCs w:val="22"/>
              </w:rPr>
            </w:pPr>
            <w:r w:rsidRPr="006477BF">
              <w:rPr>
                <w:rFonts w:cs="Arial"/>
                <w:sz w:val="22"/>
                <w:szCs w:val="22"/>
              </w:rPr>
              <w:t>164</w:t>
            </w:r>
          </w:p>
        </w:tc>
      </w:tr>
    </w:tbl>
    <w:p w14:paraId="7155E02A"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[(4.00-3.16)/5] = 16.74% - </w:t>
      </w:r>
      <w:r w:rsidRPr="00B71F91">
        <w:rPr>
          <w:rFonts w:ascii="Arial" w:hAnsi="Arial" w:cs="Arial"/>
          <w:b/>
          <w:bCs/>
        </w:rPr>
        <w:t>moderate evidence</w:t>
      </w:r>
      <w:r w:rsidRPr="00B71F91">
        <w:rPr>
          <w:rFonts w:ascii="Arial" w:hAnsi="Arial" w:cs="Arial"/>
        </w:rPr>
        <w:t>. (Comparison between 1-3 month ago and 4-6 months ago (Q7) over Q9 categories)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6CE6CBE1" w14:textId="77777777" w:rsidTr="006477BF">
        <w:trPr>
          <w:cnfStyle w:val="100000000000" w:firstRow="1" w:lastRow="0" w:firstColumn="0" w:lastColumn="0" w:oddVBand="0" w:evenVBand="0" w:oddHBand="0" w:evenHBand="0" w:firstRowFirstColumn="0" w:firstRowLastColumn="0" w:lastRowFirstColumn="0" w:lastRowLastColumn="0"/>
          <w:trHeight w:val="268"/>
        </w:trPr>
        <w:tc>
          <w:tcPr>
            <w:tcW w:w="0" w:type="pct"/>
            <w:noWrap/>
            <w:hideMark/>
          </w:tcPr>
          <w:p w14:paraId="068592BD" w14:textId="77777777" w:rsidR="00AB0436" w:rsidRPr="006477BF" w:rsidRDefault="00AB0436" w:rsidP="005740EB">
            <w:pPr>
              <w:pStyle w:val="BodyText"/>
              <w:rPr>
                <w:rFonts w:cs="Arial"/>
                <w:sz w:val="22"/>
                <w:szCs w:val="22"/>
              </w:rPr>
            </w:pPr>
            <w:r w:rsidRPr="006477BF">
              <w:rPr>
                <w:rFonts w:cs="Arial"/>
                <w:sz w:val="22"/>
                <w:szCs w:val="22"/>
              </w:rPr>
              <w:t>Duration of engagement (Q7)</w:t>
            </w:r>
          </w:p>
        </w:tc>
        <w:tc>
          <w:tcPr>
            <w:tcW w:w="0" w:type="pct"/>
            <w:noWrap/>
            <w:hideMark/>
          </w:tcPr>
          <w:p w14:paraId="4D5B0A4A" w14:textId="77777777" w:rsidR="00AB0436" w:rsidRPr="006477BF" w:rsidRDefault="00AB0436" w:rsidP="005740EB">
            <w:pPr>
              <w:pStyle w:val="BodyText"/>
              <w:rPr>
                <w:rFonts w:cs="Arial"/>
                <w:sz w:val="22"/>
                <w:szCs w:val="22"/>
              </w:rPr>
            </w:pPr>
            <w:r w:rsidRPr="006477BF">
              <w:rPr>
                <w:rFonts w:cs="Arial"/>
                <w:sz w:val="22"/>
                <w:szCs w:val="22"/>
              </w:rPr>
              <w:t>Average of wellbeing (Q9b) (1- Not happy at all; 5 - Completely happy)</w:t>
            </w:r>
          </w:p>
        </w:tc>
        <w:tc>
          <w:tcPr>
            <w:tcW w:w="0" w:type="pct"/>
          </w:tcPr>
          <w:p w14:paraId="38A6AA7A"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59403344" w14:textId="77777777" w:rsidTr="006477BF">
        <w:trPr>
          <w:cnfStyle w:val="000000100000" w:firstRow="0" w:lastRow="0" w:firstColumn="0" w:lastColumn="0" w:oddVBand="0" w:evenVBand="0" w:oddHBand="1" w:evenHBand="0" w:firstRowFirstColumn="0" w:firstRowLastColumn="0" w:lastRowFirstColumn="0" w:lastRowLastColumn="0"/>
          <w:trHeight w:val="70"/>
        </w:trPr>
        <w:tc>
          <w:tcPr>
            <w:tcW w:w="0" w:type="pct"/>
            <w:noWrap/>
            <w:hideMark/>
          </w:tcPr>
          <w:p w14:paraId="6D287477" w14:textId="77777777" w:rsidR="00AB0436" w:rsidRPr="006477BF" w:rsidRDefault="00AB0436" w:rsidP="005740EB">
            <w:pPr>
              <w:pStyle w:val="BodyText"/>
              <w:rPr>
                <w:rFonts w:cs="Arial"/>
                <w:color w:val="333333"/>
                <w:sz w:val="22"/>
                <w:szCs w:val="22"/>
              </w:rPr>
            </w:pPr>
            <w:r w:rsidRPr="006477BF">
              <w:rPr>
                <w:rFonts w:cs="Arial"/>
                <w:sz w:val="22"/>
                <w:szCs w:val="22"/>
              </w:rPr>
              <w:t>1-3 months ago</w:t>
            </w:r>
          </w:p>
        </w:tc>
        <w:tc>
          <w:tcPr>
            <w:tcW w:w="0" w:type="pct"/>
            <w:noWrap/>
            <w:hideMark/>
          </w:tcPr>
          <w:p w14:paraId="4408F1A4" w14:textId="77777777" w:rsidR="00AB0436" w:rsidRPr="006477BF" w:rsidRDefault="00AB0436" w:rsidP="005740EB">
            <w:pPr>
              <w:pStyle w:val="BodyText"/>
              <w:rPr>
                <w:rFonts w:cs="Arial"/>
                <w:color w:val="333333"/>
                <w:sz w:val="22"/>
                <w:szCs w:val="22"/>
              </w:rPr>
            </w:pPr>
            <w:r w:rsidRPr="006477BF">
              <w:rPr>
                <w:rFonts w:cs="Arial"/>
                <w:sz w:val="22"/>
                <w:szCs w:val="22"/>
              </w:rPr>
              <w:t>4.17</w:t>
            </w:r>
          </w:p>
        </w:tc>
        <w:tc>
          <w:tcPr>
            <w:tcW w:w="0" w:type="pct"/>
          </w:tcPr>
          <w:p w14:paraId="262AF686" w14:textId="77777777" w:rsidR="00AB0436" w:rsidRPr="006477BF" w:rsidRDefault="00AB0436" w:rsidP="005740EB">
            <w:pPr>
              <w:pStyle w:val="BodyText"/>
              <w:rPr>
                <w:rFonts w:cs="Arial"/>
                <w:color w:val="333333"/>
                <w:sz w:val="22"/>
                <w:szCs w:val="22"/>
              </w:rPr>
            </w:pPr>
            <w:r w:rsidRPr="006477BF">
              <w:rPr>
                <w:rFonts w:cs="Arial"/>
                <w:sz w:val="22"/>
                <w:szCs w:val="22"/>
              </w:rPr>
              <w:t>63</w:t>
            </w:r>
          </w:p>
        </w:tc>
      </w:tr>
      <w:tr w:rsidR="00AB0436" w:rsidRPr="006477BF" w14:paraId="6E00C6ED" w14:textId="77777777" w:rsidTr="006477BF">
        <w:trPr>
          <w:trHeight w:val="70"/>
        </w:trPr>
        <w:tc>
          <w:tcPr>
            <w:tcW w:w="0" w:type="pct"/>
            <w:noWrap/>
            <w:hideMark/>
          </w:tcPr>
          <w:p w14:paraId="0EFBA793" w14:textId="77777777" w:rsidR="00AB0436" w:rsidRPr="006477BF" w:rsidRDefault="00AB0436" w:rsidP="005740EB">
            <w:pPr>
              <w:pStyle w:val="BodyText"/>
              <w:rPr>
                <w:rFonts w:cs="Arial"/>
                <w:color w:val="333333"/>
                <w:sz w:val="22"/>
                <w:szCs w:val="22"/>
              </w:rPr>
            </w:pPr>
            <w:r w:rsidRPr="006477BF">
              <w:rPr>
                <w:rFonts w:cs="Arial"/>
                <w:sz w:val="22"/>
                <w:szCs w:val="22"/>
              </w:rPr>
              <w:t>4-6 months ago</w:t>
            </w:r>
          </w:p>
        </w:tc>
        <w:tc>
          <w:tcPr>
            <w:tcW w:w="0" w:type="pct"/>
            <w:noWrap/>
            <w:hideMark/>
          </w:tcPr>
          <w:p w14:paraId="67586D25" w14:textId="77777777" w:rsidR="00AB0436" w:rsidRPr="006477BF" w:rsidRDefault="00AB0436" w:rsidP="005740EB">
            <w:pPr>
              <w:pStyle w:val="BodyText"/>
              <w:rPr>
                <w:rFonts w:cs="Arial"/>
                <w:color w:val="333333"/>
                <w:sz w:val="22"/>
                <w:szCs w:val="22"/>
              </w:rPr>
            </w:pPr>
            <w:r w:rsidRPr="006477BF">
              <w:rPr>
                <w:rFonts w:cs="Arial"/>
                <w:sz w:val="22"/>
                <w:szCs w:val="22"/>
              </w:rPr>
              <w:t>3.52</w:t>
            </w:r>
          </w:p>
        </w:tc>
        <w:tc>
          <w:tcPr>
            <w:tcW w:w="0" w:type="pct"/>
          </w:tcPr>
          <w:p w14:paraId="46600DDE" w14:textId="77777777" w:rsidR="00AB0436" w:rsidRPr="006477BF" w:rsidRDefault="00AB0436" w:rsidP="005740EB">
            <w:pPr>
              <w:pStyle w:val="BodyText"/>
              <w:rPr>
                <w:rFonts w:cs="Arial"/>
                <w:color w:val="333333"/>
                <w:sz w:val="22"/>
                <w:szCs w:val="22"/>
              </w:rPr>
            </w:pPr>
            <w:r w:rsidRPr="006477BF">
              <w:rPr>
                <w:rFonts w:cs="Arial"/>
                <w:sz w:val="22"/>
                <w:szCs w:val="22"/>
              </w:rPr>
              <w:t>86</w:t>
            </w:r>
          </w:p>
        </w:tc>
      </w:tr>
      <w:tr w:rsidR="00AB0436" w:rsidRPr="006477BF" w14:paraId="61440417" w14:textId="77777777" w:rsidTr="006477BF">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EDC64AA" w14:textId="77777777" w:rsidR="00AB0436" w:rsidRPr="006477BF" w:rsidRDefault="00AB0436" w:rsidP="005740EB">
            <w:pPr>
              <w:pStyle w:val="BodyText"/>
              <w:rPr>
                <w:rFonts w:cs="Arial"/>
                <w:color w:val="333333"/>
                <w:sz w:val="22"/>
                <w:szCs w:val="22"/>
              </w:rPr>
            </w:pPr>
            <w:r w:rsidRPr="006477BF">
              <w:rPr>
                <w:rFonts w:cs="Arial"/>
                <w:sz w:val="22"/>
                <w:szCs w:val="22"/>
              </w:rPr>
              <w:t>7-9 months ago</w:t>
            </w:r>
          </w:p>
        </w:tc>
        <w:tc>
          <w:tcPr>
            <w:tcW w:w="2120" w:type="pct"/>
            <w:noWrap/>
            <w:hideMark/>
          </w:tcPr>
          <w:p w14:paraId="580E9D41" w14:textId="77777777" w:rsidR="00AB0436" w:rsidRPr="006477BF" w:rsidRDefault="00AB0436" w:rsidP="005740EB">
            <w:pPr>
              <w:pStyle w:val="BodyText"/>
              <w:rPr>
                <w:rFonts w:cs="Arial"/>
                <w:color w:val="333333"/>
                <w:sz w:val="22"/>
                <w:szCs w:val="22"/>
              </w:rPr>
            </w:pPr>
            <w:r w:rsidRPr="006477BF">
              <w:rPr>
                <w:rFonts w:cs="Arial"/>
                <w:sz w:val="22"/>
                <w:szCs w:val="22"/>
              </w:rPr>
              <w:t>3.66</w:t>
            </w:r>
          </w:p>
        </w:tc>
        <w:tc>
          <w:tcPr>
            <w:tcW w:w="1201" w:type="pct"/>
          </w:tcPr>
          <w:p w14:paraId="43B3BC1A" w14:textId="77777777" w:rsidR="00AB0436" w:rsidRPr="006477BF" w:rsidRDefault="00AB0436" w:rsidP="005740EB">
            <w:pPr>
              <w:pStyle w:val="BodyText"/>
              <w:rPr>
                <w:rFonts w:cs="Arial"/>
                <w:color w:val="333333"/>
                <w:sz w:val="22"/>
                <w:szCs w:val="22"/>
              </w:rPr>
            </w:pPr>
            <w:r w:rsidRPr="006477BF">
              <w:rPr>
                <w:rFonts w:cs="Arial"/>
                <w:sz w:val="22"/>
                <w:szCs w:val="22"/>
              </w:rPr>
              <w:t>79</w:t>
            </w:r>
          </w:p>
        </w:tc>
      </w:tr>
      <w:tr w:rsidR="00AB0436" w:rsidRPr="006477BF" w14:paraId="52BB20DF" w14:textId="77777777" w:rsidTr="006477BF">
        <w:trPr>
          <w:trHeight w:val="70"/>
        </w:trPr>
        <w:tc>
          <w:tcPr>
            <w:tcW w:w="1679" w:type="pct"/>
            <w:noWrap/>
            <w:hideMark/>
          </w:tcPr>
          <w:p w14:paraId="095DCD9C" w14:textId="77777777" w:rsidR="00AB0436" w:rsidRPr="006477BF" w:rsidRDefault="00AB0436" w:rsidP="005740EB">
            <w:pPr>
              <w:pStyle w:val="BodyText"/>
              <w:rPr>
                <w:rFonts w:cs="Arial"/>
                <w:color w:val="333333"/>
                <w:sz w:val="22"/>
                <w:szCs w:val="22"/>
              </w:rPr>
            </w:pPr>
            <w:r w:rsidRPr="006477BF">
              <w:rPr>
                <w:rFonts w:cs="Arial"/>
                <w:sz w:val="22"/>
                <w:szCs w:val="22"/>
              </w:rPr>
              <w:t>10-12 months ago</w:t>
            </w:r>
          </w:p>
        </w:tc>
        <w:tc>
          <w:tcPr>
            <w:tcW w:w="2120" w:type="pct"/>
            <w:noWrap/>
            <w:hideMark/>
          </w:tcPr>
          <w:p w14:paraId="6EA598AF" w14:textId="77777777" w:rsidR="00AB0436" w:rsidRPr="006477BF" w:rsidRDefault="00AB0436" w:rsidP="005740EB">
            <w:pPr>
              <w:pStyle w:val="BodyText"/>
              <w:rPr>
                <w:rFonts w:cs="Arial"/>
                <w:color w:val="333333"/>
                <w:sz w:val="22"/>
                <w:szCs w:val="22"/>
              </w:rPr>
            </w:pPr>
            <w:r w:rsidRPr="006477BF">
              <w:rPr>
                <w:rFonts w:cs="Arial"/>
                <w:sz w:val="22"/>
                <w:szCs w:val="22"/>
              </w:rPr>
              <w:t>3.63</w:t>
            </w:r>
          </w:p>
        </w:tc>
        <w:tc>
          <w:tcPr>
            <w:tcW w:w="1201" w:type="pct"/>
          </w:tcPr>
          <w:p w14:paraId="61DF688F" w14:textId="77777777" w:rsidR="00AB0436" w:rsidRPr="006477BF" w:rsidRDefault="00AB0436" w:rsidP="005740EB">
            <w:pPr>
              <w:pStyle w:val="BodyText"/>
              <w:rPr>
                <w:rFonts w:cs="Arial"/>
                <w:color w:val="333333"/>
                <w:sz w:val="22"/>
                <w:szCs w:val="22"/>
              </w:rPr>
            </w:pPr>
            <w:r w:rsidRPr="006477BF">
              <w:rPr>
                <w:rFonts w:cs="Arial"/>
                <w:sz w:val="22"/>
                <w:szCs w:val="22"/>
              </w:rPr>
              <w:t>67</w:t>
            </w:r>
          </w:p>
        </w:tc>
      </w:tr>
      <w:tr w:rsidR="00AB0436" w:rsidRPr="006477BF" w14:paraId="23E9289E"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6FE8EC91" w14:textId="77777777" w:rsidR="00AB0436" w:rsidRPr="006477BF" w:rsidRDefault="00AB0436" w:rsidP="005740EB">
            <w:pPr>
              <w:pStyle w:val="BodyText"/>
              <w:rPr>
                <w:rFonts w:cs="Arial"/>
                <w:color w:val="333333"/>
                <w:sz w:val="22"/>
                <w:szCs w:val="22"/>
              </w:rPr>
            </w:pPr>
            <w:r w:rsidRPr="006477BF">
              <w:rPr>
                <w:rFonts w:cs="Arial"/>
                <w:sz w:val="22"/>
                <w:szCs w:val="22"/>
              </w:rPr>
              <w:t>More than 12 months ago</w:t>
            </w:r>
          </w:p>
        </w:tc>
        <w:tc>
          <w:tcPr>
            <w:tcW w:w="2120" w:type="pct"/>
            <w:noWrap/>
            <w:hideMark/>
          </w:tcPr>
          <w:p w14:paraId="55C8638C" w14:textId="77777777" w:rsidR="00AB0436" w:rsidRPr="006477BF" w:rsidRDefault="00AB0436" w:rsidP="005740EB">
            <w:pPr>
              <w:pStyle w:val="BodyText"/>
              <w:rPr>
                <w:rFonts w:cs="Arial"/>
                <w:color w:val="333333"/>
                <w:sz w:val="22"/>
                <w:szCs w:val="22"/>
              </w:rPr>
            </w:pPr>
            <w:r w:rsidRPr="006477BF">
              <w:rPr>
                <w:rFonts w:cs="Arial"/>
                <w:sz w:val="22"/>
                <w:szCs w:val="22"/>
              </w:rPr>
              <w:t>3.88</w:t>
            </w:r>
          </w:p>
        </w:tc>
        <w:tc>
          <w:tcPr>
            <w:tcW w:w="1201" w:type="pct"/>
          </w:tcPr>
          <w:p w14:paraId="039FC8DB" w14:textId="77777777" w:rsidR="00AB0436" w:rsidRPr="006477BF" w:rsidRDefault="00AB0436" w:rsidP="005740EB">
            <w:pPr>
              <w:pStyle w:val="BodyText"/>
              <w:rPr>
                <w:rFonts w:cs="Arial"/>
                <w:color w:val="333333"/>
                <w:sz w:val="22"/>
                <w:szCs w:val="22"/>
              </w:rPr>
            </w:pPr>
            <w:r w:rsidRPr="006477BF">
              <w:rPr>
                <w:rFonts w:cs="Arial"/>
                <w:sz w:val="22"/>
                <w:szCs w:val="22"/>
              </w:rPr>
              <w:t>164</w:t>
            </w:r>
          </w:p>
        </w:tc>
      </w:tr>
    </w:tbl>
    <w:p w14:paraId="42C7EB92"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[(4.17-3.52)/5] = 13.03% - </w:t>
      </w:r>
      <w:r w:rsidRPr="00B71F91">
        <w:rPr>
          <w:rFonts w:ascii="Arial" w:hAnsi="Arial" w:cs="Arial"/>
          <w:b/>
          <w:bCs/>
        </w:rPr>
        <w:t>moderate evidence</w:t>
      </w:r>
      <w:r w:rsidRPr="00B71F91">
        <w:rPr>
          <w:rFonts w:ascii="Arial" w:hAnsi="Arial" w:cs="Arial"/>
        </w:rPr>
        <w:t xml:space="preserve">. (Comparison between 1-3 month ago and 4-6 months ago (Q7) over Q9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6477BF" w14:paraId="0ED9D6DC" w14:textId="77777777" w:rsidTr="006477BF">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0AA52665" w14:textId="77777777" w:rsidR="00AB0436" w:rsidRPr="006477BF" w:rsidRDefault="00AB0436" w:rsidP="005740EB">
            <w:pPr>
              <w:pStyle w:val="BodyText"/>
              <w:rPr>
                <w:rFonts w:cs="Arial"/>
                <w:sz w:val="22"/>
                <w:szCs w:val="22"/>
              </w:rPr>
            </w:pPr>
            <w:r w:rsidRPr="006477BF">
              <w:rPr>
                <w:rFonts w:cs="Arial"/>
                <w:sz w:val="22"/>
                <w:szCs w:val="22"/>
              </w:rPr>
              <w:lastRenderedPageBreak/>
              <w:t>Duration of engagement (Q7)</w:t>
            </w:r>
          </w:p>
        </w:tc>
        <w:tc>
          <w:tcPr>
            <w:tcW w:w="2120" w:type="pct"/>
            <w:noWrap/>
            <w:hideMark/>
          </w:tcPr>
          <w:p w14:paraId="7CBEA8CF" w14:textId="77777777" w:rsidR="00AB0436" w:rsidRPr="006477BF" w:rsidRDefault="00AB0436" w:rsidP="005740EB">
            <w:pPr>
              <w:pStyle w:val="BodyText"/>
              <w:rPr>
                <w:rFonts w:cs="Arial"/>
                <w:sz w:val="22"/>
                <w:szCs w:val="22"/>
              </w:rPr>
            </w:pPr>
            <w:r w:rsidRPr="006477BF">
              <w:rPr>
                <w:rFonts w:cs="Arial"/>
                <w:sz w:val="22"/>
                <w:szCs w:val="22"/>
              </w:rPr>
              <w:t>Average of wellbeing (Q9c) (1- Not happy at all; 5 - Completely happy)</w:t>
            </w:r>
          </w:p>
        </w:tc>
        <w:tc>
          <w:tcPr>
            <w:tcW w:w="1201" w:type="pct"/>
          </w:tcPr>
          <w:p w14:paraId="395F0F47" w14:textId="77777777" w:rsidR="00AB0436" w:rsidRPr="006477BF" w:rsidRDefault="00AB0436" w:rsidP="005740EB">
            <w:pPr>
              <w:pStyle w:val="BodyText"/>
              <w:rPr>
                <w:rFonts w:cs="Arial"/>
                <w:sz w:val="22"/>
                <w:szCs w:val="22"/>
              </w:rPr>
            </w:pPr>
            <w:r w:rsidRPr="006477BF">
              <w:rPr>
                <w:rFonts w:cs="Arial"/>
                <w:sz w:val="22"/>
                <w:szCs w:val="22"/>
              </w:rPr>
              <w:t>No. of respondents</w:t>
            </w:r>
          </w:p>
        </w:tc>
      </w:tr>
      <w:tr w:rsidR="00AB0436" w:rsidRPr="006477BF" w14:paraId="1D318A06" w14:textId="77777777" w:rsidTr="006477BF">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56147503" w14:textId="77777777" w:rsidR="00AB0436" w:rsidRPr="006477BF" w:rsidRDefault="00AB0436" w:rsidP="005740EB">
            <w:pPr>
              <w:pStyle w:val="BodyText"/>
              <w:rPr>
                <w:rFonts w:cs="Arial"/>
                <w:color w:val="333333"/>
                <w:sz w:val="22"/>
                <w:szCs w:val="22"/>
              </w:rPr>
            </w:pPr>
            <w:r w:rsidRPr="006477BF">
              <w:rPr>
                <w:rFonts w:cs="Arial"/>
                <w:sz w:val="22"/>
                <w:szCs w:val="22"/>
              </w:rPr>
              <w:t>1-3 months ago</w:t>
            </w:r>
          </w:p>
        </w:tc>
        <w:tc>
          <w:tcPr>
            <w:tcW w:w="2120" w:type="pct"/>
            <w:noWrap/>
            <w:hideMark/>
          </w:tcPr>
          <w:p w14:paraId="69D9CBAE" w14:textId="77777777" w:rsidR="00AB0436" w:rsidRPr="006477BF" w:rsidRDefault="00AB0436" w:rsidP="005740EB">
            <w:pPr>
              <w:pStyle w:val="BodyText"/>
              <w:rPr>
                <w:rFonts w:cs="Arial"/>
                <w:color w:val="333333"/>
                <w:sz w:val="22"/>
                <w:szCs w:val="22"/>
              </w:rPr>
            </w:pPr>
            <w:r w:rsidRPr="006477BF">
              <w:rPr>
                <w:rFonts w:cs="Arial"/>
                <w:sz w:val="22"/>
                <w:szCs w:val="22"/>
              </w:rPr>
              <w:t>4.52</w:t>
            </w:r>
          </w:p>
        </w:tc>
        <w:tc>
          <w:tcPr>
            <w:tcW w:w="1201" w:type="pct"/>
          </w:tcPr>
          <w:p w14:paraId="6367B903" w14:textId="77777777" w:rsidR="00AB0436" w:rsidRPr="006477BF" w:rsidRDefault="00AB0436" w:rsidP="005740EB">
            <w:pPr>
              <w:pStyle w:val="BodyText"/>
              <w:rPr>
                <w:rFonts w:cs="Arial"/>
                <w:color w:val="333333"/>
                <w:sz w:val="22"/>
                <w:szCs w:val="22"/>
              </w:rPr>
            </w:pPr>
            <w:r w:rsidRPr="006477BF">
              <w:rPr>
                <w:rFonts w:cs="Arial"/>
                <w:sz w:val="22"/>
                <w:szCs w:val="22"/>
              </w:rPr>
              <w:t>63</w:t>
            </w:r>
          </w:p>
        </w:tc>
      </w:tr>
      <w:tr w:rsidR="00AB0436" w:rsidRPr="006477BF" w14:paraId="31A0FFDB" w14:textId="77777777" w:rsidTr="006477BF">
        <w:trPr>
          <w:trHeight w:val="387"/>
        </w:trPr>
        <w:tc>
          <w:tcPr>
            <w:tcW w:w="1679" w:type="pct"/>
            <w:noWrap/>
            <w:hideMark/>
          </w:tcPr>
          <w:p w14:paraId="1088CB2B" w14:textId="77777777" w:rsidR="00AB0436" w:rsidRPr="006477BF" w:rsidRDefault="00AB0436" w:rsidP="005740EB">
            <w:pPr>
              <w:pStyle w:val="BodyText"/>
              <w:rPr>
                <w:rFonts w:cs="Arial"/>
                <w:color w:val="333333"/>
                <w:sz w:val="22"/>
                <w:szCs w:val="22"/>
              </w:rPr>
            </w:pPr>
            <w:r w:rsidRPr="006477BF">
              <w:rPr>
                <w:rFonts w:cs="Arial"/>
                <w:sz w:val="22"/>
                <w:szCs w:val="22"/>
              </w:rPr>
              <w:t>4-6 months ago</w:t>
            </w:r>
          </w:p>
        </w:tc>
        <w:tc>
          <w:tcPr>
            <w:tcW w:w="2120" w:type="pct"/>
            <w:noWrap/>
            <w:hideMark/>
          </w:tcPr>
          <w:p w14:paraId="6AE6F2EE" w14:textId="77777777" w:rsidR="00AB0436" w:rsidRPr="006477BF" w:rsidRDefault="00AB0436" w:rsidP="005740EB">
            <w:pPr>
              <w:pStyle w:val="BodyText"/>
              <w:rPr>
                <w:rFonts w:cs="Arial"/>
                <w:color w:val="333333"/>
                <w:sz w:val="22"/>
                <w:szCs w:val="22"/>
              </w:rPr>
            </w:pPr>
            <w:r w:rsidRPr="006477BF">
              <w:rPr>
                <w:rFonts w:cs="Arial"/>
                <w:sz w:val="22"/>
                <w:szCs w:val="22"/>
              </w:rPr>
              <w:t>3.79</w:t>
            </w:r>
          </w:p>
        </w:tc>
        <w:tc>
          <w:tcPr>
            <w:tcW w:w="1201" w:type="pct"/>
          </w:tcPr>
          <w:p w14:paraId="39028B26" w14:textId="77777777" w:rsidR="00AB0436" w:rsidRPr="006477BF" w:rsidRDefault="00AB0436" w:rsidP="005740EB">
            <w:pPr>
              <w:pStyle w:val="BodyText"/>
              <w:rPr>
                <w:rFonts w:cs="Arial"/>
                <w:color w:val="333333"/>
                <w:sz w:val="22"/>
                <w:szCs w:val="22"/>
              </w:rPr>
            </w:pPr>
            <w:r w:rsidRPr="006477BF">
              <w:rPr>
                <w:rFonts w:cs="Arial"/>
                <w:sz w:val="22"/>
                <w:szCs w:val="22"/>
              </w:rPr>
              <w:t>86</w:t>
            </w:r>
          </w:p>
        </w:tc>
      </w:tr>
      <w:tr w:rsidR="00AB0436" w:rsidRPr="006477BF" w14:paraId="54BD3D45" w14:textId="77777777" w:rsidTr="006477BF">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0884403D" w14:textId="77777777" w:rsidR="00AB0436" w:rsidRPr="006477BF" w:rsidRDefault="00AB0436" w:rsidP="005740EB">
            <w:pPr>
              <w:pStyle w:val="BodyText"/>
              <w:rPr>
                <w:rFonts w:cs="Arial"/>
                <w:color w:val="333333"/>
                <w:sz w:val="22"/>
                <w:szCs w:val="22"/>
              </w:rPr>
            </w:pPr>
            <w:r w:rsidRPr="006477BF">
              <w:rPr>
                <w:rFonts w:cs="Arial"/>
                <w:sz w:val="22"/>
                <w:szCs w:val="22"/>
              </w:rPr>
              <w:t>7-9 months ago</w:t>
            </w:r>
          </w:p>
        </w:tc>
        <w:tc>
          <w:tcPr>
            <w:tcW w:w="2120" w:type="pct"/>
            <w:noWrap/>
            <w:hideMark/>
          </w:tcPr>
          <w:p w14:paraId="54A1292B" w14:textId="77777777" w:rsidR="00AB0436" w:rsidRPr="006477BF" w:rsidRDefault="00AB0436" w:rsidP="005740EB">
            <w:pPr>
              <w:pStyle w:val="BodyText"/>
              <w:rPr>
                <w:rFonts w:cs="Arial"/>
                <w:color w:val="333333"/>
                <w:sz w:val="22"/>
                <w:szCs w:val="22"/>
              </w:rPr>
            </w:pPr>
            <w:r w:rsidRPr="006477BF">
              <w:rPr>
                <w:rFonts w:cs="Arial"/>
                <w:sz w:val="22"/>
                <w:szCs w:val="22"/>
              </w:rPr>
              <w:t>3.89</w:t>
            </w:r>
          </w:p>
        </w:tc>
        <w:tc>
          <w:tcPr>
            <w:tcW w:w="1201" w:type="pct"/>
          </w:tcPr>
          <w:p w14:paraId="45B53BA0" w14:textId="77777777" w:rsidR="00AB0436" w:rsidRPr="006477BF" w:rsidRDefault="00AB0436" w:rsidP="005740EB">
            <w:pPr>
              <w:pStyle w:val="BodyText"/>
              <w:rPr>
                <w:rFonts w:cs="Arial"/>
                <w:color w:val="333333"/>
                <w:sz w:val="22"/>
                <w:szCs w:val="22"/>
              </w:rPr>
            </w:pPr>
            <w:r w:rsidRPr="006477BF">
              <w:rPr>
                <w:rFonts w:cs="Arial"/>
                <w:sz w:val="22"/>
                <w:szCs w:val="22"/>
              </w:rPr>
              <w:t>79</w:t>
            </w:r>
          </w:p>
        </w:tc>
      </w:tr>
      <w:tr w:rsidR="00AB0436" w:rsidRPr="006477BF" w14:paraId="7F6C4B2C" w14:textId="77777777" w:rsidTr="006477BF">
        <w:trPr>
          <w:trHeight w:val="70"/>
        </w:trPr>
        <w:tc>
          <w:tcPr>
            <w:tcW w:w="1679" w:type="pct"/>
            <w:noWrap/>
            <w:hideMark/>
          </w:tcPr>
          <w:p w14:paraId="7AE4593A" w14:textId="77777777" w:rsidR="00AB0436" w:rsidRPr="006477BF" w:rsidRDefault="00AB0436" w:rsidP="005740EB">
            <w:pPr>
              <w:pStyle w:val="BodyText"/>
              <w:rPr>
                <w:rFonts w:cs="Arial"/>
                <w:color w:val="333333"/>
                <w:sz w:val="22"/>
                <w:szCs w:val="22"/>
              </w:rPr>
            </w:pPr>
            <w:r w:rsidRPr="006477BF">
              <w:rPr>
                <w:rFonts w:cs="Arial"/>
                <w:sz w:val="22"/>
                <w:szCs w:val="22"/>
              </w:rPr>
              <w:t>10-12 months ago</w:t>
            </w:r>
          </w:p>
        </w:tc>
        <w:tc>
          <w:tcPr>
            <w:tcW w:w="2120" w:type="pct"/>
            <w:noWrap/>
            <w:hideMark/>
          </w:tcPr>
          <w:p w14:paraId="25400C1E" w14:textId="77777777" w:rsidR="00AB0436" w:rsidRPr="006477BF" w:rsidRDefault="00AB0436" w:rsidP="005740EB">
            <w:pPr>
              <w:pStyle w:val="BodyText"/>
              <w:rPr>
                <w:rFonts w:cs="Arial"/>
                <w:color w:val="333333"/>
                <w:sz w:val="22"/>
                <w:szCs w:val="22"/>
              </w:rPr>
            </w:pPr>
            <w:r w:rsidRPr="006477BF">
              <w:rPr>
                <w:rFonts w:cs="Arial"/>
                <w:sz w:val="22"/>
                <w:szCs w:val="22"/>
              </w:rPr>
              <w:t>3.70</w:t>
            </w:r>
          </w:p>
        </w:tc>
        <w:tc>
          <w:tcPr>
            <w:tcW w:w="1201" w:type="pct"/>
          </w:tcPr>
          <w:p w14:paraId="251DB317" w14:textId="77777777" w:rsidR="00AB0436" w:rsidRPr="006477BF" w:rsidRDefault="00AB0436" w:rsidP="005740EB">
            <w:pPr>
              <w:pStyle w:val="BodyText"/>
              <w:rPr>
                <w:rFonts w:cs="Arial"/>
                <w:color w:val="333333"/>
                <w:sz w:val="22"/>
                <w:szCs w:val="22"/>
              </w:rPr>
            </w:pPr>
            <w:r w:rsidRPr="006477BF">
              <w:rPr>
                <w:rFonts w:cs="Arial"/>
                <w:sz w:val="22"/>
                <w:szCs w:val="22"/>
              </w:rPr>
              <w:t>67</w:t>
            </w:r>
          </w:p>
        </w:tc>
      </w:tr>
      <w:tr w:rsidR="00AB0436" w:rsidRPr="006477BF" w14:paraId="158C9DCD" w14:textId="77777777" w:rsidTr="006477BF">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788CE4AC" w14:textId="77777777" w:rsidR="00AB0436" w:rsidRPr="006477BF" w:rsidRDefault="00AB0436" w:rsidP="005740EB">
            <w:pPr>
              <w:pStyle w:val="BodyText"/>
              <w:rPr>
                <w:rFonts w:cs="Arial"/>
                <w:color w:val="333333"/>
                <w:sz w:val="22"/>
                <w:szCs w:val="22"/>
              </w:rPr>
            </w:pPr>
            <w:r w:rsidRPr="006477BF">
              <w:rPr>
                <w:rFonts w:cs="Arial"/>
                <w:sz w:val="22"/>
                <w:szCs w:val="22"/>
              </w:rPr>
              <w:t>More than 12 months ago</w:t>
            </w:r>
          </w:p>
        </w:tc>
        <w:tc>
          <w:tcPr>
            <w:tcW w:w="2120" w:type="pct"/>
            <w:noWrap/>
            <w:hideMark/>
          </w:tcPr>
          <w:p w14:paraId="502D86E8" w14:textId="77777777" w:rsidR="00AB0436" w:rsidRPr="006477BF" w:rsidRDefault="00AB0436" w:rsidP="005740EB">
            <w:pPr>
              <w:pStyle w:val="BodyText"/>
              <w:rPr>
                <w:rFonts w:cs="Arial"/>
                <w:color w:val="333333"/>
                <w:sz w:val="22"/>
                <w:szCs w:val="22"/>
              </w:rPr>
            </w:pPr>
            <w:r w:rsidRPr="006477BF">
              <w:rPr>
                <w:rFonts w:cs="Arial"/>
                <w:sz w:val="22"/>
                <w:szCs w:val="22"/>
              </w:rPr>
              <w:t>4.33</w:t>
            </w:r>
          </w:p>
        </w:tc>
        <w:tc>
          <w:tcPr>
            <w:tcW w:w="1201" w:type="pct"/>
          </w:tcPr>
          <w:p w14:paraId="7D9D45D3" w14:textId="77777777" w:rsidR="00AB0436" w:rsidRPr="006477BF" w:rsidRDefault="00AB0436" w:rsidP="005740EB">
            <w:pPr>
              <w:pStyle w:val="BodyText"/>
              <w:rPr>
                <w:rFonts w:cs="Arial"/>
                <w:color w:val="333333"/>
                <w:sz w:val="22"/>
                <w:szCs w:val="22"/>
              </w:rPr>
            </w:pPr>
            <w:r w:rsidRPr="006477BF">
              <w:rPr>
                <w:rFonts w:cs="Arial"/>
                <w:sz w:val="22"/>
                <w:szCs w:val="22"/>
              </w:rPr>
              <w:t>164</w:t>
            </w:r>
          </w:p>
        </w:tc>
      </w:tr>
    </w:tbl>
    <w:p w14:paraId="4E8E758C"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[(4.52-3.70)/5] = 16.45% - </w:t>
      </w:r>
      <w:r w:rsidRPr="00B71F91">
        <w:rPr>
          <w:rFonts w:ascii="Arial" w:hAnsi="Arial" w:cs="Arial"/>
          <w:b/>
          <w:bCs/>
        </w:rPr>
        <w:t>moderate evidence</w:t>
      </w:r>
      <w:r w:rsidRPr="00B71F91">
        <w:rPr>
          <w:rFonts w:ascii="Arial" w:hAnsi="Arial" w:cs="Arial"/>
        </w:rPr>
        <w:t xml:space="preserve">. (Comparison between 1-3 month ago and 10-12 months ago (Q7) over Q9 categories)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20362" w14:paraId="2896490A"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4A405EEA"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120" w:type="pct"/>
            <w:noWrap/>
            <w:hideMark/>
          </w:tcPr>
          <w:p w14:paraId="228615CB" w14:textId="77777777" w:rsidR="00AB0436" w:rsidRPr="00020362" w:rsidRDefault="00AB0436" w:rsidP="005740EB">
            <w:pPr>
              <w:pStyle w:val="BodyText"/>
              <w:rPr>
                <w:rFonts w:cs="Arial"/>
                <w:sz w:val="22"/>
                <w:szCs w:val="22"/>
              </w:rPr>
            </w:pPr>
            <w:r w:rsidRPr="00020362">
              <w:rPr>
                <w:rFonts w:cs="Arial"/>
                <w:sz w:val="22"/>
                <w:szCs w:val="22"/>
              </w:rPr>
              <w:t>Average of wellbeing (Q9d) (1- Not happy at all; 5 - Completely happy)</w:t>
            </w:r>
          </w:p>
        </w:tc>
        <w:tc>
          <w:tcPr>
            <w:tcW w:w="1201" w:type="pct"/>
          </w:tcPr>
          <w:p w14:paraId="0CFEDDF9"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60B187A1"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87CC539"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120" w:type="pct"/>
            <w:noWrap/>
            <w:hideMark/>
          </w:tcPr>
          <w:p w14:paraId="55A6E536" w14:textId="77777777" w:rsidR="00AB0436" w:rsidRPr="00020362" w:rsidRDefault="00AB0436" w:rsidP="005740EB">
            <w:pPr>
              <w:pStyle w:val="BodyText"/>
              <w:rPr>
                <w:rFonts w:cs="Arial"/>
                <w:color w:val="333333"/>
                <w:sz w:val="22"/>
                <w:szCs w:val="22"/>
              </w:rPr>
            </w:pPr>
            <w:r w:rsidRPr="00020362">
              <w:rPr>
                <w:rFonts w:cs="Arial"/>
                <w:sz w:val="22"/>
                <w:szCs w:val="22"/>
              </w:rPr>
              <w:t>4.38</w:t>
            </w:r>
          </w:p>
        </w:tc>
        <w:tc>
          <w:tcPr>
            <w:tcW w:w="1201" w:type="pct"/>
          </w:tcPr>
          <w:p w14:paraId="7EB429B9"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05FF7174" w14:textId="77777777" w:rsidTr="00020362">
        <w:trPr>
          <w:trHeight w:val="387"/>
        </w:trPr>
        <w:tc>
          <w:tcPr>
            <w:tcW w:w="1679" w:type="pct"/>
            <w:noWrap/>
            <w:hideMark/>
          </w:tcPr>
          <w:p w14:paraId="15AD1B36"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120" w:type="pct"/>
            <w:noWrap/>
            <w:hideMark/>
          </w:tcPr>
          <w:p w14:paraId="2CF9936D" w14:textId="77777777" w:rsidR="00AB0436" w:rsidRPr="00020362" w:rsidRDefault="00AB0436" w:rsidP="005740EB">
            <w:pPr>
              <w:pStyle w:val="BodyText"/>
              <w:rPr>
                <w:rFonts w:cs="Arial"/>
                <w:color w:val="333333"/>
                <w:sz w:val="22"/>
                <w:szCs w:val="22"/>
              </w:rPr>
            </w:pPr>
            <w:r w:rsidRPr="00020362">
              <w:rPr>
                <w:rFonts w:cs="Arial"/>
                <w:sz w:val="22"/>
                <w:szCs w:val="22"/>
              </w:rPr>
              <w:t>3.94</w:t>
            </w:r>
          </w:p>
        </w:tc>
        <w:tc>
          <w:tcPr>
            <w:tcW w:w="1201" w:type="pct"/>
          </w:tcPr>
          <w:p w14:paraId="7D9987E6" w14:textId="77777777" w:rsidR="00AB0436" w:rsidRPr="00020362" w:rsidRDefault="00AB0436" w:rsidP="005740EB">
            <w:pPr>
              <w:pStyle w:val="BodyText"/>
              <w:rPr>
                <w:rFonts w:cs="Arial"/>
                <w:color w:val="333333"/>
                <w:sz w:val="22"/>
                <w:szCs w:val="22"/>
              </w:rPr>
            </w:pPr>
            <w:r w:rsidRPr="00020362">
              <w:rPr>
                <w:rFonts w:cs="Arial"/>
                <w:sz w:val="22"/>
                <w:szCs w:val="22"/>
              </w:rPr>
              <w:t>86</w:t>
            </w:r>
          </w:p>
        </w:tc>
      </w:tr>
      <w:tr w:rsidR="00AB0436" w:rsidRPr="00020362" w14:paraId="41A7C6D8"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33B01C06"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120" w:type="pct"/>
            <w:noWrap/>
            <w:hideMark/>
          </w:tcPr>
          <w:p w14:paraId="062FE474" w14:textId="77777777" w:rsidR="00AB0436" w:rsidRPr="00020362" w:rsidRDefault="00AB0436" w:rsidP="005740EB">
            <w:pPr>
              <w:pStyle w:val="BodyText"/>
              <w:rPr>
                <w:rFonts w:cs="Arial"/>
                <w:color w:val="333333"/>
                <w:sz w:val="22"/>
                <w:szCs w:val="22"/>
              </w:rPr>
            </w:pPr>
            <w:r w:rsidRPr="00020362">
              <w:rPr>
                <w:rFonts w:cs="Arial"/>
                <w:sz w:val="22"/>
                <w:szCs w:val="22"/>
              </w:rPr>
              <w:t>3.82</w:t>
            </w:r>
          </w:p>
        </w:tc>
        <w:tc>
          <w:tcPr>
            <w:tcW w:w="1201" w:type="pct"/>
          </w:tcPr>
          <w:p w14:paraId="765BFA8C" w14:textId="77777777" w:rsidR="00AB0436" w:rsidRPr="00020362" w:rsidRDefault="00AB0436" w:rsidP="005740EB">
            <w:pPr>
              <w:pStyle w:val="BodyText"/>
              <w:rPr>
                <w:rFonts w:cs="Arial"/>
                <w:color w:val="333333"/>
                <w:sz w:val="22"/>
                <w:szCs w:val="22"/>
              </w:rPr>
            </w:pPr>
            <w:r w:rsidRPr="00020362">
              <w:rPr>
                <w:rFonts w:cs="Arial"/>
                <w:sz w:val="22"/>
                <w:szCs w:val="22"/>
              </w:rPr>
              <w:t>79</w:t>
            </w:r>
          </w:p>
        </w:tc>
      </w:tr>
      <w:tr w:rsidR="00AB0436" w:rsidRPr="00020362" w14:paraId="41AE5522" w14:textId="77777777" w:rsidTr="00020362">
        <w:trPr>
          <w:trHeight w:val="70"/>
        </w:trPr>
        <w:tc>
          <w:tcPr>
            <w:tcW w:w="1679" w:type="pct"/>
            <w:noWrap/>
            <w:hideMark/>
          </w:tcPr>
          <w:p w14:paraId="5C841B38"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120" w:type="pct"/>
            <w:noWrap/>
            <w:hideMark/>
          </w:tcPr>
          <w:p w14:paraId="53150983" w14:textId="77777777" w:rsidR="00AB0436" w:rsidRPr="00020362" w:rsidRDefault="00AB0436" w:rsidP="005740EB">
            <w:pPr>
              <w:pStyle w:val="BodyText"/>
              <w:rPr>
                <w:rFonts w:cs="Arial"/>
                <w:color w:val="333333"/>
                <w:sz w:val="22"/>
                <w:szCs w:val="22"/>
              </w:rPr>
            </w:pPr>
            <w:r w:rsidRPr="00020362">
              <w:rPr>
                <w:rFonts w:cs="Arial"/>
                <w:sz w:val="22"/>
                <w:szCs w:val="22"/>
              </w:rPr>
              <w:t>3.96</w:t>
            </w:r>
          </w:p>
        </w:tc>
        <w:tc>
          <w:tcPr>
            <w:tcW w:w="1201" w:type="pct"/>
          </w:tcPr>
          <w:p w14:paraId="691ABC15" w14:textId="77777777" w:rsidR="00AB0436" w:rsidRPr="00020362" w:rsidRDefault="00AB0436" w:rsidP="005740EB">
            <w:pPr>
              <w:pStyle w:val="BodyText"/>
              <w:rPr>
                <w:rFonts w:cs="Arial"/>
                <w:color w:val="333333"/>
                <w:sz w:val="22"/>
                <w:szCs w:val="22"/>
              </w:rPr>
            </w:pPr>
            <w:r w:rsidRPr="00020362">
              <w:rPr>
                <w:rFonts w:cs="Arial"/>
                <w:sz w:val="22"/>
                <w:szCs w:val="22"/>
              </w:rPr>
              <w:t>67</w:t>
            </w:r>
          </w:p>
        </w:tc>
      </w:tr>
      <w:tr w:rsidR="00AB0436" w:rsidRPr="00020362" w14:paraId="2209BA45"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5804DB95"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120" w:type="pct"/>
            <w:noWrap/>
            <w:hideMark/>
          </w:tcPr>
          <w:p w14:paraId="4D68C1FD" w14:textId="77777777" w:rsidR="00AB0436" w:rsidRPr="00020362" w:rsidRDefault="00AB0436" w:rsidP="005740EB">
            <w:pPr>
              <w:pStyle w:val="BodyText"/>
              <w:rPr>
                <w:rFonts w:cs="Arial"/>
                <w:color w:val="333333"/>
                <w:sz w:val="22"/>
                <w:szCs w:val="22"/>
              </w:rPr>
            </w:pPr>
            <w:r w:rsidRPr="00020362">
              <w:rPr>
                <w:rFonts w:cs="Arial"/>
                <w:sz w:val="22"/>
                <w:szCs w:val="22"/>
              </w:rPr>
              <w:t>4.28</w:t>
            </w:r>
          </w:p>
        </w:tc>
        <w:tc>
          <w:tcPr>
            <w:tcW w:w="1201" w:type="pct"/>
          </w:tcPr>
          <w:p w14:paraId="46E6DF1A" w14:textId="77777777" w:rsidR="00AB0436" w:rsidRPr="00020362" w:rsidRDefault="00AB0436" w:rsidP="005740EB">
            <w:pPr>
              <w:pStyle w:val="BodyText"/>
              <w:rPr>
                <w:rFonts w:cs="Arial"/>
                <w:color w:val="333333"/>
                <w:sz w:val="22"/>
                <w:szCs w:val="22"/>
              </w:rPr>
            </w:pPr>
            <w:r w:rsidRPr="00020362">
              <w:rPr>
                <w:rFonts w:cs="Arial"/>
                <w:sz w:val="22"/>
                <w:szCs w:val="22"/>
              </w:rPr>
              <w:t>164</w:t>
            </w:r>
          </w:p>
        </w:tc>
      </w:tr>
    </w:tbl>
    <w:p w14:paraId="6A3BAA07"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[(4.38-3.82)/5] = 11.16% - </w:t>
      </w:r>
      <w:r w:rsidRPr="00B71F91">
        <w:rPr>
          <w:rFonts w:ascii="Arial" w:hAnsi="Arial" w:cs="Arial"/>
          <w:b/>
          <w:bCs/>
        </w:rPr>
        <w:t>moderate evidence</w:t>
      </w:r>
      <w:r w:rsidRPr="00B71F91">
        <w:rPr>
          <w:rFonts w:ascii="Arial" w:hAnsi="Arial" w:cs="Arial"/>
        </w:rPr>
        <w:t xml:space="preserve">. (Comparison between 1-3 month ago and 7-9 months ago (Q7) over Q9 categories) </w:t>
      </w:r>
    </w:p>
    <w:p w14:paraId="0DF6BAE5"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Is</w:t>
      </w:r>
      <w:r w:rsidRPr="00B71F91">
        <w:rPr>
          <w:rFonts w:cs="Arial"/>
        </w:rPr>
        <w:t xml:space="preserve"> </w:t>
      </w:r>
      <w:r w:rsidRPr="001E52C9">
        <w:rPr>
          <w:rFonts w:eastAsia="Calibri" w:cs="Arial"/>
          <w:b/>
          <w:sz w:val="22"/>
          <w:szCs w:val="24"/>
        </w:rPr>
        <w:t>there a relationship between duration of engagement and confidence?</w:t>
      </w:r>
    </w:p>
    <w:p w14:paraId="4D6C8954"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 xml:space="preserve">moderate evidence </w:t>
      </w:r>
      <w:r w:rsidRPr="00B71F91">
        <w:rPr>
          <w:rFonts w:cs="Arial"/>
          <w:sz w:val="22"/>
        </w:rPr>
        <w:t xml:space="preserve">of a non-linear relationship length of engagement in the MHF activities and confidence across two domains: making new friends and talking about problems to older </w:t>
      </w:r>
      <w:r>
        <w:rPr>
          <w:rFonts w:cs="Arial"/>
          <w:sz w:val="22"/>
        </w:rPr>
        <w:t>YP</w:t>
      </w:r>
      <w:r w:rsidRPr="00B71F91">
        <w:rPr>
          <w:rFonts w:cs="Arial"/>
          <w:sz w:val="22"/>
        </w:rPr>
        <w:t>. Confidence is highest among youth who began attending the MHF activities 1–3 months prior to completion of the survey. This is followed by a noticeable decline for those engaged for 4–9 months. However, from 10–12 months onward, confidence shows improvement across both domains.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1DA45DA0"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0" w:type="pct"/>
            <w:noWrap/>
            <w:hideMark/>
          </w:tcPr>
          <w:p w14:paraId="57DD46D0"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5EF27799" w14:textId="77777777" w:rsidR="00AB0436" w:rsidRPr="00020362" w:rsidRDefault="00AB0436" w:rsidP="005740EB">
            <w:pPr>
              <w:pStyle w:val="BodyText"/>
              <w:rPr>
                <w:rFonts w:cs="Arial"/>
                <w:sz w:val="22"/>
                <w:szCs w:val="22"/>
              </w:rPr>
            </w:pPr>
            <w:r w:rsidRPr="00020362">
              <w:rPr>
                <w:rFonts w:cs="Arial"/>
                <w:sz w:val="22"/>
                <w:szCs w:val="22"/>
              </w:rPr>
              <w:t>Average of confidence (Q10a) (1- Strongly disagree; 5 - Strongly agree)</w:t>
            </w:r>
          </w:p>
        </w:tc>
        <w:tc>
          <w:tcPr>
            <w:tcW w:w="1101" w:type="pct"/>
          </w:tcPr>
          <w:p w14:paraId="16E300DA"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6451061A"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5A87FF7"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6C421373" w14:textId="77777777" w:rsidR="00AB0436" w:rsidRPr="00020362" w:rsidRDefault="00AB0436" w:rsidP="005740EB">
            <w:pPr>
              <w:pStyle w:val="BodyText"/>
              <w:rPr>
                <w:rFonts w:cs="Arial"/>
                <w:color w:val="333333"/>
                <w:sz w:val="22"/>
                <w:szCs w:val="22"/>
              </w:rPr>
            </w:pPr>
            <w:r w:rsidRPr="00020362">
              <w:rPr>
                <w:rFonts w:cs="Arial"/>
                <w:sz w:val="22"/>
                <w:szCs w:val="22"/>
              </w:rPr>
              <w:t>4.39</w:t>
            </w:r>
          </w:p>
        </w:tc>
        <w:tc>
          <w:tcPr>
            <w:tcW w:w="1101" w:type="pct"/>
          </w:tcPr>
          <w:p w14:paraId="3DF1121F"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38448C2A" w14:textId="77777777" w:rsidTr="00020362">
        <w:trPr>
          <w:trHeight w:val="387"/>
        </w:trPr>
        <w:tc>
          <w:tcPr>
            <w:tcW w:w="1679" w:type="pct"/>
            <w:noWrap/>
            <w:hideMark/>
          </w:tcPr>
          <w:p w14:paraId="1364014B"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7E9258A8" w14:textId="77777777" w:rsidR="00AB0436" w:rsidRPr="00020362" w:rsidRDefault="00AB0436" w:rsidP="005740EB">
            <w:pPr>
              <w:pStyle w:val="BodyText"/>
              <w:rPr>
                <w:rFonts w:cs="Arial"/>
                <w:color w:val="333333"/>
                <w:sz w:val="22"/>
                <w:szCs w:val="22"/>
              </w:rPr>
            </w:pPr>
            <w:r w:rsidRPr="00020362">
              <w:rPr>
                <w:rFonts w:cs="Arial"/>
                <w:sz w:val="22"/>
                <w:szCs w:val="22"/>
              </w:rPr>
              <w:t>4.17</w:t>
            </w:r>
          </w:p>
        </w:tc>
        <w:tc>
          <w:tcPr>
            <w:tcW w:w="1101" w:type="pct"/>
          </w:tcPr>
          <w:p w14:paraId="4F6030FF"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663585DC"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38C205D1"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0666059C" w14:textId="77777777" w:rsidR="00AB0436" w:rsidRPr="00020362" w:rsidRDefault="00AB0436" w:rsidP="005740EB">
            <w:pPr>
              <w:pStyle w:val="BodyText"/>
              <w:rPr>
                <w:rFonts w:cs="Arial"/>
                <w:color w:val="333333"/>
                <w:sz w:val="22"/>
                <w:szCs w:val="22"/>
              </w:rPr>
            </w:pPr>
            <w:r w:rsidRPr="00020362">
              <w:rPr>
                <w:rFonts w:cs="Arial"/>
                <w:sz w:val="22"/>
                <w:szCs w:val="22"/>
              </w:rPr>
              <w:t>4.04</w:t>
            </w:r>
          </w:p>
        </w:tc>
        <w:tc>
          <w:tcPr>
            <w:tcW w:w="1101" w:type="pct"/>
          </w:tcPr>
          <w:p w14:paraId="12F1ED9E"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668C899C" w14:textId="77777777" w:rsidTr="00020362">
        <w:trPr>
          <w:trHeight w:val="70"/>
        </w:trPr>
        <w:tc>
          <w:tcPr>
            <w:tcW w:w="1679" w:type="pct"/>
            <w:noWrap/>
            <w:hideMark/>
          </w:tcPr>
          <w:p w14:paraId="2E5D435B"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4AEDCC41" w14:textId="77777777" w:rsidR="00AB0436" w:rsidRPr="00020362" w:rsidRDefault="00AB0436" w:rsidP="005740EB">
            <w:pPr>
              <w:pStyle w:val="BodyText"/>
              <w:rPr>
                <w:rFonts w:cs="Arial"/>
                <w:color w:val="333333"/>
                <w:sz w:val="22"/>
                <w:szCs w:val="22"/>
              </w:rPr>
            </w:pPr>
            <w:r w:rsidRPr="00020362">
              <w:rPr>
                <w:rFonts w:cs="Arial"/>
                <w:sz w:val="22"/>
                <w:szCs w:val="22"/>
              </w:rPr>
              <w:t>4.33</w:t>
            </w:r>
          </w:p>
        </w:tc>
        <w:tc>
          <w:tcPr>
            <w:tcW w:w="1101" w:type="pct"/>
          </w:tcPr>
          <w:p w14:paraId="1FC1BD6C"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0D7109F5"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38881A69"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586A07D5" w14:textId="77777777" w:rsidR="00AB0436" w:rsidRPr="00020362" w:rsidRDefault="00AB0436" w:rsidP="005740EB">
            <w:pPr>
              <w:pStyle w:val="BodyText"/>
              <w:rPr>
                <w:rFonts w:cs="Arial"/>
                <w:color w:val="333333"/>
                <w:sz w:val="22"/>
                <w:szCs w:val="22"/>
              </w:rPr>
            </w:pPr>
            <w:r w:rsidRPr="00020362">
              <w:rPr>
                <w:rFonts w:cs="Arial"/>
                <w:sz w:val="22"/>
                <w:szCs w:val="22"/>
              </w:rPr>
              <w:t>4.29</w:t>
            </w:r>
          </w:p>
        </w:tc>
        <w:tc>
          <w:tcPr>
            <w:tcW w:w="1101" w:type="pct"/>
          </w:tcPr>
          <w:p w14:paraId="76BB6079"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4497A331"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[(4.39-4.04)/5] = 6.85% - </w:t>
      </w:r>
      <w:r w:rsidRPr="00B71F91">
        <w:rPr>
          <w:rFonts w:ascii="Arial" w:hAnsi="Arial" w:cs="Arial"/>
          <w:b/>
          <w:bCs/>
        </w:rPr>
        <w:t>emerging evidence</w:t>
      </w:r>
      <w:r w:rsidRPr="00B71F91">
        <w:rPr>
          <w:rFonts w:ascii="Arial" w:hAnsi="Arial" w:cs="Arial"/>
        </w:rPr>
        <w:t xml:space="preserve">. Comparison between 1-3 month ago and 7-9 months ago (Q7) over Q10 categories) </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1D9B169A"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0" w:type="pct"/>
            <w:noWrap/>
            <w:hideMark/>
          </w:tcPr>
          <w:p w14:paraId="085C6892" w14:textId="77777777" w:rsidR="00AB0436" w:rsidRPr="00020362" w:rsidRDefault="00AB0436" w:rsidP="005740EB">
            <w:pPr>
              <w:pStyle w:val="BodyText"/>
              <w:rPr>
                <w:rFonts w:cs="Arial"/>
                <w:sz w:val="22"/>
                <w:szCs w:val="22"/>
              </w:rPr>
            </w:pPr>
            <w:r w:rsidRPr="00020362">
              <w:rPr>
                <w:rFonts w:cs="Arial"/>
                <w:sz w:val="22"/>
                <w:szCs w:val="22"/>
              </w:rPr>
              <w:lastRenderedPageBreak/>
              <w:t>Duration of engagement (Q7)</w:t>
            </w:r>
          </w:p>
        </w:tc>
        <w:tc>
          <w:tcPr>
            <w:tcW w:w="2220" w:type="pct"/>
            <w:noWrap/>
            <w:hideMark/>
          </w:tcPr>
          <w:p w14:paraId="5C244D61" w14:textId="77777777" w:rsidR="00AB0436" w:rsidRPr="00020362" w:rsidRDefault="00AB0436" w:rsidP="005740EB">
            <w:pPr>
              <w:pStyle w:val="BodyText"/>
              <w:rPr>
                <w:rFonts w:cs="Arial"/>
                <w:sz w:val="22"/>
                <w:szCs w:val="22"/>
              </w:rPr>
            </w:pPr>
            <w:r w:rsidRPr="00020362">
              <w:rPr>
                <w:rFonts w:cs="Arial"/>
                <w:sz w:val="22"/>
                <w:szCs w:val="22"/>
              </w:rPr>
              <w:t>Average of confidence (Q10d) (1- Strongly disagree; 5 - Strongly agree)</w:t>
            </w:r>
          </w:p>
        </w:tc>
        <w:tc>
          <w:tcPr>
            <w:tcW w:w="1101" w:type="pct"/>
          </w:tcPr>
          <w:p w14:paraId="77B95FBF"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5C0C0236"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1BEE14B"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72D5E1CB" w14:textId="77777777" w:rsidR="00AB0436" w:rsidRPr="00020362" w:rsidRDefault="00AB0436" w:rsidP="005740EB">
            <w:pPr>
              <w:pStyle w:val="BodyText"/>
              <w:rPr>
                <w:rFonts w:cs="Arial"/>
                <w:color w:val="333333"/>
                <w:sz w:val="22"/>
                <w:szCs w:val="22"/>
              </w:rPr>
            </w:pPr>
            <w:r w:rsidRPr="00020362">
              <w:rPr>
                <w:rFonts w:cs="Arial"/>
                <w:sz w:val="22"/>
                <w:szCs w:val="22"/>
              </w:rPr>
              <w:t>4.09</w:t>
            </w:r>
          </w:p>
        </w:tc>
        <w:tc>
          <w:tcPr>
            <w:tcW w:w="1101" w:type="pct"/>
          </w:tcPr>
          <w:p w14:paraId="12442A00"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58EAD207" w14:textId="77777777" w:rsidTr="00020362">
        <w:trPr>
          <w:trHeight w:val="387"/>
        </w:trPr>
        <w:tc>
          <w:tcPr>
            <w:tcW w:w="1679" w:type="pct"/>
            <w:noWrap/>
            <w:hideMark/>
          </w:tcPr>
          <w:p w14:paraId="53BDC502"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323BAD14" w14:textId="77777777" w:rsidR="00AB0436" w:rsidRPr="00020362" w:rsidRDefault="00AB0436" w:rsidP="005740EB">
            <w:pPr>
              <w:pStyle w:val="BodyText"/>
              <w:rPr>
                <w:rFonts w:cs="Arial"/>
                <w:color w:val="333333"/>
                <w:sz w:val="22"/>
                <w:szCs w:val="22"/>
              </w:rPr>
            </w:pPr>
            <w:r w:rsidRPr="00020362">
              <w:rPr>
                <w:rFonts w:cs="Arial"/>
                <w:sz w:val="22"/>
                <w:szCs w:val="22"/>
              </w:rPr>
              <w:t>3.81</w:t>
            </w:r>
          </w:p>
        </w:tc>
        <w:tc>
          <w:tcPr>
            <w:tcW w:w="1101" w:type="pct"/>
          </w:tcPr>
          <w:p w14:paraId="366B9974"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33C9AFC8"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43883D0C"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5C9ABB6A" w14:textId="77777777" w:rsidR="00AB0436" w:rsidRPr="00020362" w:rsidRDefault="00AB0436" w:rsidP="005740EB">
            <w:pPr>
              <w:pStyle w:val="BodyText"/>
              <w:rPr>
                <w:rFonts w:cs="Arial"/>
                <w:color w:val="333333"/>
                <w:sz w:val="22"/>
                <w:szCs w:val="22"/>
              </w:rPr>
            </w:pPr>
            <w:r w:rsidRPr="00020362">
              <w:rPr>
                <w:rFonts w:cs="Arial"/>
                <w:sz w:val="22"/>
                <w:szCs w:val="22"/>
              </w:rPr>
              <w:t>3.65</w:t>
            </w:r>
          </w:p>
        </w:tc>
        <w:tc>
          <w:tcPr>
            <w:tcW w:w="1101" w:type="pct"/>
          </w:tcPr>
          <w:p w14:paraId="3714CB58"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5B638B99" w14:textId="77777777" w:rsidTr="00020362">
        <w:trPr>
          <w:trHeight w:val="70"/>
        </w:trPr>
        <w:tc>
          <w:tcPr>
            <w:tcW w:w="1679" w:type="pct"/>
            <w:noWrap/>
            <w:hideMark/>
          </w:tcPr>
          <w:p w14:paraId="5B696A11"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7616E2EB" w14:textId="77777777" w:rsidR="00AB0436" w:rsidRPr="00020362" w:rsidRDefault="00AB0436" w:rsidP="005740EB">
            <w:pPr>
              <w:pStyle w:val="BodyText"/>
              <w:rPr>
                <w:rFonts w:cs="Arial"/>
                <w:color w:val="333333"/>
                <w:sz w:val="22"/>
                <w:szCs w:val="22"/>
              </w:rPr>
            </w:pPr>
            <w:r w:rsidRPr="00020362">
              <w:rPr>
                <w:rFonts w:cs="Arial"/>
                <w:sz w:val="22"/>
                <w:szCs w:val="22"/>
              </w:rPr>
              <w:t>3.88</w:t>
            </w:r>
          </w:p>
        </w:tc>
        <w:tc>
          <w:tcPr>
            <w:tcW w:w="1101" w:type="pct"/>
          </w:tcPr>
          <w:p w14:paraId="670C3BEB"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666594DE"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14EF55A2"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3CB4F4A7" w14:textId="77777777" w:rsidR="00AB0436" w:rsidRPr="00020362" w:rsidRDefault="00AB0436" w:rsidP="005740EB">
            <w:pPr>
              <w:pStyle w:val="BodyText"/>
              <w:rPr>
                <w:rFonts w:cs="Arial"/>
                <w:color w:val="333333"/>
                <w:sz w:val="22"/>
                <w:szCs w:val="22"/>
              </w:rPr>
            </w:pPr>
            <w:r w:rsidRPr="00020362">
              <w:rPr>
                <w:rFonts w:cs="Arial"/>
                <w:sz w:val="22"/>
                <w:szCs w:val="22"/>
              </w:rPr>
              <w:t>3.99</w:t>
            </w:r>
          </w:p>
        </w:tc>
        <w:tc>
          <w:tcPr>
            <w:tcW w:w="1101" w:type="pct"/>
          </w:tcPr>
          <w:p w14:paraId="051A8B7B"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620D08C6"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[(4.09-3.65)/5] = 8.74% - </w:t>
      </w:r>
      <w:r w:rsidRPr="00B71F91">
        <w:rPr>
          <w:rFonts w:ascii="Arial" w:hAnsi="Arial" w:cs="Arial"/>
          <w:b/>
          <w:bCs/>
        </w:rPr>
        <w:t>emerging evidence</w:t>
      </w:r>
      <w:r w:rsidRPr="00B71F91">
        <w:rPr>
          <w:rFonts w:ascii="Arial" w:hAnsi="Arial" w:cs="Arial"/>
        </w:rPr>
        <w:t>. (Comparison between 1-3 month ago and 7-9 months ago (Q7) over Q10 categories)</w:t>
      </w:r>
    </w:p>
    <w:p w14:paraId="29168500"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Is</w:t>
      </w:r>
      <w:r w:rsidRPr="00B71F91">
        <w:rPr>
          <w:rFonts w:cs="Arial"/>
        </w:rPr>
        <w:t xml:space="preserve"> </w:t>
      </w:r>
      <w:r w:rsidRPr="001E52C9">
        <w:rPr>
          <w:rFonts w:eastAsia="Calibri" w:cs="Arial"/>
          <w:b/>
          <w:sz w:val="22"/>
          <w:szCs w:val="24"/>
        </w:rPr>
        <w:t>there a relationship between duration of engagement and development of a trusted relationship with grantholder staff/volunteers?</w:t>
      </w:r>
    </w:p>
    <w:p w14:paraId="5FF90825"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YES:</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 xml:space="preserve">moderate evidence </w:t>
      </w:r>
      <w:r w:rsidRPr="00B71F91">
        <w:rPr>
          <w:rFonts w:cs="Arial"/>
          <w:sz w:val="22"/>
        </w:rPr>
        <w:t>of a positive relationship between length of engagement in the MHF activities and the development of trusted relationships with staff across all six domains. Those who started attending 1–3 months before the survey was completed reported the lowest levels of trust. Trust increased in all domains for those engaged for 4 to 12 months. After 12 months of engagement, reported trust with staff decreased across all domains.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2C7D051F"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6FBA67A7"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5D27674E" w14:textId="77777777" w:rsidR="00AB0436" w:rsidRPr="00020362" w:rsidRDefault="00AB0436" w:rsidP="005740EB">
            <w:pPr>
              <w:pStyle w:val="BodyText"/>
              <w:rPr>
                <w:rFonts w:cs="Arial"/>
                <w:sz w:val="22"/>
                <w:szCs w:val="22"/>
              </w:rPr>
            </w:pPr>
            <w:r w:rsidRPr="00020362">
              <w:rPr>
                <w:rFonts w:cs="Arial"/>
                <w:sz w:val="22"/>
                <w:szCs w:val="22"/>
              </w:rPr>
              <w:t>Average of relationship with staff (Q11a) (1- Strongly disagree; 5 - Strongly agree)</w:t>
            </w:r>
          </w:p>
        </w:tc>
        <w:tc>
          <w:tcPr>
            <w:tcW w:w="1101" w:type="pct"/>
          </w:tcPr>
          <w:p w14:paraId="4BB2FC11"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746C0721"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533A5425"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7FBB0021" w14:textId="77777777" w:rsidR="00AB0436" w:rsidRPr="00020362" w:rsidRDefault="00AB0436" w:rsidP="005740EB">
            <w:pPr>
              <w:pStyle w:val="BodyText"/>
              <w:rPr>
                <w:rFonts w:cs="Arial"/>
                <w:color w:val="333333"/>
                <w:sz w:val="22"/>
                <w:szCs w:val="22"/>
              </w:rPr>
            </w:pPr>
            <w:r w:rsidRPr="00020362">
              <w:rPr>
                <w:rFonts w:cs="Arial"/>
                <w:sz w:val="22"/>
                <w:szCs w:val="22"/>
              </w:rPr>
              <w:t>3.90</w:t>
            </w:r>
          </w:p>
        </w:tc>
        <w:tc>
          <w:tcPr>
            <w:tcW w:w="1101" w:type="pct"/>
          </w:tcPr>
          <w:p w14:paraId="4400F962"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1BEFCA7C" w14:textId="77777777" w:rsidTr="00020362">
        <w:trPr>
          <w:trHeight w:val="387"/>
        </w:trPr>
        <w:tc>
          <w:tcPr>
            <w:tcW w:w="1679" w:type="pct"/>
            <w:noWrap/>
            <w:hideMark/>
          </w:tcPr>
          <w:p w14:paraId="6F5A77B8"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7CAFBC0F" w14:textId="77777777" w:rsidR="00AB0436" w:rsidRPr="00020362" w:rsidRDefault="00AB0436" w:rsidP="005740EB">
            <w:pPr>
              <w:pStyle w:val="BodyText"/>
              <w:rPr>
                <w:rFonts w:cs="Arial"/>
                <w:color w:val="333333"/>
                <w:sz w:val="22"/>
                <w:szCs w:val="22"/>
              </w:rPr>
            </w:pPr>
            <w:r w:rsidRPr="00020362">
              <w:rPr>
                <w:rFonts w:cs="Arial"/>
                <w:sz w:val="22"/>
                <w:szCs w:val="22"/>
              </w:rPr>
              <w:t>4.43</w:t>
            </w:r>
          </w:p>
        </w:tc>
        <w:tc>
          <w:tcPr>
            <w:tcW w:w="1101" w:type="pct"/>
          </w:tcPr>
          <w:p w14:paraId="7CCE9324"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3B832CD4"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5937BB01"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4A0E0BE6" w14:textId="77777777" w:rsidR="00AB0436" w:rsidRPr="00020362" w:rsidRDefault="00AB0436" w:rsidP="005740EB">
            <w:pPr>
              <w:pStyle w:val="BodyText"/>
              <w:rPr>
                <w:rFonts w:cs="Arial"/>
                <w:color w:val="333333"/>
                <w:sz w:val="22"/>
                <w:szCs w:val="22"/>
              </w:rPr>
            </w:pPr>
            <w:r w:rsidRPr="00020362">
              <w:rPr>
                <w:rFonts w:cs="Arial"/>
                <w:sz w:val="22"/>
                <w:szCs w:val="22"/>
              </w:rPr>
              <w:t>4.46</w:t>
            </w:r>
          </w:p>
        </w:tc>
        <w:tc>
          <w:tcPr>
            <w:tcW w:w="1101" w:type="pct"/>
          </w:tcPr>
          <w:p w14:paraId="17EB5E09"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13991F8F" w14:textId="77777777" w:rsidTr="00020362">
        <w:trPr>
          <w:trHeight w:val="70"/>
        </w:trPr>
        <w:tc>
          <w:tcPr>
            <w:tcW w:w="1679" w:type="pct"/>
            <w:noWrap/>
            <w:hideMark/>
          </w:tcPr>
          <w:p w14:paraId="325B8547"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7C14BA79" w14:textId="77777777" w:rsidR="00AB0436" w:rsidRPr="00020362" w:rsidRDefault="00AB0436" w:rsidP="005740EB">
            <w:pPr>
              <w:pStyle w:val="BodyText"/>
              <w:rPr>
                <w:rFonts w:cs="Arial"/>
                <w:color w:val="333333"/>
                <w:sz w:val="22"/>
                <w:szCs w:val="22"/>
              </w:rPr>
            </w:pPr>
            <w:r w:rsidRPr="00020362">
              <w:rPr>
                <w:rFonts w:cs="Arial"/>
                <w:sz w:val="22"/>
                <w:szCs w:val="22"/>
              </w:rPr>
              <w:t>4.40</w:t>
            </w:r>
          </w:p>
        </w:tc>
        <w:tc>
          <w:tcPr>
            <w:tcW w:w="1101" w:type="pct"/>
          </w:tcPr>
          <w:p w14:paraId="4242B150"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55BEA3C1"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745C6E16"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18F84A97" w14:textId="77777777" w:rsidR="00AB0436" w:rsidRPr="00020362" w:rsidRDefault="00AB0436" w:rsidP="005740EB">
            <w:pPr>
              <w:pStyle w:val="BodyText"/>
              <w:rPr>
                <w:rFonts w:cs="Arial"/>
                <w:color w:val="333333"/>
                <w:sz w:val="22"/>
                <w:szCs w:val="22"/>
              </w:rPr>
            </w:pPr>
            <w:r w:rsidRPr="00020362">
              <w:rPr>
                <w:rFonts w:cs="Arial"/>
                <w:sz w:val="22"/>
                <w:szCs w:val="22"/>
              </w:rPr>
              <w:t>4.37</w:t>
            </w:r>
          </w:p>
        </w:tc>
        <w:tc>
          <w:tcPr>
            <w:tcW w:w="1101" w:type="pct"/>
          </w:tcPr>
          <w:p w14:paraId="08523B6E"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0D9D172E"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[(4.46-3.90)/5] = 11.02% - </w:t>
      </w:r>
      <w:r w:rsidRPr="00B71F91">
        <w:rPr>
          <w:rFonts w:ascii="Arial" w:hAnsi="Arial" w:cs="Arial"/>
          <w:b/>
          <w:bCs/>
        </w:rPr>
        <w:t>moderate evidence</w:t>
      </w:r>
      <w:r w:rsidRPr="00B71F91">
        <w:rPr>
          <w:rFonts w:ascii="Arial" w:hAnsi="Arial" w:cs="Arial"/>
        </w:rPr>
        <w:t>. (Comparison between 7-9 month ago and 1-3 months ago (Q7) over Q11 categories)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6FAB710C"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5E8F010C"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2F28122F" w14:textId="77777777" w:rsidR="00AB0436" w:rsidRPr="00020362" w:rsidRDefault="00AB0436" w:rsidP="005740EB">
            <w:pPr>
              <w:pStyle w:val="BodyText"/>
              <w:rPr>
                <w:rFonts w:cs="Arial"/>
                <w:sz w:val="22"/>
                <w:szCs w:val="22"/>
              </w:rPr>
            </w:pPr>
            <w:r w:rsidRPr="00020362">
              <w:rPr>
                <w:rFonts w:cs="Arial"/>
                <w:sz w:val="22"/>
                <w:szCs w:val="22"/>
              </w:rPr>
              <w:t>Average of relationship with staff (Q11b) (1- Strongly disagree; 5 - Strongly agree)</w:t>
            </w:r>
          </w:p>
        </w:tc>
        <w:tc>
          <w:tcPr>
            <w:tcW w:w="1101" w:type="pct"/>
          </w:tcPr>
          <w:p w14:paraId="2F4E7356"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3F09E71E"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1F1CCC27"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2ED0B223" w14:textId="77777777" w:rsidR="00AB0436" w:rsidRPr="00020362" w:rsidRDefault="00AB0436" w:rsidP="005740EB">
            <w:pPr>
              <w:pStyle w:val="BodyText"/>
              <w:rPr>
                <w:rFonts w:cs="Arial"/>
                <w:color w:val="333333"/>
                <w:sz w:val="22"/>
                <w:szCs w:val="22"/>
              </w:rPr>
            </w:pPr>
            <w:r w:rsidRPr="00020362">
              <w:rPr>
                <w:rFonts w:cs="Arial"/>
                <w:sz w:val="22"/>
                <w:szCs w:val="22"/>
              </w:rPr>
              <w:t>3.77</w:t>
            </w:r>
          </w:p>
        </w:tc>
        <w:tc>
          <w:tcPr>
            <w:tcW w:w="1101" w:type="pct"/>
          </w:tcPr>
          <w:p w14:paraId="174EA483"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2A7E6CDB" w14:textId="77777777" w:rsidTr="00020362">
        <w:trPr>
          <w:trHeight w:val="387"/>
        </w:trPr>
        <w:tc>
          <w:tcPr>
            <w:tcW w:w="1679" w:type="pct"/>
            <w:noWrap/>
            <w:hideMark/>
          </w:tcPr>
          <w:p w14:paraId="79F44635"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2B365711" w14:textId="77777777" w:rsidR="00AB0436" w:rsidRPr="00020362" w:rsidRDefault="00AB0436" w:rsidP="005740EB">
            <w:pPr>
              <w:pStyle w:val="BodyText"/>
              <w:rPr>
                <w:rFonts w:cs="Arial"/>
                <w:color w:val="333333"/>
                <w:sz w:val="22"/>
                <w:szCs w:val="22"/>
              </w:rPr>
            </w:pPr>
            <w:r w:rsidRPr="00020362">
              <w:rPr>
                <w:rFonts w:cs="Arial"/>
                <w:sz w:val="22"/>
                <w:szCs w:val="22"/>
              </w:rPr>
              <w:t>4.30</w:t>
            </w:r>
          </w:p>
        </w:tc>
        <w:tc>
          <w:tcPr>
            <w:tcW w:w="1101" w:type="pct"/>
          </w:tcPr>
          <w:p w14:paraId="5EB6EBBC"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54CC9C47"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4F22D411"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062E6719" w14:textId="77777777" w:rsidR="00AB0436" w:rsidRPr="00020362" w:rsidRDefault="00AB0436" w:rsidP="005740EB">
            <w:pPr>
              <w:pStyle w:val="BodyText"/>
              <w:rPr>
                <w:rFonts w:cs="Arial"/>
                <w:color w:val="333333"/>
                <w:sz w:val="22"/>
                <w:szCs w:val="22"/>
              </w:rPr>
            </w:pPr>
            <w:r w:rsidRPr="00020362">
              <w:rPr>
                <w:rFonts w:cs="Arial"/>
                <w:sz w:val="22"/>
                <w:szCs w:val="22"/>
              </w:rPr>
              <w:t>4.49</w:t>
            </w:r>
          </w:p>
        </w:tc>
        <w:tc>
          <w:tcPr>
            <w:tcW w:w="1101" w:type="pct"/>
          </w:tcPr>
          <w:p w14:paraId="3D35D22B"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00695CB1" w14:textId="77777777" w:rsidTr="00020362">
        <w:trPr>
          <w:trHeight w:val="70"/>
        </w:trPr>
        <w:tc>
          <w:tcPr>
            <w:tcW w:w="1679" w:type="pct"/>
            <w:noWrap/>
            <w:hideMark/>
          </w:tcPr>
          <w:p w14:paraId="489435C5"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78DFA892" w14:textId="77777777" w:rsidR="00AB0436" w:rsidRPr="00020362" w:rsidRDefault="00AB0436" w:rsidP="005740EB">
            <w:pPr>
              <w:pStyle w:val="BodyText"/>
              <w:rPr>
                <w:rFonts w:cs="Arial"/>
                <w:color w:val="333333"/>
                <w:sz w:val="22"/>
                <w:szCs w:val="22"/>
              </w:rPr>
            </w:pPr>
            <w:r w:rsidRPr="00020362">
              <w:rPr>
                <w:rFonts w:cs="Arial"/>
                <w:sz w:val="22"/>
                <w:szCs w:val="22"/>
              </w:rPr>
              <w:t>4.41</w:t>
            </w:r>
          </w:p>
        </w:tc>
        <w:tc>
          <w:tcPr>
            <w:tcW w:w="1101" w:type="pct"/>
          </w:tcPr>
          <w:p w14:paraId="3752D95C"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52A4C1C6"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6515A39A"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0A3238B8" w14:textId="77777777" w:rsidR="00AB0436" w:rsidRPr="00020362" w:rsidRDefault="00AB0436" w:rsidP="005740EB">
            <w:pPr>
              <w:pStyle w:val="BodyText"/>
              <w:rPr>
                <w:rFonts w:cs="Arial"/>
                <w:color w:val="333333"/>
                <w:sz w:val="22"/>
                <w:szCs w:val="22"/>
              </w:rPr>
            </w:pPr>
            <w:r w:rsidRPr="00020362">
              <w:rPr>
                <w:rFonts w:cs="Arial"/>
                <w:sz w:val="22"/>
                <w:szCs w:val="22"/>
              </w:rPr>
              <w:t>4.31</w:t>
            </w:r>
          </w:p>
        </w:tc>
        <w:tc>
          <w:tcPr>
            <w:tcW w:w="1101" w:type="pct"/>
          </w:tcPr>
          <w:p w14:paraId="43B6B0AD"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15AABC79"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[(4.49-3.77)/5] = 14.39% - </w:t>
      </w:r>
      <w:r w:rsidRPr="00B71F91">
        <w:rPr>
          <w:rFonts w:ascii="Arial" w:hAnsi="Arial" w:cs="Arial"/>
          <w:b/>
          <w:bCs/>
        </w:rPr>
        <w:t>moderate evidence</w:t>
      </w:r>
      <w:r w:rsidRPr="00B71F91">
        <w:rPr>
          <w:rFonts w:ascii="Arial" w:hAnsi="Arial" w:cs="Arial"/>
        </w:rPr>
        <w:t xml:space="preserve">. (Comparison between 7-9 month ago and 1-3 months ago (Q7) over Q11 categories) </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0CC10419"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520D24E1" w14:textId="77777777" w:rsidR="00AB0436" w:rsidRPr="00020362" w:rsidRDefault="00AB0436" w:rsidP="005740EB">
            <w:pPr>
              <w:pStyle w:val="BodyText"/>
              <w:rPr>
                <w:rFonts w:cs="Arial"/>
                <w:sz w:val="22"/>
                <w:szCs w:val="22"/>
              </w:rPr>
            </w:pPr>
            <w:r w:rsidRPr="00020362">
              <w:rPr>
                <w:rFonts w:cs="Arial"/>
                <w:sz w:val="22"/>
                <w:szCs w:val="22"/>
              </w:rPr>
              <w:lastRenderedPageBreak/>
              <w:t>Duration of engagement (Q7)</w:t>
            </w:r>
          </w:p>
        </w:tc>
        <w:tc>
          <w:tcPr>
            <w:tcW w:w="2220" w:type="pct"/>
            <w:noWrap/>
            <w:hideMark/>
          </w:tcPr>
          <w:p w14:paraId="5D4CAB0C" w14:textId="77777777" w:rsidR="00AB0436" w:rsidRPr="00020362" w:rsidRDefault="00AB0436" w:rsidP="005740EB">
            <w:pPr>
              <w:pStyle w:val="BodyText"/>
              <w:rPr>
                <w:rFonts w:cs="Arial"/>
                <w:sz w:val="22"/>
                <w:szCs w:val="22"/>
              </w:rPr>
            </w:pPr>
            <w:r w:rsidRPr="00020362">
              <w:rPr>
                <w:rFonts w:cs="Arial"/>
                <w:sz w:val="22"/>
                <w:szCs w:val="22"/>
              </w:rPr>
              <w:t>Average of relationship with staff (Q11c) (1- Strongly disagree; 5 - Strongly agree)</w:t>
            </w:r>
          </w:p>
        </w:tc>
        <w:tc>
          <w:tcPr>
            <w:tcW w:w="1101" w:type="pct"/>
          </w:tcPr>
          <w:p w14:paraId="614AC6FF"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1DA63EFA"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3C6F64A"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62E37276" w14:textId="77777777" w:rsidR="00AB0436" w:rsidRPr="00020362" w:rsidRDefault="00AB0436" w:rsidP="005740EB">
            <w:pPr>
              <w:pStyle w:val="BodyText"/>
              <w:rPr>
                <w:rFonts w:cs="Arial"/>
                <w:color w:val="333333"/>
                <w:sz w:val="22"/>
                <w:szCs w:val="22"/>
              </w:rPr>
            </w:pPr>
            <w:r w:rsidRPr="00020362">
              <w:rPr>
                <w:rFonts w:cs="Arial"/>
                <w:sz w:val="22"/>
                <w:szCs w:val="22"/>
              </w:rPr>
              <w:t>3.79</w:t>
            </w:r>
          </w:p>
        </w:tc>
        <w:tc>
          <w:tcPr>
            <w:tcW w:w="1101" w:type="pct"/>
          </w:tcPr>
          <w:p w14:paraId="4AAB0331"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2BC311FD" w14:textId="77777777" w:rsidTr="00020362">
        <w:trPr>
          <w:trHeight w:val="387"/>
        </w:trPr>
        <w:tc>
          <w:tcPr>
            <w:tcW w:w="1679" w:type="pct"/>
            <w:noWrap/>
            <w:hideMark/>
          </w:tcPr>
          <w:p w14:paraId="0DCABDF0"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35E54DBF" w14:textId="77777777" w:rsidR="00AB0436" w:rsidRPr="00020362" w:rsidRDefault="00AB0436" w:rsidP="005740EB">
            <w:pPr>
              <w:pStyle w:val="BodyText"/>
              <w:rPr>
                <w:rFonts w:cs="Arial"/>
                <w:color w:val="333333"/>
                <w:sz w:val="22"/>
                <w:szCs w:val="22"/>
              </w:rPr>
            </w:pPr>
            <w:r w:rsidRPr="00020362">
              <w:rPr>
                <w:rFonts w:cs="Arial"/>
                <w:sz w:val="22"/>
                <w:szCs w:val="22"/>
              </w:rPr>
              <w:t>4.44</w:t>
            </w:r>
          </w:p>
        </w:tc>
        <w:tc>
          <w:tcPr>
            <w:tcW w:w="1101" w:type="pct"/>
          </w:tcPr>
          <w:p w14:paraId="38E45CA6"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371D07A5"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7595EDE6"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13D48C57" w14:textId="77777777" w:rsidR="00AB0436" w:rsidRPr="00020362" w:rsidRDefault="00AB0436" w:rsidP="005740EB">
            <w:pPr>
              <w:pStyle w:val="BodyText"/>
              <w:rPr>
                <w:rFonts w:cs="Arial"/>
                <w:color w:val="333333"/>
                <w:sz w:val="22"/>
                <w:szCs w:val="22"/>
              </w:rPr>
            </w:pPr>
            <w:r w:rsidRPr="00020362">
              <w:rPr>
                <w:rFonts w:cs="Arial"/>
                <w:sz w:val="22"/>
                <w:szCs w:val="22"/>
              </w:rPr>
              <w:t>4.47</w:t>
            </w:r>
          </w:p>
        </w:tc>
        <w:tc>
          <w:tcPr>
            <w:tcW w:w="1101" w:type="pct"/>
          </w:tcPr>
          <w:p w14:paraId="5C189BC7"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40348227" w14:textId="77777777" w:rsidTr="00020362">
        <w:trPr>
          <w:trHeight w:val="70"/>
        </w:trPr>
        <w:tc>
          <w:tcPr>
            <w:tcW w:w="1679" w:type="pct"/>
            <w:noWrap/>
            <w:hideMark/>
          </w:tcPr>
          <w:p w14:paraId="6FBB236C"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794AE84F" w14:textId="77777777" w:rsidR="00AB0436" w:rsidRPr="00020362" w:rsidRDefault="00AB0436" w:rsidP="005740EB">
            <w:pPr>
              <w:pStyle w:val="BodyText"/>
              <w:rPr>
                <w:rFonts w:cs="Arial"/>
                <w:color w:val="333333"/>
                <w:sz w:val="22"/>
                <w:szCs w:val="22"/>
              </w:rPr>
            </w:pPr>
            <w:r w:rsidRPr="00020362">
              <w:rPr>
                <w:rFonts w:cs="Arial"/>
                <w:sz w:val="22"/>
                <w:szCs w:val="22"/>
              </w:rPr>
              <w:t>4.47</w:t>
            </w:r>
          </w:p>
        </w:tc>
        <w:tc>
          <w:tcPr>
            <w:tcW w:w="1101" w:type="pct"/>
          </w:tcPr>
          <w:p w14:paraId="49BF0520"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63362469"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3971F0BA"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632CF240" w14:textId="77777777" w:rsidR="00AB0436" w:rsidRPr="00020362" w:rsidRDefault="00AB0436" w:rsidP="005740EB">
            <w:pPr>
              <w:pStyle w:val="BodyText"/>
              <w:rPr>
                <w:rFonts w:cs="Arial"/>
                <w:color w:val="333333"/>
                <w:sz w:val="22"/>
                <w:szCs w:val="22"/>
              </w:rPr>
            </w:pPr>
            <w:r w:rsidRPr="00020362">
              <w:rPr>
                <w:rFonts w:cs="Arial"/>
                <w:sz w:val="22"/>
                <w:szCs w:val="22"/>
              </w:rPr>
              <w:t>4.33</w:t>
            </w:r>
          </w:p>
        </w:tc>
        <w:tc>
          <w:tcPr>
            <w:tcW w:w="1101" w:type="pct"/>
          </w:tcPr>
          <w:p w14:paraId="4E56638E"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2F1FCA94"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[(4.47-3.79)/5] = 13.52% - </w:t>
      </w:r>
      <w:r w:rsidRPr="00B71F91">
        <w:rPr>
          <w:rFonts w:ascii="Arial" w:hAnsi="Arial" w:cs="Arial"/>
          <w:b/>
          <w:bCs/>
        </w:rPr>
        <w:t>moderate evidence</w:t>
      </w:r>
      <w:r w:rsidRPr="00B71F91">
        <w:rPr>
          <w:rFonts w:ascii="Arial" w:hAnsi="Arial" w:cs="Arial"/>
        </w:rPr>
        <w:t xml:space="preserve">. (Comparison between 10-12 month ago and 1-3 months ago (Q7) over Q11 categories) </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77606EF1"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71AB61F6"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56D9FE2C" w14:textId="77777777" w:rsidR="00AB0436" w:rsidRPr="00020362" w:rsidRDefault="00AB0436" w:rsidP="005740EB">
            <w:pPr>
              <w:pStyle w:val="BodyText"/>
              <w:rPr>
                <w:rFonts w:cs="Arial"/>
                <w:sz w:val="22"/>
                <w:szCs w:val="22"/>
              </w:rPr>
            </w:pPr>
            <w:r w:rsidRPr="00020362">
              <w:rPr>
                <w:rFonts w:cs="Arial"/>
                <w:sz w:val="22"/>
                <w:szCs w:val="22"/>
              </w:rPr>
              <w:t>Average of relationship with staff (Q11d) (1- Strongly disagree; 5 - Strongly agree)</w:t>
            </w:r>
          </w:p>
        </w:tc>
        <w:tc>
          <w:tcPr>
            <w:tcW w:w="1101" w:type="pct"/>
          </w:tcPr>
          <w:p w14:paraId="03F8B5BB"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391E2FDB"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98D139A"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4435E51E" w14:textId="77777777" w:rsidR="00AB0436" w:rsidRPr="00020362" w:rsidRDefault="00AB0436" w:rsidP="005740EB">
            <w:pPr>
              <w:pStyle w:val="BodyText"/>
              <w:rPr>
                <w:rFonts w:cs="Arial"/>
                <w:color w:val="333333"/>
                <w:sz w:val="22"/>
                <w:szCs w:val="22"/>
              </w:rPr>
            </w:pPr>
            <w:r w:rsidRPr="00020362">
              <w:rPr>
                <w:rFonts w:cs="Arial"/>
                <w:sz w:val="22"/>
                <w:szCs w:val="22"/>
              </w:rPr>
              <w:t>3.78</w:t>
            </w:r>
          </w:p>
        </w:tc>
        <w:tc>
          <w:tcPr>
            <w:tcW w:w="1101" w:type="pct"/>
          </w:tcPr>
          <w:p w14:paraId="62A3987F"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1A10C18C" w14:textId="77777777" w:rsidTr="00020362">
        <w:trPr>
          <w:trHeight w:val="387"/>
        </w:trPr>
        <w:tc>
          <w:tcPr>
            <w:tcW w:w="1679" w:type="pct"/>
            <w:noWrap/>
            <w:hideMark/>
          </w:tcPr>
          <w:p w14:paraId="561EB7BA"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737B4C3C" w14:textId="77777777" w:rsidR="00AB0436" w:rsidRPr="00020362" w:rsidRDefault="00AB0436" w:rsidP="005740EB">
            <w:pPr>
              <w:pStyle w:val="BodyText"/>
              <w:rPr>
                <w:rFonts w:cs="Arial"/>
                <w:color w:val="333333"/>
                <w:sz w:val="22"/>
                <w:szCs w:val="22"/>
              </w:rPr>
            </w:pPr>
            <w:r w:rsidRPr="00020362">
              <w:rPr>
                <w:rFonts w:cs="Arial"/>
                <w:sz w:val="22"/>
                <w:szCs w:val="22"/>
              </w:rPr>
              <w:t>4.23</w:t>
            </w:r>
          </w:p>
        </w:tc>
        <w:tc>
          <w:tcPr>
            <w:tcW w:w="1101" w:type="pct"/>
          </w:tcPr>
          <w:p w14:paraId="5C2888B0"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57C4279E"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0FDDEA22"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4F6BDEC3" w14:textId="77777777" w:rsidR="00AB0436" w:rsidRPr="00020362" w:rsidRDefault="00AB0436" w:rsidP="005740EB">
            <w:pPr>
              <w:pStyle w:val="BodyText"/>
              <w:rPr>
                <w:rFonts w:cs="Arial"/>
                <w:color w:val="333333"/>
                <w:sz w:val="22"/>
                <w:szCs w:val="22"/>
              </w:rPr>
            </w:pPr>
            <w:r w:rsidRPr="00020362">
              <w:rPr>
                <w:rFonts w:cs="Arial"/>
                <w:sz w:val="22"/>
                <w:szCs w:val="22"/>
              </w:rPr>
              <w:t>4.33</w:t>
            </w:r>
          </w:p>
        </w:tc>
        <w:tc>
          <w:tcPr>
            <w:tcW w:w="1101" w:type="pct"/>
          </w:tcPr>
          <w:p w14:paraId="784DB275"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0F585510" w14:textId="77777777" w:rsidTr="00020362">
        <w:trPr>
          <w:trHeight w:val="70"/>
        </w:trPr>
        <w:tc>
          <w:tcPr>
            <w:tcW w:w="1679" w:type="pct"/>
            <w:noWrap/>
            <w:hideMark/>
          </w:tcPr>
          <w:p w14:paraId="1B30AEA5"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35A8A60A" w14:textId="77777777" w:rsidR="00AB0436" w:rsidRPr="00020362" w:rsidRDefault="00AB0436" w:rsidP="005740EB">
            <w:pPr>
              <w:pStyle w:val="BodyText"/>
              <w:rPr>
                <w:rFonts w:cs="Arial"/>
                <w:color w:val="333333"/>
                <w:sz w:val="22"/>
                <w:szCs w:val="22"/>
              </w:rPr>
            </w:pPr>
            <w:r w:rsidRPr="00020362">
              <w:rPr>
                <w:rFonts w:cs="Arial"/>
                <w:sz w:val="22"/>
                <w:szCs w:val="22"/>
              </w:rPr>
              <w:t>4.38</w:t>
            </w:r>
          </w:p>
        </w:tc>
        <w:tc>
          <w:tcPr>
            <w:tcW w:w="1101" w:type="pct"/>
          </w:tcPr>
          <w:p w14:paraId="21F6AD05"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6C7F3319"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4AC3FBC9"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5B9F37F7" w14:textId="77777777" w:rsidR="00AB0436" w:rsidRPr="00020362" w:rsidRDefault="00AB0436" w:rsidP="005740EB">
            <w:pPr>
              <w:pStyle w:val="BodyText"/>
              <w:rPr>
                <w:rFonts w:cs="Arial"/>
                <w:color w:val="333333"/>
                <w:sz w:val="22"/>
                <w:szCs w:val="22"/>
              </w:rPr>
            </w:pPr>
            <w:r w:rsidRPr="00020362">
              <w:rPr>
                <w:rFonts w:cs="Arial"/>
                <w:sz w:val="22"/>
                <w:szCs w:val="22"/>
              </w:rPr>
              <w:t>4.25</w:t>
            </w:r>
          </w:p>
        </w:tc>
        <w:tc>
          <w:tcPr>
            <w:tcW w:w="1101" w:type="pct"/>
          </w:tcPr>
          <w:p w14:paraId="0632F8CB"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66D83E7D"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[(4.38-3.78)/5] = 11.91% - </w:t>
      </w:r>
      <w:r w:rsidRPr="00B71F91">
        <w:rPr>
          <w:rFonts w:ascii="Arial" w:hAnsi="Arial" w:cs="Arial"/>
          <w:b/>
          <w:bCs/>
        </w:rPr>
        <w:t>moderate evidence</w:t>
      </w:r>
      <w:r w:rsidRPr="00B71F91">
        <w:rPr>
          <w:rFonts w:ascii="Arial" w:hAnsi="Arial" w:cs="Arial"/>
        </w:rPr>
        <w:t xml:space="preserve">. (Comparison between 10-12 month ago and 1-3 months ago (Q7) over Q11 categories) </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32C1E120"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10E23DB8"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52667C6E" w14:textId="77777777" w:rsidR="00AB0436" w:rsidRPr="00020362" w:rsidRDefault="00AB0436" w:rsidP="005740EB">
            <w:pPr>
              <w:pStyle w:val="BodyText"/>
              <w:rPr>
                <w:rFonts w:cs="Arial"/>
                <w:sz w:val="22"/>
                <w:szCs w:val="22"/>
              </w:rPr>
            </w:pPr>
            <w:r w:rsidRPr="00020362">
              <w:rPr>
                <w:rFonts w:cs="Arial"/>
                <w:sz w:val="22"/>
                <w:szCs w:val="22"/>
              </w:rPr>
              <w:t>Average of relationship with staff (Q11e) (1- Strongly disagree; 5 - Strongly agree)</w:t>
            </w:r>
          </w:p>
        </w:tc>
        <w:tc>
          <w:tcPr>
            <w:tcW w:w="1101" w:type="pct"/>
          </w:tcPr>
          <w:p w14:paraId="40C077D4"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430FE249"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52E64BAF"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67F26837" w14:textId="77777777" w:rsidR="00AB0436" w:rsidRPr="00020362" w:rsidRDefault="00AB0436" w:rsidP="005740EB">
            <w:pPr>
              <w:pStyle w:val="BodyText"/>
              <w:rPr>
                <w:rFonts w:cs="Arial"/>
                <w:color w:val="333333"/>
                <w:sz w:val="22"/>
                <w:szCs w:val="22"/>
              </w:rPr>
            </w:pPr>
            <w:r w:rsidRPr="00020362">
              <w:rPr>
                <w:rFonts w:cs="Arial"/>
                <w:sz w:val="22"/>
                <w:szCs w:val="22"/>
              </w:rPr>
              <w:t>3.95</w:t>
            </w:r>
          </w:p>
        </w:tc>
        <w:tc>
          <w:tcPr>
            <w:tcW w:w="1101" w:type="pct"/>
          </w:tcPr>
          <w:p w14:paraId="5994F88B"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671BA19E" w14:textId="77777777" w:rsidTr="00020362">
        <w:trPr>
          <w:trHeight w:val="387"/>
        </w:trPr>
        <w:tc>
          <w:tcPr>
            <w:tcW w:w="1679" w:type="pct"/>
            <w:noWrap/>
            <w:hideMark/>
          </w:tcPr>
          <w:p w14:paraId="5368D2AD"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77670D9D" w14:textId="77777777" w:rsidR="00AB0436" w:rsidRPr="00020362" w:rsidRDefault="00AB0436" w:rsidP="005740EB">
            <w:pPr>
              <w:pStyle w:val="BodyText"/>
              <w:rPr>
                <w:rFonts w:cs="Arial"/>
                <w:color w:val="333333"/>
                <w:sz w:val="22"/>
                <w:szCs w:val="22"/>
              </w:rPr>
            </w:pPr>
            <w:r w:rsidRPr="00020362">
              <w:rPr>
                <w:rFonts w:cs="Arial"/>
                <w:sz w:val="22"/>
                <w:szCs w:val="22"/>
              </w:rPr>
              <w:t>4.53</w:t>
            </w:r>
          </w:p>
        </w:tc>
        <w:tc>
          <w:tcPr>
            <w:tcW w:w="1101" w:type="pct"/>
          </w:tcPr>
          <w:p w14:paraId="478226E9"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4E30BA78"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A141699"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5FB3AA25" w14:textId="77777777" w:rsidR="00AB0436" w:rsidRPr="00020362" w:rsidRDefault="00AB0436" w:rsidP="005740EB">
            <w:pPr>
              <w:pStyle w:val="BodyText"/>
              <w:rPr>
                <w:rFonts w:cs="Arial"/>
                <w:color w:val="333333"/>
                <w:sz w:val="22"/>
                <w:szCs w:val="22"/>
              </w:rPr>
            </w:pPr>
            <w:r w:rsidRPr="00020362">
              <w:rPr>
                <w:rFonts w:cs="Arial"/>
                <w:sz w:val="22"/>
                <w:szCs w:val="22"/>
              </w:rPr>
              <w:t>4.58</w:t>
            </w:r>
          </w:p>
        </w:tc>
        <w:tc>
          <w:tcPr>
            <w:tcW w:w="1101" w:type="pct"/>
          </w:tcPr>
          <w:p w14:paraId="0A9340FC"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3463D792" w14:textId="77777777" w:rsidTr="00020362">
        <w:trPr>
          <w:trHeight w:val="70"/>
        </w:trPr>
        <w:tc>
          <w:tcPr>
            <w:tcW w:w="1679" w:type="pct"/>
            <w:noWrap/>
            <w:hideMark/>
          </w:tcPr>
          <w:p w14:paraId="3E6E6CE7"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2D54B58F" w14:textId="77777777" w:rsidR="00AB0436" w:rsidRPr="00020362" w:rsidRDefault="00AB0436" w:rsidP="005740EB">
            <w:pPr>
              <w:pStyle w:val="BodyText"/>
              <w:rPr>
                <w:rFonts w:cs="Arial"/>
                <w:color w:val="333333"/>
                <w:sz w:val="22"/>
                <w:szCs w:val="22"/>
              </w:rPr>
            </w:pPr>
            <w:r w:rsidRPr="00020362">
              <w:rPr>
                <w:rFonts w:cs="Arial"/>
                <w:sz w:val="22"/>
                <w:szCs w:val="22"/>
              </w:rPr>
              <w:t>4.53</w:t>
            </w:r>
          </w:p>
        </w:tc>
        <w:tc>
          <w:tcPr>
            <w:tcW w:w="1101" w:type="pct"/>
          </w:tcPr>
          <w:p w14:paraId="25C5E80C"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70E519C4"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7551D341"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5F224EEF" w14:textId="77777777" w:rsidR="00AB0436" w:rsidRPr="00020362" w:rsidRDefault="00AB0436" w:rsidP="005740EB">
            <w:pPr>
              <w:pStyle w:val="BodyText"/>
              <w:rPr>
                <w:rFonts w:cs="Arial"/>
                <w:color w:val="333333"/>
                <w:sz w:val="22"/>
                <w:szCs w:val="22"/>
              </w:rPr>
            </w:pPr>
            <w:r w:rsidRPr="00020362">
              <w:rPr>
                <w:rFonts w:cs="Arial"/>
                <w:sz w:val="22"/>
                <w:szCs w:val="22"/>
              </w:rPr>
              <w:t>4.43</w:t>
            </w:r>
          </w:p>
        </w:tc>
        <w:tc>
          <w:tcPr>
            <w:tcW w:w="1101" w:type="pct"/>
          </w:tcPr>
          <w:p w14:paraId="423B1D70"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201A6A5E"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[(4.58-3.95)/5] = 12.60% - </w:t>
      </w:r>
      <w:r w:rsidRPr="00B71F91">
        <w:rPr>
          <w:rFonts w:ascii="Arial" w:hAnsi="Arial" w:cs="Arial"/>
          <w:b/>
          <w:bCs/>
        </w:rPr>
        <w:t>moderate evidence</w:t>
      </w:r>
      <w:r w:rsidRPr="00B71F91">
        <w:rPr>
          <w:rFonts w:ascii="Arial" w:hAnsi="Arial" w:cs="Arial"/>
        </w:rPr>
        <w:t>. (Comparison between 7-9 month ago and 1-3 months ago (Q7) over Q11 categories)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06DEC45D"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306F5CDC"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3B4A2D0D" w14:textId="77777777" w:rsidR="00AB0436" w:rsidRPr="00020362" w:rsidRDefault="00AB0436" w:rsidP="005740EB">
            <w:pPr>
              <w:pStyle w:val="BodyText"/>
              <w:rPr>
                <w:rFonts w:cs="Arial"/>
                <w:sz w:val="22"/>
                <w:szCs w:val="22"/>
              </w:rPr>
            </w:pPr>
            <w:r w:rsidRPr="00020362">
              <w:rPr>
                <w:rFonts w:cs="Arial"/>
                <w:sz w:val="22"/>
                <w:szCs w:val="22"/>
              </w:rPr>
              <w:t>Average of relationship with staff (Q11f) (1- Strongly disagree; 5 - Strongly agree)</w:t>
            </w:r>
          </w:p>
        </w:tc>
        <w:tc>
          <w:tcPr>
            <w:tcW w:w="1101" w:type="pct"/>
          </w:tcPr>
          <w:p w14:paraId="27AF305A"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0B7D1DDA"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B1FEB32"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028E949D" w14:textId="77777777" w:rsidR="00AB0436" w:rsidRPr="00020362" w:rsidRDefault="00AB0436" w:rsidP="005740EB">
            <w:pPr>
              <w:pStyle w:val="BodyText"/>
              <w:rPr>
                <w:rFonts w:cs="Arial"/>
                <w:color w:val="333333"/>
                <w:sz w:val="22"/>
                <w:szCs w:val="22"/>
              </w:rPr>
            </w:pPr>
            <w:r w:rsidRPr="00020362">
              <w:rPr>
                <w:rFonts w:cs="Arial"/>
                <w:sz w:val="22"/>
                <w:szCs w:val="22"/>
              </w:rPr>
              <w:t>3.78</w:t>
            </w:r>
          </w:p>
        </w:tc>
        <w:tc>
          <w:tcPr>
            <w:tcW w:w="1101" w:type="pct"/>
          </w:tcPr>
          <w:p w14:paraId="32E80E66" w14:textId="77777777" w:rsidR="00AB0436" w:rsidRPr="00020362" w:rsidRDefault="00AB0436" w:rsidP="005740EB">
            <w:pPr>
              <w:pStyle w:val="BodyText"/>
              <w:rPr>
                <w:rFonts w:cs="Arial"/>
                <w:color w:val="333333"/>
                <w:sz w:val="22"/>
                <w:szCs w:val="22"/>
              </w:rPr>
            </w:pPr>
            <w:r w:rsidRPr="00020362">
              <w:rPr>
                <w:rFonts w:cs="Arial"/>
                <w:sz w:val="22"/>
                <w:szCs w:val="22"/>
              </w:rPr>
              <w:t>63</w:t>
            </w:r>
          </w:p>
        </w:tc>
      </w:tr>
      <w:tr w:rsidR="00AB0436" w:rsidRPr="00020362" w14:paraId="06485EB3" w14:textId="77777777" w:rsidTr="00020362">
        <w:trPr>
          <w:trHeight w:val="387"/>
        </w:trPr>
        <w:tc>
          <w:tcPr>
            <w:tcW w:w="1679" w:type="pct"/>
            <w:noWrap/>
            <w:hideMark/>
          </w:tcPr>
          <w:p w14:paraId="59EEE08D"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3C296F71" w14:textId="77777777" w:rsidR="00AB0436" w:rsidRPr="00020362" w:rsidRDefault="00AB0436" w:rsidP="005740EB">
            <w:pPr>
              <w:pStyle w:val="BodyText"/>
              <w:rPr>
                <w:rFonts w:cs="Arial"/>
                <w:color w:val="333333"/>
                <w:sz w:val="22"/>
                <w:szCs w:val="22"/>
              </w:rPr>
            </w:pPr>
            <w:r w:rsidRPr="00020362">
              <w:rPr>
                <w:rFonts w:cs="Arial"/>
                <w:sz w:val="22"/>
                <w:szCs w:val="22"/>
              </w:rPr>
              <w:t>4.31</w:t>
            </w:r>
          </w:p>
        </w:tc>
        <w:tc>
          <w:tcPr>
            <w:tcW w:w="1101" w:type="pct"/>
          </w:tcPr>
          <w:p w14:paraId="1CA5234F" w14:textId="77777777" w:rsidR="00AB0436" w:rsidRPr="00020362" w:rsidRDefault="00AB0436" w:rsidP="005740EB">
            <w:pPr>
              <w:pStyle w:val="BodyText"/>
              <w:rPr>
                <w:rFonts w:cs="Arial"/>
                <w:color w:val="333333"/>
                <w:sz w:val="22"/>
                <w:szCs w:val="22"/>
              </w:rPr>
            </w:pPr>
            <w:r w:rsidRPr="00020362">
              <w:rPr>
                <w:rFonts w:cs="Arial"/>
                <w:sz w:val="22"/>
                <w:szCs w:val="22"/>
              </w:rPr>
              <w:t>87</w:t>
            </w:r>
          </w:p>
        </w:tc>
      </w:tr>
      <w:tr w:rsidR="00AB0436" w:rsidRPr="00020362" w14:paraId="7B3616D1"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165BA11"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569FEB20" w14:textId="77777777" w:rsidR="00AB0436" w:rsidRPr="00020362" w:rsidRDefault="00AB0436" w:rsidP="005740EB">
            <w:pPr>
              <w:pStyle w:val="BodyText"/>
              <w:rPr>
                <w:rFonts w:cs="Arial"/>
                <w:color w:val="333333"/>
                <w:sz w:val="22"/>
                <w:szCs w:val="22"/>
              </w:rPr>
            </w:pPr>
            <w:r w:rsidRPr="00020362">
              <w:rPr>
                <w:rFonts w:cs="Arial"/>
                <w:sz w:val="22"/>
                <w:szCs w:val="22"/>
              </w:rPr>
              <w:t>4.40</w:t>
            </w:r>
          </w:p>
        </w:tc>
        <w:tc>
          <w:tcPr>
            <w:tcW w:w="1101" w:type="pct"/>
          </w:tcPr>
          <w:p w14:paraId="500C195E"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73186611" w14:textId="77777777" w:rsidTr="00020362">
        <w:trPr>
          <w:trHeight w:val="70"/>
        </w:trPr>
        <w:tc>
          <w:tcPr>
            <w:tcW w:w="1679" w:type="pct"/>
            <w:noWrap/>
            <w:hideMark/>
          </w:tcPr>
          <w:p w14:paraId="651650CD"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2426B280" w14:textId="77777777" w:rsidR="00AB0436" w:rsidRPr="00020362" w:rsidRDefault="00AB0436" w:rsidP="005740EB">
            <w:pPr>
              <w:pStyle w:val="BodyText"/>
              <w:rPr>
                <w:rFonts w:cs="Arial"/>
                <w:color w:val="333333"/>
                <w:sz w:val="22"/>
                <w:szCs w:val="22"/>
              </w:rPr>
            </w:pPr>
            <w:r w:rsidRPr="00020362">
              <w:rPr>
                <w:rFonts w:cs="Arial"/>
                <w:sz w:val="22"/>
                <w:szCs w:val="22"/>
              </w:rPr>
              <w:t>4.48</w:t>
            </w:r>
          </w:p>
        </w:tc>
        <w:tc>
          <w:tcPr>
            <w:tcW w:w="1101" w:type="pct"/>
          </w:tcPr>
          <w:p w14:paraId="7B9A8CCC" w14:textId="77777777" w:rsidR="00AB0436" w:rsidRPr="00020362" w:rsidRDefault="00AB0436" w:rsidP="005740EB">
            <w:pPr>
              <w:pStyle w:val="BodyText"/>
              <w:rPr>
                <w:rFonts w:cs="Arial"/>
                <w:color w:val="333333"/>
                <w:sz w:val="22"/>
                <w:szCs w:val="22"/>
              </w:rPr>
            </w:pPr>
            <w:r w:rsidRPr="00020362">
              <w:rPr>
                <w:rFonts w:cs="Arial"/>
                <w:sz w:val="22"/>
                <w:szCs w:val="22"/>
              </w:rPr>
              <w:t>68</w:t>
            </w:r>
          </w:p>
        </w:tc>
      </w:tr>
      <w:tr w:rsidR="00AB0436" w:rsidRPr="00020362" w14:paraId="761EBD83"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0A10930A"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38E599A9" w14:textId="77777777" w:rsidR="00AB0436" w:rsidRPr="00020362" w:rsidRDefault="00AB0436" w:rsidP="005740EB">
            <w:pPr>
              <w:pStyle w:val="BodyText"/>
              <w:rPr>
                <w:rFonts w:cs="Arial"/>
                <w:color w:val="333333"/>
                <w:sz w:val="22"/>
                <w:szCs w:val="22"/>
              </w:rPr>
            </w:pPr>
            <w:r w:rsidRPr="00020362">
              <w:rPr>
                <w:rFonts w:cs="Arial"/>
                <w:sz w:val="22"/>
                <w:szCs w:val="22"/>
              </w:rPr>
              <w:t>4.27</w:t>
            </w:r>
          </w:p>
        </w:tc>
        <w:tc>
          <w:tcPr>
            <w:tcW w:w="1101" w:type="pct"/>
          </w:tcPr>
          <w:p w14:paraId="5B44B69E" w14:textId="77777777" w:rsidR="00AB0436" w:rsidRPr="00020362" w:rsidRDefault="00AB0436" w:rsidP="005740EB">
            <w:pPr>
              <w:pStyle w:val="BodyText"/>
              <w:rPr>
                <w:rFonts w:cs="Arial"/>
                <w:color w:val="333333"/>
                <w:sz w:val="22"/>
                <w:szCs w:val="22"/>
              </w:rPr>
            </w:pPr>
            <w:r w:rsidRPr="00020362">
              <w:rPr>
                <w:rFonts w:cs="Arial"/>
                <w:sz w:val="22"/>
                <w:szCs w:val="22"/>
              </w:rPr>
              <w:t>167</w:t>
            </w:r>
          </w:p>
        </w:tc>
      </w:tr>
    </w:tbl>
    <w:p w14:paraId="14593CEF" w14:textId="77777777" w:rsidR="00AB0436" w:rsidRPr="00B71F91" w:rsidRDefault="00AB0436" w:rsidP="00AB0436">
      <w:pPr>
        <w:pStyle w:val="Source"/>
        <w:rPr>
          <w:rFonts w:ascii="Arial" w:hAnsi="Arial" w:cs="Arial"/>
        </w:rPr>
      </w:pPr>
      <w:r w:rsidRPr="00B71F91">
        <w:rPr>
          <w:rFonts w:ascii="Arial" w:hAnsi="Arial" w:cs="Arial"/>
        </w:rPr>
        <w:lastRenderedPageBreak/>
        <w:t xml:space="preserve">Variation calculation: [(4.48-3.78)/5] = 13.87% - </w:t>
      </w:r>
      <w:r w:rsidRPr="00B71F91">
        <w:rPr>
          <w:rFonts w:ascii="Arial" w:hAnsi="Arial" w:cs="Arial"/>
          <w:b/>
          <w:bCs/>
        </w:rPr>
        <w:t>moderate evidence</w:t>
      </w:r>
      <w:r w:rsidRPr="00B71F91">
        <w:rPr>
          <w:rFonts w:ascii="Arial" w:hAnsi="Arial" w:cs="Arial"/>
        </w:rPr>
        <w:t>. (Comparison between 10-12 month ago and 1-3 months ago (Q7) over Q11 categories)</w:t>
      </w:r>
    </w:p>
    <w:p w14:paraId="3E83577E" w14:textId="77777777" w:rsidR="00AB0436" w:rsidRPr="001E52C9" w:rsidRDefault="00AB0436" w:rsidP="00AB0436">
      <w:pPr>
        <w:shd w:val="clear" w:color="auto" w:fill="DFE0E1"/>
        <w:spacing w:after="120"/>
        <w:rPr>
          <w:rFonts w:eastAsia="Calibri" w:cs="Arial"/>
          <w:b/>
          <w:sz w:val="22"/>
          <w:szCs w:val="24"/>
        </w:rPr>
      </w:pPr>
      <w:r w:rsidRPr="001E52C9">
        <w:rPr>
          <w:rFonts w:eastAsia="Calibri" w:cs="Arial"/>
          <w:b/>
          <w:sz w:val="22"/>
          <w:szCs w:val="24"/>
        </w:rPr>
        <w:t>Is</w:t>
      </w:r>
      <w:r w:rsidRPr="00B71F91">
        <w:rPr>
          <w:rFonts w:cs="Arial"/>
        </w:rPr>
        <w:t xml:space="preserve"> </w:t>
      </w:r>
      <w:r w:rsidRPr="001E52C9">
        <w:rPr>
          <w:rFonts w:eastAsia="Calibri" w:cs="Arial"/>
          <w:b/>
          <w:sz w:val="22"/>
          <w:szCs w:val="24"/>
        </w:rPr>
        <w:t>there a relationship between duration of engagement and levels of ASB?</w:t>
      </w:r>
    </w:p>
    <w:p w14:paraId="4FC05F3B"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 xml:space="preserve">emerging evidence </w:t>
      </w:r>
      <w:r w:rsidRPr="00B71F91">
        <w:rPr>
          <w:rFonts w:cs="Arial"/>
          <w:sz w:val="22"/>
        </w:rPr>
        <w:t xml:space="preserve">of a non-linear relationship between duration of engagement with the MHF activities across two types of ASB: getting into fights with other </w:t>
      </w:r>
      <w:r>
        <w:rPr>
          <w:rFonts w:cs="Arial"/>
          <w:sz w:val="22"/>
        </w:rPr>
        <w:t>YP</w:t>
      </w:r>
      <w:r w:rsidRPr="00B71F91">
        <w:rPr>
          <w:rFonts w:cs="Arial"/>
          <w:sz w:val="22"/>
        </w:rPr>
        <w:t xml:space="preserve"> and using drugs. The frequency of these types of ASB increases during the first three months and from the seventh to ninth month of involvement in MHF activities, but they generally decrease after ten to twelve months of involvement. It should be noted that the frequency of both types of ASB was low across all durations of engagement.</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7394EF4E"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221227D6"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2D8F0892" w14:textId="77777777" w:rsidR="00AB0436" w:rsidRPr="00020362" w:rsidRDefault="00AB0436" w:rsidP="005740EB">
            <w:pPr>
              <w:pStyle w:val="BodyText"/>
              <w:rPr>
                <w:rFonts w:cs="Arial"/>
                <w:sz w:val="22"/>
                <w:szCs w:val="22"/>
              </w:rPr>
            </w:pPr>
            <w:r w:rsidRPr="00020362">
              <w:rPr>
                <w:rFonts w:cs="Arial"/>
                <w:sz w:val="22"/>
                <w:szCs w:val="22"/>
              </w:rPr>
              <w:t>Average of ASB (Q14b) (1- Never or almost never; 4 – Very frequently)</w:t>
            </w:r>
          </w:p>
        </w:tc>
        <w:tc>
          <w:tcPr>
            <w:tcW w:w="1101" w:type="pct"/>
          </w:tcPr>
          <w:p w14:paraId="63489BFC"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5EAC59CD"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33AD7E98"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21DE5F6B"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1.52</w:t>
            </w:r>
          </w:p>
        </w:tc>
        <w:tc>
          <w:tcPr>
            <w:tcW w:w="1101" w:type="pct"/>
          </w:tcPr>
          <w:p w14:paraId="6AFF494F" w14:textId="77777777" w:rsidR="00AB0436" w:rsidRPr="00020362" w:rsidRDefault="00AB0436" w:rsidP="005740EB">
            <w:pPr>
              <w:pStyle w:val="BodyText"/>
              <w:rPr>
                <w:rFonts w:cs="Arial"/>
                <w:color w:val="333333"/>
                <w:sz w:val="22"/>
                <w:szCs w:val="22"/>
              </w:rPr>
            </w:pPr>
            <w:r w:rsidRPr="00020362">
              <w:rPr>
                <w:rFonts w:cs="Arial"/>
                <w:sz w:val="22"/>
                <w:szCs w:val="22"/>
              </w:rPr>
              <w:t xml:space="preserve"> 63</w:t>
            </w:r>
          </w:p>
        </w:tc>
      </w:tr>
      <w:tr w:rsidR="00AB0436" w:rsidRPr="00020362" w14:paraId="261A093C" w14:textId="77777777" w:rsidTr="00020362">
        <w:trPr>
          <w:trHeight w:val="387"/>
        </w:trPr>
        <w:tc>
          <w:tcPr>
            <w:tcW w:w="1679" w:type="pct"/>
            <w:noWrap/>
            <w:hideMark/>
          </w:tcPr>
          <w:p w14:paraId="14FE024A"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6FAA8B2D"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1.57</w:t>
            </w:r>
          </w:p>
        </w:tc>
        <w:tc>
          <w:tcPr>
            <w:tcW w:w="1101" w:type="pct"/>
          </w:tcPr>
          <w:p w14:paraId="7CAA2352" w14:textId="77777777" w:rsidR="00AB0436" w:rsidRPr="00020362" w:rsidRDefault="00AB0436" w:rsidP="005740EB">
            <w:pPr>
              <w:pStyle w:val="BodyText"/>
              <w:rPr>
                <w:rFonts w:cs="Arial"/>
                <w:color w:val="333333"/>
                <w:sz w:val="22"/>
                <w:szCs w:val="22"/>
              </w:rPr>
            </w:pPr>
            <w:r w:rsidRPr="00020362">
              <w:rPr>
                <w:rFonts w:cs="Arial"/>
                <w:sz w:val="22"/>
                <w:szCs w:val="22"/>
              </w:rPr>
              <w:t xml:space="preserve"> 87</w:t>
            </w:r>
          </w:p>
        </w:tc>
      </w:tr>
      <w:tr w:rsidR="00AB0436" w:rsidRPr="00020362" w14:paraId="7D1E2ADB"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4FE113CB"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08C13A27"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1.78</w:t>
            </w:r>
          </w:p>
        </w:tc>
        <w:tc>
          <w:tcPr>
            <w:tcW w:w="1101" w:type="pct"/>
          </w:tcPr>
          <w:p w14:paraId="77E090C1" w14:textId="77777777" w:rsidR="00AB0436" w:rsidRPr="00020362" w:rsidRDefault="00AB0436" w:rsidP="005740EB">
            <w:pPr>
              <w:pStyle w:val="BodyText"/>
              <w:rPr>
                <w:rFonts w:cs="Arial"/>
                <w:color w:val="333333"/>
                <w:sz w:val="22"/>
                <w:szCs w:val="22"/>
              </w:rPr>
            </w:pPr>
            <w:r w:rsidRPr="00020362">
              <w:rPr>
                <w:rFonts w:cs="Arial"/>
                <w:sz w:val="22"/>
                <w:szCs w:val="22"/>
              </w:rPr>
              <w:t xml:space="preserve"> 80</w:t>
            </w:r>
          </w:p>
        </w:tc>
      </w:tr>
      <w:tr w:rsidR="00AB0436" w:rsidRPr="00020362" w14:paraId="27632926" w14:textId="77777777" w:rsidTr="00020362">
        <w:trPr>
          <w:trHeight w:val="70"/>
        </w:trPr>
        <w:tc>
          <w:tcPr>
            <w:tcW w:w="1679" w:type="pct"/>
            <w:noWrap/>
            <w:hideMark/>
          </w:tcPr>
          <w:p w14:paraId="095EFF62"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1C7814C4"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1.48</w:t>
            </w:r>
          </w:p>
        </w:tc>
        <w:tc>
          <w:tcPr>
            <w:tcW w:w="1101" w:type="pct"/>
          </w:tcPr>
          <w:p w14:paraId="45C16597" w14:textId="77777777" w:rsidR="00AB0436" w:rsidRPr="00020362" w:rsidRDefault="00AB0436" w:rsidP="005740EB">
            <w:pPr>
              <w:pStyle w:val="BodyText"/>
              <w:rPr>
                <w:rFonts w:cs="Arial"/>
                <w:color w:val="333333"/>
                <w:sz w:val="22"/>
                <w:szCs w:val="22"/>
              </w:rPr>
            </w:pPr>
            <w:r w:rsidRPr="00020362">
              <w:rPr>
                <w:rFonts w:cs="Arial"/>
                <w:sz w:val="22"/>
                <w:szCs w:val="22"/>
              </w:rPr>
              <w:t xml:space="preserve"> 68</w:t>
            </w:r>
          </w:p>
        </w:tc>
      </w:tr>
      <w:tr w:rsidR="00AB0436" w:rsidRPr="00020362" w14:paraId="4CC2FE79"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222E61BC"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68683559"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1.49</w:t>
            </w:r>
          </w:p>
        </w:tc>
        <w:tc>
          <w:tcPr>
            <w:tcW w:w="1101" w:type="pct"/>
          </w:tcPr>
          <w:p w14:paraId="00D37F30"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167</w:t>
            </w:r>
          </w:p>
        </w:tc>
      </w:tr>
    </w:tbl>
    <w:p w14:paraId="6FA93DF9"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[(1.78-1.48/5] = 5.83% - </w:t>
      </w:r>
      <w:r w:rsidRPr="00B71F91">
        <w:rPr>
          <w:rFonts w:ascii="Arial" w:hAnsi="Arial" w:cs="Arial"/>
          <w:b/>
          <w:bCs/>
        </w:rPr>
        <w:t>emerging evidence</w:t>
      </w:r>
      <w:r w:rsidRPr="00B71F91">
        <w:rPr>
          <w:rFonts w:ascii="Arial" w:hAnsi="Arial" w:cs="Arial"/>
        </w:rPr>
        <w:t xml:space="preserve">. (Comparison between 10-12 month ago and 7-9 months ago (Q7) over Q14 categories) </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020362" w14:paraId="490D2173"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4ABB72D7" w14:textId="77777777" w:rsidR="00AB0436" w:rsidRPr="00020362" w:rsidRDefault="00AB0436" w:rsidP="005740EB">
            <w:pPr>
              <w:pStyle w:val="BodyText"/>
              <w:rPr>
                <w:rFonts w:cs="Arial"/>
                <w:sz w:val="22"/>
                <w:szCs w:val="22"/>
              </w:rPr>
            </w:pPr>
            <w:r w:rsidRPr="00020362">
              <w:rPr>
                <w:rFonts w:cs="Arial"/>
                <w:sz w:val="22"/>
                <w:szCs w:val="22"/>
              </w:rPr>
              <w:t>Duration of engagement (Q7)</w:t>
            </w:r>
          </w:p>
        </w:tc>
        <w:tc>
          <w:tcPr>
            <w:tcW w:w="2220" w:type="pct"/>
            <w:noWrap/>
            <w:hideMark/>
          </w:tcPr>
          <w:p w14:paraId="143185D7" w14:textId="77777777" w:rsidR="00AB0436" w:rsidRPr="00020362" w:rsidRDefault="00AB0436" w:rsidP="005740EB">
            <w:pPr>
              <w:pStyle w:val="BodyText"/>
              <w:rPr>
                <w:rFonts w:cs="Arial"/>
                <w:sz w:val="22"/>
                <w:szCs w:val="22"/>
              </w:rPr>
            </w:pPr>
            <w:r w:rsidRPr="00020362">
              <w:rPr>
                <w:rFonts w:cs="Arial"/>
                <w:sz w:val="22"/>
                <w:szCs w:val="22"/>
              </w:rPr>
              <w:t>Average of ASB (Q14g) (1- Never or almost never; 4 – Very frequently)</w:t>
            </w:r>
          </w:p>
        </w:tc>
        <w:tc>
          <w:tcPr>
            <w:tcW w:w="1101" w:type="pct"/>
          </w:tcPr>
          <w:p w14:paraId="4AE83384"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0CC9D745"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17C91218" w14:textId="77777777" w:rsidR="00AB0436" w:rsidRPr="00020362" w:rsidRDefault="00AB0436" w:rsidP="005740EB">
            <w:pPr>
              <w:pStyle w:val="BodyText"/>
              <w:rPr>
                <w:rFonts w:cs="Arial"/>
                <w:color w:val="333333"/>
                <w:sz w:val="22"/>
                <w:szCs w:val="22"/>
              </w:rPr>
            </w:pPr>
            <w:r w:rsidRPr="00020362">
              <w:rPr>
                <w:rFonts w:cs="Arial"/>
                <w:sz w:val="22"/>
                <w:szCs w:val="22"/>
              </w:rPr>
              <w:t>1-3 months ago</w:t>
            </w:r>
          </w:p>
        </w:tc>
        <w:tc>
          <w:tcPr>
            <w:tcW w:w="2220" w:type="pct"/>
            <w:noWrap/>
            <w:hideMark/>
          </w:tcPr>
          <w:p w14:paraId="17C7E9FA"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1.17</w:t>
            </w:r>
          </w:p>
        </w:tc>
        <w:tc>
          <w:tcPr>
            <w:tcW w:w="1101" w:type="pct"/>
          </w:tcPr>
          <w:p w14:paraId="6B67EBB1" w14:textId="77777777" w:rsidR="00AB0436" w:rsidRPr="00020362" w:rsidRDefault="00AB0436" w:rsidP="005740EB">
            <w:pPr>
              <w:pStyle w:val="BodyText"/>
              <w:rPr>
                <w:rFonts w:cs="Arial"/>
                <w:color w:val="333333"/>
                <w:sz w:val="22"/>
                <w:szCs w:val="22"/>
              </w:rPr>
            </w:pPr>
            <w:r w:rsidRPr="00020362">
              <w:rPr>
                <w:rFonts w:cs="Arial"/>
                <w:sz w:val="22"/>
                <w:szCs w:val="22"/>
              </w:rPr>
              <w:t xml:space="preserve"> 63</w:t>
            </w:r>
          </w:p>
        </w:tc>
      </w:tr>
      <w:tr w:rsidR="00AB0436" w:rsidRPr="00020362" w14:paraId="6D0C0C1B" w14:textId="77777777" w:rsidTr="00020362">
        <w:trPr>
          <w:trHeight w:val="387"/>
        </w:trPr>
        <w:tc>
          <w:tcPr>
            <w:tcW w:w="1679" w:type="pct"/>
            <w:noWrap/>
            <w:hideMark/>
          </w:tcPr>
          <w:p w14:paraId="3654302F" w14:textId="77777777" w:rsidR="00AB0436" w:rsidRPr="00020362" w:rsidRDefault="00AB0436" w:rsidP="005740EB">
            <w:pPr>
              <w:pStyle w:val="BodyText"/>
              <w:rPr>
                <w:rFonts w:cs="Arial"/>
                <w:color w:val="333333"/>
                <w:sz w:val="22"/>
                <w:szCs w:val="22"/>
              </w:rPr>
            </w:pPr>
            <w:r w:rsidRPr="00020362">
              <w:rPr>
                <w:rFonts w:cs="Arial"/>
                <w:sz w:val="22"/>
                <w:szCs w:val="22"/>
              </w:rPr>
              <w:t>4-6 months ago</w:t>
            </w:r>
          </w:p>
        </w:tc>
        <w:tc>
          <w:tcPr>
            <w:tcW w:w="2220" w:type="pct"/>
            <w:noWrap/>
            <w:hideMark/>
          </w:tcPr>
          <w:p w14:paraId="56C944CD"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1.30</w:t>
            </w:r>
          </w:p>
        </w:tc>
        <w:tc>
          <w:tcPr>
            <w:tcW w:w="1101" w:type="pct"/>
          </w:tcPr>
          <w:p w14:paraId="0261627D" w14:textId="77777777" w:rsidR="00AB0436" w:rsidRPr="00020362" w:rsidRDefault="00AB0436" w:rsidP="005740EB">
            <w:pPr>
              <w:pStyle w:val="BodyText"/>
              <w:rPr>
                <w:rFonts w:cs="Arial"/>
                <w:color w:val="333333"/>
                <w:sz w:val="22"/>
                <w:szCs w:val="22"/>
              </w:rPr>
            </w:pPr>
            <w:r w:rsidRPr="00020362">
              <w:rPr>
                <w:rFonts w:cs="Arial"/>
                <w:sz w:val="22"/>
                <w:szCs w:val="22"/>
              </w:rPr>
              <w:t xml:space="preserve"> 87</w:t>
            </w:r>
          </w:p>
        </w:tc>
      </w:tr>
      <w:tr w:rsidR="00AB0436" w:rsidRPr="00020362" w14:paraId="30102567"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02395895" w14:textId="77777777" w:rsidR="00AB0436" w:rsidRPr="00020362" w:rsidRDefault="00AB0436" w:rsidP="005740EB">
            <w:pPr>
              <w:pStyle w:val="BodyText"/>
              <w:rPr>
                <w:rFonts w:cs="Arial"/>
                <w:color w:val="333333"/>
                <w:sz w:val="22"/>
                <w:szCs w:val="22"/>
              </w:rPr>
            </w:pPr>
            <w:r w:rsidRPr="00020362">
              <w:rPr>
                <w:rFonts w:cs="Arial"/>
                <w:sz w:val="22"/>
                <w:szCs w:val="22"/>
              </w:rPr>
              <w:t>7-9 months ago</w:t>
            </w:r>
          </w:p>
        </w:tc>
        <w:tc>
          <w:tcPr>
            <w:tcW w:w="2220" w:type="pct"/>
            <w:noWrap/>
            <w:hideMark/>
          </w:tcPr>
          <w:p w14:paraId="6D07FE67"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1.54</w:t>
            </w:r>
          </w:p>
        </w:tc>
        <w:tc>
          <w:tcPr>
            <w:tcW w:w="1101" w:type="pct"/>
          </w:tcPr>
          <w:p w14:paraId="66B7B10D" w14:textId="77777777" w:rsidR="00AB0436" w:rsidRPr="00020362" w:rsidRDefault="00AB0436" w:rsidP="005740EB">
            <w:pPr>
              <w:pStyle w:val="BodyText"/>
              <w:rPr>
                <w:rFonts w:cs="Arial"/>
                <w:color w:val="333333"/>
                <w:sz w:val="22"/>
                <w:szCs w:val="22"/>
              </w:rPr>
            </w:pPr>
            <w:r w:rsidRPr="00020362">
              <w:rPr>
                <w:rFonts w:cs="Arial"/>
                <w:sz w:val="22"/>
                <w:szCs w:val="22"/>
              </w:rPr>
              <w:t xml:space="preserve"> 80</w:t>
            </w:r>
          </w:p>
        </w:tc>
      </w:tr>
      <w:tr w:rsidR="00AB0436" w:rsidRPr="00020362" w14:paraId="6909E96E" w14:textId="77777777" w:rsidTr="00020362">
        <w:trPr>
          <w:trHeight w:val="70"/>
        </w:trPr>
        <w:tc>
          <w:tcPr>
            <w:tcW w:w="1679" w:type="pct"/>
            <w:noWrap/>
            <w:hideMark/>
          </w:tcPr>
          <w:p w14:paraId="7677A68C" w14:textId="77777777" w:rsidR="00AB0436" w:rsidRPr="00020362" w:rsidRDefault="00AB0436" w:rsidP="005740EB">
            <w:pPr>
              <w:pStyle w:val="BodyText"/>
              <w:rPr>
                <w:rFonts w:cs="Arial"/>
                <w:color w:val="333333"/>
                <w:sz w:val="22"/>
                <w:szCs w:val="22"/>
              </w:rPr>
            </w:pPr>
            <w:r w:rsidRPr="00020362">
              <w:rPr>
                <w:rFonts w:cs="Arial"/>
                <w:sz w:val="22"/>
                <w:szCs w:val="22"/>
              </w:rPr>
              <w:t>10-12 months ago</w:t>
            </w:r>
          </w:p>
        </w:tc>
        <w:tc>
          <w:tcPr>
            <w:tcW w:w="2220" w:type="pct"/>
            <w:noWrap/>
            <w:hideMark/>
          </w:tcPr>
          <w:p w14:paraId="673D49A9"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1.38</w:t>
            </w:r>
          </w:p>
        </w:tc>
        <w:tc>
          <w:tcPr>
            <w:tcW w:w="1101" w:type="pct"/>
          </w:tcPr>
          <w:p w14:paraId="353FBB87" w14:textId="77777777" w:rsidR="00AB0436" w:rsidRPr="00020362" w:rsidRDefault="00AB0436" w:rsidP="005740EB">
            <w:pPr>
              <w:pStyle w:val="BodyText"/>
              <w:rPr>
                <w:rFonts w:cs="Arial"/>
                <w:color w:val="333333"/>
                <w:sz w:val="22"/>
                <w:szCs w:val="22"/>
              </w:rPr>
            </w:pPr>
            <w:r w:rsidRPr="00020362">
              <w:rPr>
                <w:rFonts w:cs="Arial"/>
                <w:sz w:val="22"/>
                <w:szCs w:val="22"/>
              </w:rPr>
              <w:t xml:space="preserve"> 68</w:t>
            </w:r>
          </w:p>
        </w:tc>
      </w:tr>
      <w:tr w:rsidR="00AB0436" w:rsidRPr="00020362" w14:paraId="62886F06" w14:textId="77777777" w:rsidTr="00020362">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3C4D146D" w14:textId="77777777" w:rsidR="00AB0436" w:rsidRPr="00020362" w:rsidRDefault="00AB0436" w:rsidP="005740EB">
            <w:pPr>
              <w:pStyle w:val="BodyText"/>
              <w:rPr>
                <w:rFonts w:cs="Arial"/>
                <w:color w:val="333333"/>
                <w:sz w:val="22"/>
                <w:szCs w:val="22"/>
              </w:rPr>
            </w:pPr>
            <w:r w:rsidRPr="00020362">
              <w:rPr>
                <w:rFonts w:cs="Arial"/>
                <w:sz w:val="22"/>
                <w:szCs w:val="22"/>
              </w:rPr>
              <w:t>More than 12 months ago</w:t>
            </w:r>
          </w:p>
        </w:tc>
        <w:tc>
          <w:tcPr>
            <w:tcW w:w="2220" w:type="pct"/>
            <w:noWrap/>
            <w:hideMark/>
          </w:tcPr>
          <w:p w14:paraId="74156FEA"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1.15</w:t>
            </w:r>
          </w:p>
        </w:tc>
        <w:tc>
          <w:tcPr>
            <w:tcW w:w="1101" w:type="pct"/>
          </w:tcPr>
          <w:p w14:paraId="7573476F" w14:textId="77777777" w:rsidR="00AB0436" w:rsidRPr="00020362" w:rsidRDefault="00AB0436" w:rsidP="005740EB">
            <w:pPr>
              <w:pStyle w:val="BodyText"/>
              <w:rPr>
                <w:rFonts w:cs="Arial"/>
                <w:color w:val="333333"/>
                <w:sz w:val="22"/>
                <w:szCs w:val="22"/>
              </w:rPr>
            </w:pPr>
            <w:r w:rsidRPr="00020362">
              <w:rPr>
                <w:rFonts w:cs="Arial"/>
                <w:sz w:val="22"/>
                <w:szCs w:val="22"/>
              </w:rPr>
              <w:t xml:space="preserve"> 167</w:t>
            </w:r>
          </w:p>
        </w:tc>
      </w:tr>
    </w:tbl>
    <w:p w14:paraId="27182334"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[(1.54-1.15)/5] = 7.88% - </w:t>
      </w:r>
      <w:r w:rsidRPr="00B71F91">
        <w:rPr>
          <w:rFonts w:ascii="Arial" w:hAnsi="Arial" w:cs="Arial"/>
          <w:b/>
          <w:bCs/>
        </w:rPr>
        <w:t>emerging evidence</w:t>
      </w:r>
      <w:r w:rsidRPr="00B71F91">
        <w:rPr>
          <w:rFonts w:ascii="Arial" w:hAnsi="Arial" w:cs="Arial"/>
        </w:rPr>
        <w:t xml:space="preserve">. (Comparison between more than 12 month ago and 7-9 months ago (Q7) over Q14 categories) </w:t>
      </w:r>
    </w:p>
    <w:p w14:paraId="640B5C8D" w14:textId="77777777" w:rsidR="00AB0436" w:rsidRPr="00020362" w:rsidRDefault="00AB0436" w:rsidP="00020362">
      <w:pPr>
        <w:pStyle w:val="Heading3"/>
        <w:numPr>
          <w:ilvl w:val="0"/>
          <w:numId w:val="0"/>
        </w:numPr>
      </w:pPr>
      <w:r w:rsidRPr="00020362">
        <w:t xml:space="preserve">Impact of different types of activities </w:t>
      </w:r>
    </w:p>
    <w:p w14:paraId="22EA852F"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Is there evidence that those attending a specific activity report higher level of wellbeing?</w:t>
      </w:r>
    </w:p>
    <w:p w14:paraId="1A042E7F"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NO:</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moderate evidence</w:t>
      </w:r>
      <w:r w:rsidRPr="001E52C9">
        <w:rPr>
          <w:rFonts w:eastAsia="Calibri" w:cs="Arial"/>
          <w:sz w:val="22"/>
          <w:szCs w:val="22"/>
        </w:rPr>
        <w:t xml:space="preserve"> </w:t>
      </w:r>
      <w:r w:rsidRPr="00B71F91">
        <w:rPr>
          <w:rFonts w:cs="Arial"/>
          <w:sz w:val="22"/>
        </w:rPr>
        <w:t xml:space="preserve">that those participating in ‘hanging out’ activities (with other </w:t>
      </w:r>
      <w:r>
        <w:rPr>
          <w:rFonts w:cs="Arial"/>
          <w:sz w:val="22"/>
        </w:rPr>
        <w:t>YP</w:t>
      </w:r>
      <w:r w:rsidRPr="00B71F91">
        <w:rPr>
          <w:rFonts w:cs="Arial"/>
          <w:sz w:val="22"/>
        </w:rPr>
        <w:t xml:space="preserve"> or adults that work in the centre) report fewer positive feelings about school or work. </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20362" w14:paraId="21822F35" w14:textId="77777777" w:rsidTr="00020362">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2D78907C" w14:textId="77777777" w:rsidR="00AB0436" w:rsidRPr="00020362" w:rsidRDefault="00AB0436" w:rsidP="005740EB">
            <w:pPr>
              <w:pStyle w:val="BodyText"/>
              <w:rPr>
                <w:rFonts w:cs="Arial"/>
                <w:sz w:val="22"/>
                <w:szCs w:val="22"/>
              </w:rPr>
            </w:pPr>
            <w:r w:rsidRPr="00020362">
              <w:rPr>
                <w:rFonts w:cs="Arial"/>
                <w:sz w:val="22"/>
                <w:szCs w:val="22"/>
              </w:rPr>
              <w:t>Type of activity (Q8)</w:t>
            </w:r>
          </w:p>
        </w:tc>
        <w:tc>
          <w:tcPr>
            <w:tcW w:w="2120" w:type="pct"/>
            <w:noWrap/>
            <w:hideMark/>
          </w:tcPr>
          <w:p w14:paraId="054BB06E" w14:textId="77777777" w:rsidR="00AB0436" w:rsidRPr="00020362" w:rsidRDefault="00AB0436" w:rsidP="005740EB">
            <w:pPr>
              <w:pStyle w:val="BodyText"/>
              <w:rPr>
                <w:rFonts w:cs="Arial"/>
                <w:sz w:val="22"/>
                <w:szCs w:val="22"/>
              </w:rPr>
            </w:pPr>
            <w:r w:rsidRPr="00020362">
              <w:rPr>
                <w:rFonts w:cs="Arial"/>
                <w:sz w:val="22"/>
                <w:szCs w:val="22"/>
              </w:rPr>
              <w:t>Average of wellbeing (Q9a) (1- Not happy at all; 5 - Completely happy)</w:t>
            </w:r>
          </w:p>
        </w:tc>
        <w:tc>
          <w:tcPr>
            <w:tcW w:w="1201" w:type="pct"/>
          </w:tcPr>
          <w:p w14:paraId="43BC1519" w14:textId="77777777" w:rsidR="00AB0436" w:rsidRPr="00020362" w:rsidRDefault="00AB0436" w:rsidP="005740EB">
            <w:pPr>
              <w:pStyle w:val="BodyText"/>
              <w:rPr>
                <w:rFonts w:cs="Arial"/>
                <w:sz w:val="22"/>
                <w:szCs w:val="22"/>
              </w:rPr>
            </w:pPr>
            <w:r w:rsidRPr="00020362">
              <w:rPr>
                <w:rFonts w:cs="Arial"/>
                <w:sz w:val="22"/>
                <w:szCs w:val="22"/>
              </w:rPr>
              <w:t>No. of respondents</w:t>
            </w:r>
          </w:p>
        </w:tc>
      </w:tr>
      <w:tr w:rsidR="00AB0436" w:rsidRPr="00020362" w14:paraId="009B3E9C" w14:textId="77777777" w:rsidTr="00020362">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1A59D6E7" w14:textId="77777777" w:rsidR="00AB0436" w:rsidRPr="00020362" w:rsidRDefault="00AB0436" w:rsidP="005740EB">
            <w:pPr>
              <w:pStyle w:val="BodyText"/>
              <w:rPr>
                <w:rFonts w:cs="Arial"/>
                <w:color w:val="333333"/>
                <w:sz w:val="22"/>
                <w:szCs w:val="22"/>
              </w:rPr>
            </w:pPr>
            <w:r w:rsidRPr="00020362">
              <w:rPr>
                <w:rFonts w:cs="Arial"/>
                <w:sz w:val="22"/>
                <w:szCs w:val="22"/>
              </w:rPr>
              <w:t>Clubs and workshops</w:t>
            </w:r>
          </w:p>
        </w:tc>
        <w:tc>
          <w:tcPr>
            <w:tcW w:w="2120" w:type="pct"/>
            <w:noWrap/>
            <w:hideMark/>
          </w:tcPr>
          <w:p w14:paraId="03961CCF" w14:textId="77777777" w:rsidR="00AB0436" w:rsidRPr="00020362" w:rsidRDefault="00AB0436" w:rsidP="005740EB">
            <w:pPr>
              <w:pStyle w:val="BodyText"/>
              <w:rPr>
                <w:rFonts w:cs="Arial"/>
                <w:color w:val="333333"/>
                <w:sz w:val="22"/>
                <w:szCs w:val="22"/>
              </w:rPr>
            </w:pPr>
            <w:r w:rsidRPr="00020362">
              <w:rPr>
                <w:rFonts w:cs="Arial"/>
                <w:sz w:val="22"/>
                <w:szCs w:val="22"/>
              </w:rPr>
              <w:t>3.43</w:t>
            </w:r>
          </w:p>
        </w:tc>
        <w:tc>
          <w:tcPr>
            <w:tcW w:w="1201" w:type="pct"/>
          </w:tcPr>
          <w:p w14:paraId="30DBF037" w14:textId="77777777" w:rsidR="00AB0436" w:rsidRPr="00020362" w:rsidRDefault="00AB0436" w:rsidP="005740EB">
            <w:pPr>
              <w:pStyle w:val="BodyText"/>
              <w:rPr>
                <w:rFonts w:cs="Arial"/>
                <w:color w:val="333333"/>
                <w:sz w:val="22"/>
                <w:szCs w:val="22"/>
              </w:rPr>
            </w:pPr>
            <w:r w:rsidRPr="00020362">
              <w:rPr>
                <w:rFonts w:cs="Arial"/>
                <w:sz w:val="22"/>
                <w:szCs w:val="22"/>
              </w:rPr>
              <w:t>75</w:t>
            </w:r>
          </w:p>
        </w:tc>
      </w:tr>
      <w:tr w:rsidR="00AB0436" w:rsidRPr="00020362" w14:paraId="7EAFC0F7" w14:textId="77777777" w:rsidTr="00020362">
        <w:trPr>
          <w:trHeight w:val="387"/>
        </w:trPr>
        <w:tc>
          <w:tcPr>
            <w:tcW w:w="1679" w:type="pct"/>
            <w:noWrap/>
            <w:hideMark/>
          </w:tcPr>
          <w:p w14:paraId="5EBD84DE" w14:textId="77777777" w:rsidR="00AB0436" w:rsidRPr="00020362" w:rsidRDefault="00AB0436" w:rsidP="005740EB">
            <w:pPr>
              <w:pStyle w:val="BodyText"/>
              <w:rPr>
                <w:rFonts w:cs="Arial"/>
                <w:color w:val="333333"/>
                <w:sz w:val="22"/>
                <w:szCs w:val="22"/>
              </w:rPr>
            </w:pPr>
            <w:r w:rsidRPr="00020362">
              <w:rPr>
                <w:rFonts w:cs="Arial"/>
                <w:sz w:val="22"/>
                <w:szCs w:val="22"/>
              </w:rPr>
              <w:t>Hanging out</w:t>
            </w:r>
          </w:p>
        </w:tc>
        <w:tc>
          <w:tcPr>
            <w:tcW w:w="2120" w:type="pct"/>
            <w:noWrap/>
            <w:hideMark/>
          </w:tcPr>
          <w:p w14:paraId="279F1A35" w14:textId="77777777" w:rsidR="00AB0436" w:rsidRPr="00020362" w:rsidRDefault="00AB0436" w:rsidP="005740EB">
            <w:pPr>
              <w:pStyle w:val="BodyText"/>
              <w:rPr>
                <w:rFonts w:cs="Arial"/>
                <w:color w:val="333333"/>
                <w:sz w:val="22"/>
                <w:szCs w:val="22"/>
              </w:rPr>
            </w:pPr>
            <w:r w:rsidRPr="00020362">
              <w:rPr>
                <w:rFonts w:cs="Arial"/>
                <w:sz w:val="22"/>
                <w:szCs w:val="22"/>
              </w:rPr>
              <w:t>3.00</w:t>
            </w:r>
          </w:p>
        </w:tc>
        <w:tc>
          <w:tcPr>
            <w:tcW w:w="1201" w:type="pct"/>
          </w:tcPr>
          <w:p w14:paraId="1DBD353A" w14:textId="77777777" w:rsidR="00AB0436" w:rsidRPr="00020362" w:rsidRDefault="00AB0436" w:rsidP="005740EB">
            <w:pPr>
              <w:pStyle w:val="BodyText"/>
              <w:rPr>
                <w:rFonts w:cs="Arial"/>
                <w:color w:val="333333"/>
                <w:sz w:val="22"/>
                <w:szCs w:val="22"/>
              </w:rPr>
            </w:pPr>
            <w:r w:rsidRPr="00020362">
              <w:rPr>
                <w:rFonts w:cs="Arial"/>
                <w:sz w:val="22"/>
                <w:szCs w:val="22"/>
              </w:rPr>
              <w:t>80</w:t>
            </w:r>
          </w:p>
        </w:tc>
      </w:tr>
      <w:tr w:rsidR="00AB0436" w:rsidRPr="00020362" w14:paraId="4AC9B30C" w14:textId="77777777" w:rsidTr="00020362">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378ACE33" w14:textId="77777777" w:rsidR="00AB0436" w:rsidRPr="00020362" w:rsidRDefault="00AB0436" w:rsidP="005740EB">
            <w:pPr>
              <w:pStyle w:val="BodyText"/>
              <w:rPr>
                <w:rFonts w:cs="Arial"/>
                <w:color w:val="333333"/>
                <w:sz w:val="22"/>
                <w:szCs w:val="22"/>
              </w:rPr>
            </w:pPr>
            <w:r w:rsidRPr="00020362">
              <w:rPr>
                <w:rFonts w:cs="Arial"/>
                <w:sz w:val="22"/>
                <w:szCs w:val="22"/>
              </w:rPr>
              <w:t>Mentoring and volunteering</w:t>
            </w:r>
          </w:p>
        </w:tc>
        <w:tc>
          <w:tcPr>
            <w:tcW w:w="2120" w:type="pct"/>
            <w:noWrap/>
            <w:hideMark/>
          </w:tcPr>
          <w:p w14:paraId="631547C7" w14:textId="77777777" w:rsidR="00AB0436" w:rsidRPr="00020362" w:rsidRDefault="00AB0436" w:rsidP="005740EB">
            <w:pPr>
              <w:pStyle w:val="BodyText"/>
              <w:rPr>
                <w:rFonts w:cs="Arial"/>
                <w:color w:val="333333"/>
                <w:sz w:val="22"/>
                <w:szCs w:val="22"/>
              </w:rPr>
            </w:pPr>
            <w:r w:rsidRPr="00020362">
              <w:rPr>
                <w:rFonts w:cs="Arial"/>
                <w:sz w:val="22"/>
                <w:szCs w:val="22"/>
              </w:rPr>
              <w:t>3.70</w:t>
            </w:r>
          </w:p>
        </w:tc>
        <w:tc>
          <w:tcPr>
            <w:tcW w:w="1201" w:type="pct"/>
          </w:tcPr>
          <w:p w14:paraId="426F818C" w14:textId="77777777" w:rsidR="00AB0436" w:rsidRPr="00020362" w:rsidRDefault="00AB0436" w:rsidP="005740EB">
            <w:pPr>
              <w:pStyle w:val="BodyText"/>
              <w:rPr>
                <w:rFonts w:cs="Arial"/>
                <w:color w:val="333333"/>
                <w:sz w:val="22"/>
                <w:szCs w:val="22"/>
              </w:rPr>
            </w:pPr>
            <w:r w:rsidRPr="00020362">
              <w:rPr>
                <w:rFonts w:cs="Arial"/>
                <w:sz w:val="22"/>
                <w:szCs w:val="22"/>
              </w:rPr>
              <w:t>30</w:t>
            </w:r>
          </w:p>
        </w:tc>
      </w:tr>
      <w:tr w:rsidR="00AB0436" w:rsidRPr="00020362" w14:paraId="24AC8B7A" w14:textId="77777777" w:rsidTr="00020362">
        <w:trPr>
          <w:trHeight w:val="70"/>
        </w:trPr>
        <w:tc>
          <w:tcPr>
            <w:tcW w:w="1679" w:type="pct"/>
            <w:noWrap/>
            <w:hideMark/>
          </w:tcPr>
          <w:p w14:paraId="36E6AF5F" w14:textId="77777777" w:rsidR="00AB0436" w:rsidRPr="00020362" w:rsidRDefault="00AB0436" w:rsidP="005740EB">
            <w:pPr>
              <w:pStyle w:val="BodyText"/>
              <w:rPr>
                <w:rFonts w:cs="Arial"/>
                <w:color w:val="333333"/>
                <w:sz w:val="22"/>
                <w:szCs w:val="22"/>
              </w:rPr>
            </w:pPr>
            <w:r w:rsidRPr="00020362">
              <w:rPr>
                <w:rFonts w:cs="Arial"/>
                <w:sz w:val="22"/>
                <w:szCs w:val="22"/>
              </w:rPr>
              <w:lastRenderedPageBreak/>
              <w:t>Sports and physical activities</w:t>
            </w:r>
          </w:p>
        </w:tc>
        <w:tc>
          <w:tcPr>
            <w:tcW w:w="2120" w:type="pct"/>
            <w:noWrap/>
            <w:hideMark/>
          </w:tcPr>
          <w:p w14:paraId="4AE2AB73" w14:textId="77777777" w:rsidR="00AB0436" w:rsidRPr="00020362" w:rsidRDefault="00AB0436" w:rsidP="005740EB">
            <w:pPr>
              <w:pStyle w:val="BodyText"/>
              <w:rPr>
                <w:rFonts w:cs="Arial"/>
                <w:color w:val="333333"/>
                <w:sz w:val="22"/>
                <w:szCs w:val="22"/>
              </w:rPr>
            </w:pPr>
            <w:r w:rsidRPr="00020362">
              <w:rPr>
                <w:rFonts w:cs="Arial"/>
                <w:sz w:val="22"/>
                <w:szCs w:val="22"/>
              </w:rPr>
              <w:t>3.48</w:t>
            </w:r>
          </w:p>
        </w:tc>
        <w:tc>
          <w:tcPr>
            <w:tcW w:w="1201" w:type="pct"/>
          </w:tcPr>
          <w:p w14:paraId="74D82FBE" w14:textId="77777777" w:rsidR="00AB0436" w:rsidRPr="00020362" w:rsidRDefault="00AB0436" w:rsidP="005740EB">
            <w:pPr>
              <w:pStyle w:val="BodyText"/>
              <w:rPr>
                <w:rFonts w:cs="Arial"/>
                <w:color w:val="333333"/>
                <w:sz w:val="22"/>
                <w:szCs w:val="22"/>
              </w:rPr>
            </w:pPr>
            <w:r w:rsidRPr="00020362">
              <w:rPr>
                <w:rFonts w:cs="Arial"/>
                <w:sz w:val="22"/>
                <w:szCs w:val="22"/>
              </w:rPr>
              <w:t>302</w:t>
            </w:r>
          </w:p>
        </w:tc>
      </w:tr>
    </w:tbl>
    <w:p w14:paraId="0A6FA01D"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[(3.70-3.00)/4] = 17.50% - </w:t>
      </w:r>
      <w:r w:rsidRPr="00B71F91">
        <w:rPr>
          <w:rFonts w:ascii="Arial" w:hAnsi="Arial" w:cs="Arial"/>
          <w:b/>
          <w:bCs/>
        </w:rPr>
        <w:t>moderate evidence</w:t>
      </w:r>
      <w:r w:rsidRPr="00B71F91">
        <w:rPr>
          <w:rFonts w:ascii="Arial" w:hAnsi="Arial" w:cs="Arial"/>
        </w:rPr>
        <w:t>. (Comparison between mentoring and volunteering and hanging out (Q8) over Q9 categories)</w:t>
      </w:r>
    </w:p>
    <w:p w14:paraId="775E3560"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B71F91">
        <w:rPr>
          <w:rFonts w:cs="Arial"/>
          <w:sz w:val="22"/>
        </w:rPr>
        <w:t xml:space="preserve">: The dose-response analysis provided </w:t>
      </w:r>
      <w:r w:rsidRPr="001E52C9">
        <w:rPr>
          <w:rFonts w:eastAsia="Calibri" w:cs="Arial"/>
          <w:b/>
          <w:sz w:val="22"/>
          <w:szCs w:val="22"/>
        </w:rPr>
        <w:t xml:space="preserve">emerging evidence </w:t>
      </w:r>
      <w:r w:rsidRPr="00B71F91">
        <w:rPr>
          <w:rFonts w:cs="Arial"/>
          <w:sz w:val="22"/>
        </w:rPr>
        <w:t>indicating those who attend sports and physical activities report higher positive feelings about the way they look/their appearance.</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1469FA" w14:paraId="6C9DE508" w14:textId="77777777" w:rsidTr="001469FA">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74329098" w14:textId="77777777" w:rsidR="00AB0436" w:rsidRPr="001469FA" w:rsidRDefault="00AB0436" w:rsidP="005740EB">
            <w:pPr>
              <w:pStyle w:val="BodyText"/>
              <w:rPr>
                <w:rFonts w:cs="Arial"/>
                <w:sz w:val="22"/>
                <w:szCs w:val="22"/>
              </w:rPr>
            </w:pPr>
            <w:r w:rsidRPr="001469FA">
              <w:rPr>
                <w:rFonts w:cs="Arial"/>
                <w:sz w:val="22"/>
                <w:szCs w:val="22"/>
              </w:rPr>
              <w:t>Type of activity (Q8)</w:t>
            </w:r>
          </w:p>
        </w:tc>
        <w:tc>
          <w:tcPr>
            <w:tcW w:w="2120" w:type="pct"/>
            <w:noWrap/>
            <w:hideMark/>
          </w:tcPr>
          <w:p w14:paraId="52E206A3" w14:textId="77777777" w:rsidR="00AB0436" w:rsidRPr="001469FA" w:rsidRDefault="00AB0436" w:rsidP="005740EB">
            <w:pPr>
              <w:pStyle w:val="BodyText"/>
              <w:rPr>
                <w:rFonts w:cs="Arial"/>
                <w:sz w:val="22"/>
                <w:szCs w:val="22"/>
              </w:rPr>
            </w:pPr>
            <w:r w:rsidRPr="001469FA">
              <w:rPr>
                <w:rFonts w:cs="Arial"/>
                <w:sz w:val="22"/>
                <w:szCs w:val="22"/>
              </w:rPr>
              <w:t>Average of wellbeing (Q9b) (1- Not happy at all; 5 - Completely happy)</w:t>
            </w:r>
          </w:p>
        </w:tc>
        <w:tc>
          <w:tcPr>
            <w:tcW w:w="1201" w:type="pct"/>
          </w:tcPr>
          <w:p w14:paraId="442578F3" w14:textId="77777777" w:rsidR="00AB0436" w:rsidRPr="001469FA" w:rsidRDefault="00AB0436" w:rsidP="005740EB">
            <w:pPr>
              <w:pStyle w:val="BodyText"/>
              <w:rPr>
                <w:rFonts w:cs="Arial"/>
                <w:sz w:val="22"/>
                <w:szCs w:val="22"/>
              </w:rPr>
            </w:pPr>
            <w:r w:rsidRPr="001469FA">
              <w:rPr>
                <w:rFonts w:cs="Arial"/>
                <w:sz w:val="22"/>
                <w:szCs w:val="22"/>
              </w:rPr>
              <w:t>No. of respondents</w:t>
            </w:r>
          </w:p>
        </w:tc>
      </w:tr>
      <w:tr w:rsidR="00AB0436" w:rsidRPr="001469FA" w14:paraId="368FAA61" w14:textId="77777777" w:rsidTr="001469F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00684D2F" w14:textId="77777777" w:rsidR="00AB0436" w:rsidRPr="001469FA" w:rsidRDefault="00AB0436" w:rsidP="005740EB">
            <w:pPr>
              <w:pStyle w:val="BodyText"/>
              <w:rPr>
                <w:rFonts w:cs="Arial"/>
                <w:color w:val="333333"/>
                <w:sz w:val="22"/>
                <w:szCs w:val="22"/>
              </w:rPr>
            </w:pPr>
            <w:r w:rsidRPr="001469FA">
              <w:rPr>
                <w:rFonts w:cs="Arial"/>
                <w:sz w:val="22"/>
                <w:szCs w:val="22"/>
              </w:rPr>
              <w:t>Clubs and workshops</w:t>
            </w:r>
          </w:p>
        </w:tc>
        <w:tc>
          <w:tcPr>
            <w:tcW w:w="2120" w:type="pct"/>
            <w:noWrap/>
            <w:hideMark/>
          </w:tcPr>
          <w:p w14:paraId="3C65BF7E" w14:textId="77777777" w:rsidR="00AB0436" w:rsidRPr="001469FA" w:rsidRDefault="00AB0436" w:rsidP="005740EB">
            <w:pPr>
              <w:pStyle w:val="BodyText"/>
              <w:rPr>
                <w:rFonts w:cs="Arial"/>
                <w:color w:val="333333"/>
                <w:sz w:val="22"/>
                <w:szCs w:val="22"/>
              </w:rPr>
            </w:pPr>
            <w:r w:rsidRPr="001469FA">
              <w:rPr>
                <w:rFonts w:cs="Arial"/>
                <w:sz w:val="22"/>
                <w:szCs w:val="22"/>
              </w:rPr>
              <w:t>3.65</w:t>
            </w:r>
          </w:p>
        </w:tc>
        <w:tc>
          <w:tcPr>
            <w:tcW w:w="1201" w:type="pct"/>
          </w:tcPr>
          <w:p w14:paraId="26702030" w14:textId="77777777" w:rsidR="00AB0436" w:rsidRPr="001469FA" w:rsidRDefault="00AB0436" w:rsidP="005740EB">
            <w:pPr>
              <w:pStyle w:val="BodyText"/>
              <w:rPr>
                <w:rFonts w:cs="Arial"/>
                <w:color w:val="333333"/>
                <w:sz w:val="22"/>
                <w:szCs w:val="22"/>
              </w:rPr>
            </w:pPr>
            <w:r w:rsidRPr="001469FA">
              <w:rPr>
                <w:rFonts w:cs="Arial"/>
                <w:sz w:val="22"/>
                <w:szCs w:val="22"/>
              </w:rPr>
              <w:t>75</w:t>
            </w:r>
          </w:p>
        </w:tc>
      </w:tr>
      <w:tr w:rsidR="00AB0436" w:rsidRPr="001469FA" w14:paraId="5E5E9C3C" w14:textId="77777777" w:rsidTr="001469FA">
        <w:trPr>
          <w:trHeight w:val="387"/>
        </w:trPr>
        <w:tc>
          <w:tcPr>
            <w:tcW w:w="1679" w:type="pct"/>
            <w:noWrap/>
            <w:hideMark/>
          </w:tcPr>
          <w:p w14:paraId="40881604" w14:textId="77777777" w:rsidR="00AB0436" w:rsidRPr="001469FA" w:rsidRDefault="00AB0436" w:rsidP="005740EB">
            <w:pPr>
              <w:pStyle w:val="BodyText"/>
              <w:rPr>
                <w:rFonts w:cs="Arial"/>
                <w:color w:val="333333"/>
                <w:sz w:val="22"/>
                <w:szCs w:val="22"/>
              </w:rPr>
            </w:pPr>
            <w:r w:rsidRPr="001469FA">
              <w:rPr>
                <w:rFonts w:cs="Arial"/>
                <w:sz w:val="22"/>
                <w:szCs w:val="22"/>
              </w:rPr>
              <w:t>Hanging out</w:t>
            </w:r>
          </w:p>
        </w:tc>
        <w:tc>
          <w:tcPr>
            <w:tcW w:w="2120" w:type="pct"/>
            <w:noWrap/>
            <w:hideMark/>
          </w:tcPr>
          <w:p w14:paraId="3FC17BEF" w14:textId="77777777" w:rsidR="00AB0436" w:rsidRPr="001469FA" w:rsidRDefault="00AB0436" w:rsidP="005740EB">
            <w:pPr>
              <w:pStyle w:val="BodyText"/>
              <w:rPr>
                <w:rFonts w:cs="Arial"/>
                <w:color w:val="333333"/>
                <w:sz w:val="22"/>
                <w:szCs w:val="22"/>
              </w:rPr>
            </w:pPr>
            <w:r w:rsidRPr="001469FA">
              <w:rPr>
                <w:rFonts w:cs="Arial"/>
                <w:sz w:val="22"/>
                <w:szCs w:val="22"/>
              </w:rPr>
              <w:t>3.58</w:t>
            </w:r>
          </w:p>
        </w:tc>
        <w:tc>
          <w:tcPr>
            <w:tcW w:w="1201" w:type="pct"/>
          </w:tcPr>
          <w:p w14:paraId="7CBC498D" w14:textId="77777777" w:rsidR="00AB0436" w:rsidRPr="001469FA" w:rsidRDefault="00AB0436" w:rsidP="005740EB">
            <w:pPr>
              <w:pStyle w:val="BodyText"/>
              <w:rPr>
                <w:rFonts w:cs="Arial"/>
                <w:color w:val="333333"/>
                <w:sz w:val="22"/>
                <w:szCs w:val="22"/>
              </w:rPr>
            </w:pPr>
            <w:r w:rsidRPr="001469FA">
              <w:rPr>
                <w:rFonts w:cs="Arial"/>
                <w:sz w:val="22"/>
                <w:szCs w:val="22"/>
              </w:rPr>
              <w:t>80</w:t>
            </w:r>
          </w:p>
        </w:tc>
      </w:tr>
      <w:tr w:rsidR="00AB0436" w:rsidRPr="001469FA" w14:paraId="7A8FAE72" w14:textId="77777777" w:rsidTr="001469F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E9C86EE" w14:textId="77777777" w:rsidR="00AB0436" w:rsidRPr="001469FA" w:rsidRDefault="00AB0436" w:rsidP="005740EB">
            <w:pPr>
              <w:pStyle w:val="BodyText"/>
              <w:rPr>
                <w:rFonts w:cs="Arial"/>
                <w:color w:val="333333"/>
                <w:sz w:val="22"/>
                <w:szCs w:val="22"/>
              </w:rPr>
            </w:pPr>
            <w:r w:rsidRPr="001469FA">
              <w:rPr>
                <w:rFonts w:cs="Arial"/>
                <w:sz w:val="22"/>
                <w:szCs w:val="22"/>
              </w:rPr>
              <w:t>Mentoring and volunteering</w:t>
            </w:r>
          </w:p>
        </w:tc>
        <w:tc>
          <w:tcPr>
            <w:tcW w:w="2120" w:type="pct"/>
            <w:noWrap/>
            <w:hideMark/>
          </w:tcPr>
          <w:p w14:paraId="05F15033" w14:textId="77777777" w:rsidR="00AB0436" w:rsidRPr="001469FA" w:rsidRDefault="00AB0436" w:rsidP="005740EB">
            <w:pPr>
              <w:pStyle w:val="BodyText"/>
              <w:rPr>
                <w:rFonts w:cs="Arial"/>
                <w:color w:val="333333"/>
                <w:sz w:val="22"/>
                <w:szCs w:val="22"/>
              </w:rPr>
            </w:pPr>
            <w:r w:rsidRPr="001469FA">
              <w:rPr>
                <w:rFonts w:cs="Arial"/>
                <w:sz w:val="22"/>
                <w:szCs w:val="22"/>
              </w:rPr>
              <w:t>3.63</w:t>
            </w:r>
          </w:p>
        </w:tc>
        <w:tc>
          <w:tcPr>
            <w:tcW w:w="1201" w:type="pct"/>
          </w:tcPr>
          <w:p w14:paraId="159E7232" w14:textId="77777777" w:rsidR="00AB0436" w:rsidRPr="001469FA" w:rsidRDefault="00AB0436" w:rsidP="005740EB">
            <w:pPr>
              <w:pStyle w:val="BodyText"/>
              <w:rPr>
                <w:rFonts w:cs="Arial"/>
                <w:color w:val="333333"/>
                <w:sz w:val="22"/>
                <w:szCs w:val="22"/>
              </w:rPr>
            </w:pPr>
            <w:r w:rsidRPr="001469FA">
              <w:rPr>
                <w:rFonts w:cs="Arial"/>
                <w:sz w:val="22"/>
                <w:szCs w:val="22"/>
              </w:rPr>
              <w:t>30</w:t>
            </w:r>
          </w:p>
        </w:tc>
      </w:tr>
      <w:tr w:rsidR="00AB0436" w:rsidRPr="001469FA" w14:paraId="0BADCEF9" w14:textId="77777777" w:rsidTr="001469FA">
        <w:trPr>
          <w:trHeight w:val="70"/>
        </w:trPr>
        <w:tc>
          <w:tcPr>
            <w:tcW w:w="1679" w:type="pct"/>
            <w:noWrap/>
            <w:hideMark/>
          </w:tcPr>
          <w:p w14:paraId="752433C9" w14:textId="77777777" w:rsidR="00AB0436" w:rsidRPr="001469FA" w:rsidRDefault="00AB0436" w:rsidP="005740EB">
            <w:pPr>
              <w:pStyle w:val="BodyText"/>
              <w:rPr>
                <w:rFonts w:cs="Arial"/>
                <w:color w:val="333333"/>
                <w:sz w:val="22"/>
                <w:szCs w:val="22"/>
              </w:rPr>
            </w:pPr>
            <w:r w:rsidRPr="001469FA">
              <w:rPr>
                <w:rFonts w:cs="Arial"/>
                <w:sz w:val="22"/>
                <w:szCs w:val="22"/>
              </w:rPr>
              <w:t>Sports and physical activities</w:t>
            </w:r>
          </w:p>
        </w:tc>
        <w:tc>
          <w:tcPr>
            <w:tcW w:w="2120" w:type="pct"/>
            <w:noWrap/>
            <w:hideMark/>
          </w:tcPr>
          <w:p w14:paraId="08E3A746" w14:textId="77777777" w:rsidR="00AB0436" w:rsidRPr="001469FA" w:rsidRDefault="00AB0436" w:rsidP="005740EB">
            <w:pPr>
              <w:pStyle w:val="BodyText"/>
              <w:rPr>
                <w:rFonts w:cs="Arial"/>
                <w:color w:val="333333"/>
                <w:sz w:val="22"/>
                <w:szCs w:val="22"/>
              </w:rPr>
            </w:pPr>
            <w:r w:rsidRPr="001469FA">
              <w:rPr>
                <w:rFonts w:cs="Arial"/>
                <w:sz w:val="22"/>
                <w:szCs w:val="22"/>
              </w:rPr>
              <w:t>3.85</w:t>
            </w:r>
          </w:p>
        </w:tc>
        <w:tc>
          <w:tcPr>
            <w:tcW w:w="1201" w:type="pct"/>
          </w:tcPr>
          <w:p w14:paraId="2094E8A5" w14:textId="77777777" w:rsidR="00AB0436" w:rsidRPr="001469FA" w:rsidRDefault="00AB0436" w:rsidP="005740EB">
            <w:pPr>
              <w:pStyle w:val="BodyText"/>
              <w:rPr>
                <w:rFonts w:cs="Arial"/>
                <w:color w:val="333333"/>
                <w:sz w:val="22"/>
                <w:szCs w:val="22"/>
              </w:rPr>
            </w:pPr>
            <w:r w:rsidRPr="001469FA">
              <w:rPr>
                <w:rFonts w:cs="Arial"/>
                <w:sz w:val="22"/>
                <w:szCs w:val="22"/>
              </w:rPr>
              <w:t>302</w:t>
            </w:r>
          </w:p>
        </w:tc>
      </w:tr>
    </w:tbl>
    <w:p w14:paraId="25E9CF72"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[(3.85-3.58)/4] = 6.82% - </w:t>
      </w:r>
      <w:r w:rsidRPr="00B71F91">
        <w:rPr>
          <w:rFonts w:ascii="Arial" w:hAnsi="Arial" w:cs="Arial"/>
          <w:b/>
          <w:bCs/>
        </w:rPr>
        <w:t>emerging evidence</w:t>
      </w:r>
      <w:r w:rsidRPr="00B71F91">
        <w:rPr>
          <w:rFonts w:ascii="Arial" w:hAnsi="Arial" w:cs="Arial"/>
        </w:rPr>
        <w:t>. (Comparison between sports and physical activities and hanging out (Q8) over Q9 categories)</w:t>
      </w:r>
    </w:p>
    <w:p w14:paraId="15C8099B"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Is there evidence that those attending a specific activity develop a trusted relationship with grantholder staff/volunteers?</w:t>
      </w:r>
    </w:p>
    <w:p w14:paraId="362533D6"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who attend mentoring and volunteering activities are more likely to develop trusted relationships with staff across all six domains.</w:t>
      </w:r>
      <w:r>
        <w:rPr>
          <w:rStyle w:val="FootnoteReference"/>
          <w:rFonts w:cs="Arial"/>
          <w:sz w:val="22"/>
        </w:rPr>
        <w:footnoteReference w:id="28"/>
      </w:r>
    </w:p>
    <w:tbl>
      <w:tblPr>
        <w:tblStyle w:val="GridTable4-Accent1"/>
        <w:tblW w:w="5000" w:type="pct"/>
        <w:tblLayout w:type="fixed"/>
        <w:tblLook w:val="0420" w:firstRow="1" w:lastRow="0" w:firstColumn="0" w:lastColumn="0" w:noHBand="0" w:noVBand="1"/>
      </w:tblPr>
      <w:tblGrid>
        <w:gridCol w:w="3028"/>
        <w:gridCol w:w="3882"/>
        <w:gridCol w:w="2106"/>
      </w:tblGrid>
      <w:tr w:rsidR="00AB0436" w:rsidRPr="001469FA" w14:paraId="3E8D6AF6" w14:textId="77777777" w:rsidTr="001469FA">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4C4258E1" w14:textId="77777777" w:rsidR="00AB0436" w:rsidRPr="001469FA" w:rsidRDefault="00AB0436" w:rsidP="005740EB">
            <w:pPr>
              <w:pStyle w:val="BodyText"/>
              <w:rPr>
                <w:rFonts w:cs="Arial"/>
                <w:sz w:val="22"/>
                <w:szCs w:val="22"/>
              </w:rPr>
            </w:pPr>
            <w:r w:rsidRPr="001469FA">
              <w:rPr>
                <w:rFonts w:cs="Arial"/>
                <w:sz w:val="22"/>
                <w:szCs w:val="22"/>
              </w:rPr>
              <w:t>Type of activity (Q8)</w:t>
            </w:r>
          </w:p>
        </w:tc>
        <w:tc>
          <w:tcPr>
            <w:tcW w:w="2153" w:type="pct"/>
            <w:noWrap/>
            <w:hideMark/>
          </w:tcPr>
          <w:p w14:paraId="28589C29" w14:textId="77777777" w:rsidR="00AB0436" w:rsidRPr="001469FA" w:rsidRDefault="00AB0436" w:rsidP="005740EB">
            <w:pPr>
              <w:pStyle w:val="BodyText"/>
              <w:rPr>
                <w:rFonts w:cs="Arial"/>
                <w:sz w:val="22"/>
                <w:szCs w:val="22"/>
              </w:rPr>
            </w:pPr>
            <w:r w:rsidRPr="001469FA">
              <w:rPr>
                <w:rFonts w:cs="Arial"/>
                <w:sz w:val="22"/>
                <w:szCs w:val="22"/>
              </w:rPr>
              <w:t>Average of relationship with staff (Q11a) (1- Strongly disagree; 5 - Strongly agree)</w:t>
            </w:r>
          </w:p>
        </w:tc>
        <w:tc>
          <w:tcPr>
            <w:tcW w:w="1168" w:type="pct"/>
          </w:tcPr>
          <w:p w14:paraId="6A6BA45D" w14:textId="77777777" w:rsidR="00AB0436" w:rsidRPr="001469FA" w:rsidRDefault="00AB0436" w:rsidP="005740EB">
            <w:pPr>
              <w:pStyle w:val="BodyText"/>
              <w:rPr>
                <w:rFonts w:cs="Arial"/>
                <w:sz w:val="22"/>
                <w:szCs w:val="22"/>
              </w:rPr>
            </w:pPr>
            <w:r w:rsidRPr="001469FA">
              <w:rPr>
                <w:rFonts w:cs="Arial"/>
                <w:sz w:val="22"/>
                <w:szCs w:val="22"/>
              </w:rPr>
              <w:t>No. of respondents</w:t>
            </w:r>
          </w:p>
        </w:tc>
      </w:tr>
      <w:tr w:rsidR="00AB0436" w:rsidRPr="001469FA" w14:paraId="323EDE28" w14:textId="77777777" w:rsidTr="001469FA">
        <w:trPr>
          <w:cnfStyle w:val="000000100000" w:firstRow="0" w:lastRow="0" w:firstColumn="0" w:lastColumn="0" w:oddVBand="0" w:evenVBand="0" w:oddHBand="1" w:evenHBand="0" w:firstRowFirstColumn="0" w:firstRowLastColumn="0" w:lastRowFirstColumn="0" w:lastRowLastColumn="0"/>
          <w:trHeight w:val="165"/>
        </w:trPr>
        <w:tc>
          <w:tcPr>
            <w:tcW w:w="0" w:type="pct"/>
            <w:noWrap/>
            <w:hideMark/>
          </w:tcPr>
          <w:p w14:paraId="524D3DC7" w14:textId="77777777" w:rsidR="00AB0436" w:rsidRPr="001469FA" w:rsidRDefault="00AB0436" w:rsidP="005740EB">
            <w:pPr>
              <w:pStyle w:val="BodyText"/>
              <w:rPr>
                <w:rFonts w:cs="Arial"/>
                <w:color w:val="333333"/>
                <w:sz w:val="22"/>
                <w:szCs w:val="22"/>
              </w:rPr>
            </w:pPr>
            <w:r w:rsidRPr="001469FA">
              <w:rPr>
                <w:rFonts w:cs="Arial"/>
                <w:sz w:val="22"/>
                <w:szCs w:val="22"/>
              </w:rPr>
              <w:t>Clubs and workshops</w:t>
            </w:r>
          </w:p>
        </w:tc>
        <w:tc>
          <w:tcPr>
            <w:tcW w:w="2153" w:type="pct"/>
            <w:noWrap/>
            <w:hideMark/>
          </w:tcPr>
          <w:p w14:paraId="7847D009" w14:textId="77777777" w:rsidR="00AB0436" w:rsidRPr="001469FA" w:rsidRDefault="00AB0436" w:rsidP="005740EB">
            <w:pPr>
              <w:pStyle w:val="BodyText"/>
              <w:rPr>
                <w:rFonts w:cs="Arial"/>
                <w:color w:val="333333"/>
                <w:sz w:val="22"/>
                <w:szCs w:val="22"/>
              </w:rPr>
            </w:pPr>
            <w:r w:rsidRPr="001469FA">
              <w:rPr>
                <w:rFonts w:cs="Arial"/>
                <w:sz w:val="22"/>
                <w:szCs w:val="22"/>
              </w:rPr>
              <w:t>4.16</w:t>
            </w:r>
          </w:p>
        </w:tc>
        <w:tc>
          <w:tcPr>
            <w:tcW w:w="1168" w:type="pct"/>
          </w:tcPr>
          <w:p w14:paraId="7604D3D1" w14:textId="77777777" w:rsidR="00AB0436" w:rsidRPr="001469FA" w:rsidRDefault="00AB0436" w:rsidP="005740EB">
            <w:pPr>
              <w:pStyle w:val="BodyText"/>
              <w:rPr>
                <w:rFonts w:cs="Arial"/>
                <w:color w:val="333333"/>
                <w:sz w:val="22"/>
                <w:szCs w:val="22"/>
              </w:rPr>
            </w:pPr>
            <w:r w:rsidRPr="001469FA">
              <w:rPr>
                <w:rFonts w:cs="Arial"/>
                <w:color w:val="333333"/>
                <w:sz w:val="22"/>
                <w:szCs w:val="22"/>
              </w:rPr>
              <w:t>76</w:t>
            </w:r>
          </w:p>
        </w:tc>
      </w:tr>
      <w:tr w:rsidR="00AB0436" w:rsidRPr="001469FA" w14:paraId="79B76D00" w14:textId="77777777" w:rsidTr="001469FA">
        <w:trPr>
          <w:trHeight w:val="387"/>
        </w:trPr>
        <w:tc>
          <w:tcPr>
            <w:tcW w:w="1679" w:type="pct"/>
            <w:noWrap/>
            <w:hideMark/>
          </w:tcPr>
          <w:p w14:paraId="30DD674B" w14:textId="77777777" w:rsidR="00AB0436" w:rsidRPr="001469FA" w:rsidRDefault="00AB0436" w:rsidP="005740EB">
            <w:pPr>
              <w:pStyle w:val="BodyText"/>
              <w:rPr>
                <w:rFonts w:cs="Arial"/>
                <w:color w:val="333333"/>
                <w:sz w:val="22"/>
                <w:szCs w:val="22"/>
              </w:rPr>
            </w:pPr>
            <w:r w:rsidRPr="001469FA">
              <w:rPr>
                <w:rFonts w:cs="Arial"/>
                <w:sz w:val="22"/>
                <w:szCs w:val="22"/>
              </w:rPr>
              <w:t>Hanging out</w:t>
            </w:r>
          </w:p>
        </w:tc>
        <w:tc>
          <w:tcPr>
            <w:tcW w:w="2153" w:type="pct"/>
            <w:noWrap/>
            <w:hideMark/>
          </w:tcPr>
          <w:p w14:paraId="38D07C04" w14:textId="77777777" w:rsidR="00AB0436" w:rsidRPr="001469FA" w:rsidRDefault="00AB0436" w:rsidP="005740EB">
            <w:pPr>
              <w:pStyle w:val="BodyText"/>
              <w:rPr>
                <w:rFonts w:cs="Arial"/>
                <w:color w:val="333333"/>
                <w:sz w:val="22"/>
                <w:szCs w:val="22"/>
              </w:rPr>
            </w:pPr>
            <w:r w:rsidRPr="001469FA">
              <w:rPr>
                <w:rFonts w:cs="Arial"/>
                <w:sz w:val="22"/>
                <w:szCs w:val="22"/>
              </w:rPr>
              <w:t>4.36</w:t>
            </w:r>
          </w:p>
        </w:tc>
        <w:tc>
          <w:tcPr>
            <w:tcW w:w="1168" w:type="pct"/>
          </w:tcPr>
          <w:p w14:paraId="31328224" w14:textId="77777777" w:rsidR="00AB0436" w:rsidRPr="001469FA" w:rsidRDefault="00AB0436" w:rsidP="005740EB">
            <w:pPr>
              <w:pStyle w:val="BodyText"/>
              <w:rPr>
                <w:rFonts w:cs="Arial"/>
                <w:color w:val="333333"/>
                <w:sz w:val="22"/>
                <w:szCs w:val="22"/>
              </w:rPr>
            </w:pPr>
            <w:r w:rsidRPr="001469FA">
              <w:rPr>
                <w:rFonts w:cs="Arial"/>
                <w:color w:val="333333"/>
                <w:sz w:val="22"/>
                <w:szCs w:val="22"/>
              </w:rPr>
              <w:t>80</w:t>
            </w:r>
          </w:p>
        </w:tc>
      </w:tr>
      <w:tr w:rsidR="00AB0436" w:rsidRPr="001469FA" w14:paraId="3C0539C6" w14:textId="77777777" w:rsidTr="001469FA">
        <w:trPr>
          <w:cnfStyle w:val="000000100000" w:firstRow="0" w:lastRow="0" w:firstColumn="0" w:lastColumn="0" w:oddVBand="0" w:evenVBand="0" w:oddHBand="1" w:evenHBand="0" w:firstRowFirstColumn="0" w:firstRowLastColumn="0" w:lastRowFirstColumn="0" w:lastRowLastColumn="0"/>
          <w:trHeight w:val="50"/>
        </w:trPr>
        <w:tc>
          <w:tcPr>
            <w:tcW w:w="0" w:type="pct"/>
            <w:noWrap/>
            <w:hideMark/>
          </w:tcPr>
          <w:p w14:paraId="0CDD959C" w14:textId="77777777" w:rsidR="00AB0436" w:rsidRPr="001469FA" w:rsidRDefault="00AB0436" w:rsidP="005740EB">
            <w:pPr>
              <w:pStyle w:val="BodyText"/>
              <w:rPr>
                <w:rFonts w:cs="Arial"/>
                <w:color w:val="333333"/>
                <w:sz w:val="22"/>
                <w:szCs w:val="22"/>
              </w:rPr>
            </w:pPr>
            <w:r w:rsidRPr="001469FA">
              <w:rPr>
                <w:rFonts w:cs="Arial"/>
                <w:sz w:val="22"/>
                <w:szCs w:val="22"/>
              </w:rPr>
              <w:t>Mentoring and volunteering</w:t>
            </w:r>
          </w:p>
        </w:tc>
        <w:tc>
          <w:tcPr>
            <w:tcW w:w="2153" w:type="pct"/>
            <w:noWrap/>
            <w:hideMark/>
          </w:tcPr>
          <w:p w14:paraId="2BC137D9" w14:textId="77777777" w:rsidR="00AB0436" w:rsidRPr="001469FA" w:rsidRDefault="00AB0436" w:rsidP="005740EB">
            <w:pPr>
              <w:pStyle w:val="BodyText"/>
              <w:rPr>
                <w:rFonts w:cs="Arial"/>
                <w:color w:val="333333"/>
                <w:sz w:val="22"/>
                <w:szCs w:val="22"/>
              </w:rPr>
            </w:pPr>
            <w:r w:rsidRPr="001469FA">
              <w:rPr>
                <w:rFonts w:cs="Arial"/>
                <w:sz w:val="22"/>
                <w:szCs w:val="22"/>
              </w:rPr>
              <w:t>4.60</w:t>
            </w:r>
          </w:p>
        </w:tc>
        <w:tc>
          <w:tcPr>
            <w:tcW w:w="1168" w:type="pct"/>
          </w:tcPr>
          <w:p w14:paraId="2E883FD2"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w:t>
            </w:r>
          </w:p>
        </w:tc>
      </w:tr>
      <w:tr w:rsidR="00AB0436" w:rsidRPr="001469FA" w14:paraId="20891E85" w14:textId="77777777" w:rsidTr="001469FA">
        <w:trPr>
          <w:trHeight w:val="70"/>
        </w:trPr>
        <w:tc>
          <w:tcPr>
            <w:tcW w:w="1679" w:type="pct"/>
            <w:noWrap/>
            <w:hideMark/>
          </w:tcPr>
          <w:p w14:paraId="2F863CA5" w14:textId="77777777" w:rsidR="00AB0436" w:rsidRPr="001469FA" w:rsidRDefault="00AB0436" w:rsidP="005740EB">
            <w:pPr>
              <w:pStyle w:val="BodyText"/>
              <w:rPr>
                <w:rFonts w:cs="Arial"/>
                <w:color w:val="333333"/>
                <w:sz w:val="22"/>
                <w:szCs w:val="22"/>
              </w:rPr>
            </w:pPr>
            <w:r w:rsidRPr="001469FA">
              <w:rPr>
                <w:rFonts w:cs="Arial"/>
                <w:sz w:val="22"/>
                <w:szCs w:val="22"/>
              </w:rPr>
              <w:t>Sports and physical activities</w:t>
            </w:r>
          </w:p>
        </w:tc>
        <w:tc>
          <w:tcPr>
            <w:tcW w:w="2153" w:type="pct"/>
            <w:noWrap/>
            <w:hideMark/>
          </w:tcPr>
          <w:p w14:paraId="4BD14601" w14:textId="77777777" w:rsidR="00AB0436" w:rsidRPr="001469FA" w:rsidRDefault="00AB0436" w:rsidP="005740EB">
            <w:pPr>
              <w:pStyle w:val="BodyText"/>
              <w:rPr>
                <w:rFonts w:cs="Arial"/>
                <w:color w:val="333333"/>
                <w:sz w:val="22"/>
                <w:szCs w:val="22"/>
              </w:rPr>
            </w:pPr>
            <w:r w:rsidRPr="001469FA">
              <w:rPr>
                <w:rFonts w:cs="Arial"/>
                <w:sz w:val="22"/>
                <w:szCs w:val="22"/>
              </w:rPr>
              <w:t>4.36</w:t>
            </w:r>
          </w:p>
        </w:tc>
        <w:tc>
          <w:tcPr>
            <w:tcW w:w="1168" w:type="pct"/>
          </w:tcPr>
          <w:p w14:paraId="367779D1"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306</w:t>
            </w:r>
          </w:p>
        </w:tc>
      </w:tr>
    </w:tbl>
    <w:p w14:paraId="476494C1"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[(4.60-4.16)/4] = 11.10% - </w:t>
      </w:r>
      <w:r w:rsidRPr="00B71F91">
        <w:rPr>
          <w:rFonts w:ascii="Arial" w:hAnsi="Arial" w:cs="Arial"/>
          <w:b/>
          <w:bCs/>
        </w:rPr>
        <w:t>moderate evidence</w:t>
      </w:r>
      <w:r w:rsidRPr="00B71F91">
        <w:rPr>
          <w:rFonts w:ascii="Arial" w:hAnsi="Arial" w:cs="Arial"/>
        </w:rPr>
        <w:t>. (Comparison between mentoring and volunteering, and clubs and workshops (Q8) over Q11 categories)</w:t>
      </w:r>
    </w:p>
    <w:tbl>
      <w:tblPr>
        <w:tblStyle w:val="GridTable4-Accent1"/>
        <w:tblW w:w="5000" w:type="pct"/>
        <w:tblLayout w:type="fixed"/>
        <w:tblLook w:val="0420" w:firstRow="1" w:lastRow="0" w:firstColumn="0" w:lastColumn="0" w:noHBand="0" w:noVBand="1"/>
      </w:tblPr>
      <w:tblGrid>
        <w:gridCol w:w="3028"/>
        <w:gridCol w:w="3882"/>
        <w:gridCol w:w="2106"/>
      </w:tblGrid>
      <w:tr w:rsidR="00AB0436" w:rsidRPr="001469FA" w14:paraId="3DA12302" w14:textId="77777777" w:rsidTr="001469FA">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78AB920B" w14:textId="77777777" w:rsidR="00AB0436" w:rsidRPr="001469FA" w:rsidRDefault="00AB0436" w:rsidP="005740EB">
            <w:pPr>
              <w:pStyle w:val="BodyText"/>
              <w:rPr>
                <w:rFonts w:cs="Arial"/>
                <w:sz w:val="22"/>
                <w:szCs w:val="22"/>
              </w:rPr>
            </w:pPr>
            <w:r w:rsidRPr="001469FA">
              <w:rPr>
                <w:rFonts w:cs="Arial"/>
                <w:sz w:val="22"/>
                <w:szCs w:val="22"/>
              </w:rPr>
              <w:t>Type of activity (Q8)</w:t>
            </w:r>
          </w:p>
        </w:tc>
        <w:tc>
          <w:tcPr>
            <w:tcW w:w="2153" w:type="pct"/>
            <w:noWrap/>
            <w:hideMark/>
          </w:tcPr>
          <w:p w14:paraId="690E9958" w14:textId="77777777" w:rsidR="00AB0436" w:rsidRPr="001469FA" w:rsidRDefault="00AB0436" w:rsidP="005740EB">
            <w:pPr>
              <w:pStyle w:val="BodyText"/>
              <w:rPr>
                <w:rFonts w:cs="Arial"/>
                <w:sz w:val="22"/>
                <w:szCs w:val="22"/>
              </w:rPr>
            </w:pPr>
            <w:r w:rsidRPr="001469FA">
              <w:rPr>
                <w:rFonts w:cs="Arial"/>
                <w:sz w:val="22"/>
                <w:szCs w:val="22"/>
              </w:rPr>
              <w:t>Average of relationship with staff (Q11b) (1- Strongly disagree; 5 - Strongly agree)</w:t>
            </w:r>
          </w:p>
        </w:tc>
        <w:tc>
          <w:tcPr>
            <w:tcW w:w="1168" w:type="pct"/>
          </w:tcPr>
          <w:p w14:paraId="701DADCA" w14:textId="77777777" w:rsidR="00AB0436" w:rsidRPr="001469FA" w:rsidRDefault="00AB0436" w:rsidP="005740EB">
            <w:pPr>
              <w:pStyle w:val="BodyText"/>
              <w:rPr>
                <w:rFonts w:cs="Arial"/>
                <w:sz w:val="22"/>
                <w:szCs w:val="22"/>
              </w:rPr>
            </w:pPr>
            <w:r w:rsidRPr="001469FA">
              <w:rPr>
                <w:rFonts w:cs="Arial"/>
                <w:sz w:val="22"/>
                <w:szCs w:val="22"/>
              </w:rPr>
              <w:t>No. of respondents</w:t>
            </w:r>
          </w:p>
        </w:tc>
      </w:tr>
      <w:tr w:rsidR="00AB0436" w:rsidRPr="001469FA" w14:paraId="7F96E455" w14:textId="77777777" w:rsidTr="001469F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9C8CAAE" w14:textId="77777777" w:rsidR="00AB0436" w:rsidRPr="001469FA" w:rsidRDefault="00AB0436" w:rsidP="005740EB">
            <w:pPr>
              <w:pStyle w:val="BodyText"/>
              <w:rPr>
                <w:rFonts w:cs="Arial"/>
                <w:color w:val="333333"/>
                <w:sz w:val="22"/>
                <w:szCs w:val="22"/>
              </w:rPr>
            </w:pPr>
            <w:r w:rsidRPr="001469FA">
              <w:rPr>
                <w:rFonts w:cs="Arial"/>
                <w:sz w:val="22"/>
                <w:szCs w:val="22"/>
              </w:rPr>
              <w:t>Clubs and workshops</w:t>
            </w:r>
          </w:p>
        </w:tc>
        <w:tc>
          <w:tcPr>
            <w:tcW w:w="2153" w:type="pct"/>
            <w:noWrap/>
            <w:hideMark/>
          </w:tcPr>
          <w:p w14:paraId="571475F0" w14:textId="77777777" w:rsidR="00AB0436" w:rsidRPr="001469FA" w:rsidRDefault="00AB0436" w:rsidP="005740EB">
            <w:pPr>
              <w:pStyle w:val="BodyText"/>
              <w:rPr>
                <w:rFonts w:cs="Arial"/>
                <w:color w:val="333333"/>
                <w:sz w:val="22"/>
                <w:szCs w:val="22"/>
              </w:rPr>
            </w:pPr>
            <w:r w:rsidRPr="001469FA">
              <w:rPr>
                <w:rFonts w:cs="Arial"/>
                <w:sz w:val="22"/>
                <w:szCs w:val="22"/>
              </w:rPr>
              <w:t>4.13</w:t>
            </w:r>
          </w:p>
        </w:tc>
        <w:tc>
          <w:tcPr>
            <w:tcW w:w="1168" w:type="pct"/>
          </w:tcPr>
          <w:p w14:paraId="46FD5446" w14:textId="77777777" w:rsidR="00AB0436" w:rsidRPr="001469FA" w:rsidRDefault="00AB0436" w:rsidP="005740EB">
            <w:pPr>
              <w:pStyle w:val="BodyText"/>
              <w:rPr>
                <w:rFonts w:cs="Arial"/>
                <w:color w:val="333333"/>
                <w:sz w:val="22"/>
                <w:szCs w:val="22"/>
              </w:rPr>
            </w:pPr>
            <w:r w:rsidRPr="001469FA">
              <w:rPr>
                <w:rFonts w:cs="Arial"/>
                <w:color w:val="333333"/>
                <w:sz w:val="22"/>
                <w:szCs w:val="22"/>
              </w:rPr>
              <w:t>76</w:t>
            </w:r>
          </w:p>
        </w:tc>
      </w:tr>
      <w:tr w:rsidR="00AB0436" w:rsidRPr="001469FA" w14:paraId="10224AB9" w14:textId="77777777" w:rsidTr="001469FA">
        <w:trPr>
          <w:trHeight w:val="387"/>
        </w:trPr>
        <w:tc>
          <w:tcPr>
            <w:tcW w:w="1679" w:type="pct"/>
            <w:noWrap/>
            <w:hideMark/>
          </w:tcPr>
          <w:p w14:paraId="5AC28817" w14:textId="77777777" w:rsidR="00AB0436" w:rsidRPr="001469FA" w:rsidRDefault="00AB0436" w:rsidP="005740EB">
            <w:pPr>
              <w:pStyle w:val="BodyText"/>
              <w:rPr>
                <w:rFonts w:cs="Arial"/>
                <w:color w:val="333333"/>
                <w:sz w:val="22"/>
                <w:szCs w:val="22"/>
              </w:rPr>
            </w:pPr>
            <w:r w:rsidRPr="001469FA">
              <w:rPr>
                <w:rFonts w:cs="Arial"/>
                <w:sz w:val="22"/>
                <w:szCs w:val="22"/>
              </w:rPr>
              <w:t>Hanging out</w:t>
            </w:r>
          </w:p>
        </w:tc>
        <w:tc>
          <w:tcPr>
            <w:tcW w:w="2153" w:type="pct"/>
            <w:noWrap/>
            <w:hideMark/>
          </w:tcPr>
          <w:p w14:paraId="73EBB3E4" w14:textId="77777777" w:rsidR="00AB0436" w:rsidRPr="001469FA" w:rsidRDefault="00AB0436" w:rsidP="005740EB">
            <w:pPr>
              <w:pStyle w:val="BodyText"/>
              <w:rPr>
                <w:rFonts w:cs="Arial"/>
                <w:color w:val="333333"/>
                <w:sz w:val="22"/>
                <w:szCs w:val="22"/>
              </w:rPr>
            </w:pPr>
            <w:r w:rsidRPr="001469FA">
              <w:rPr>
                <w:rFonts w:cs="Arial"/>
                <w:sz w:val="22"/>
                <w:szCs w:val="22"/>
              </w:rPr>
              <w:t>4.27</w:t>
            </w:r>
          </w:p>
        </w:tc>
        <w:tc>
          <w:tcPr>
            <w:tcW w:w="1168" w:type="pct"/>
          </w:tcPr>
          <w:p w14:paraId="3461345B" w14:textId="77777777" w:rsidR="00AB0436" w:rsidRPr="001469FA" w:rsidRDefault="00AB0436" w:rsidP="005740EB">
            <w:pPr>
              <w:pStyle w:val="BodyText"/>
              <w:rPr>
                <w:rFonts w:cs="Arial"/>
                <w:color w:val="333333"/>
                <w:sz w:val="22"/>
                <w:szCs w:val="22"/>
              </w:rPr>
            </w:pPr>
            <w:r w:rsidRPr="001469FA">
              <w:rPr>
                <w:rFonts w:cs="Arial"/>
                <w:color w:val="333333"/>
                <w:sz w:val="22"/>
                <w:szCs w:val="22"/>
              </w:rPr>
              <w:t>80</w:t>
            </w:r>
          </w:p>
        </w:tc>
      </w:tr>
      <w:tr w:rsidR="00AB0436" w:rsidRPr="001469FA" w14:paraId="1728EF40" w14:textId="77777777" w:rsidTr="001469F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0E994F83" w14:textId="77777777" w:rsidR="00AB0436" w:rsidRPr="001469FA" w:rsidRDefault="00AB0436" w:rsidP="005740EB">
            <w:pPr>
              <w:pStyle w:val="BodyText"/>
              <w:rPr>
                <w:rFonts w:cs="Arial"/>
                <w:color w:val="333333"/>
                <w:sz w:val="22"/>
                <w:szCs w:val="22"/>
              </w:rPr>
            </w:pPr>
            <w:r w:rsidRPr="001469FA">
              <w:rPr>
                <w:rFonts w:cs="Arial"/>
                <w:sz w:val="22"/>
                <w:szCs w:val="22"/>
              </w:rPr>
              <w:t>Mentoring and volunteering</w:t>
            </w:r>
          </w:p>
        </w:tc>
        <w:tc>
          <w:tcPr>
            <w:tcW w:w="2153" w:type="pct"/>
            <w:noWrap/>
            <w:hideMark/>
          </w:tcPr>
          <w:p w14:paraId="2A8BFFD3" w14:textId="77777777" w:rsidR="00AB0436" w:rsidRPr="001469FA" w:rsidRDefault="00AB0436" w:rsidP="005740EB">
            <w:pPr>
              <w:pStyle w:val="BodyText"/>
              <w:rPr>
                <w:rFonts w:cs="Arial"/>
                <w:color w:val="333333"/>
                <w:sz w:val="22"/>
                <w:szCs w:val="22"/>
              </w:rPr>
            </w:pPr>
            <w:r w:rsidRPr="001469FA">
              <w:rPr>
                <w:rFonts w:cs="Arial"/>
                <w:sz w:val="22"/>
                <w:szCs w:val="22"/>
              </w:rPr>
              <w:t>4.43</w:t>
            </w:r>
          </w:p>
        </w:tc>
        <w:tc>
          <w:tcPr>
            <w:tcW w:w="1168" w:type="pct"/>
          </w:tcPr>
          <w:p w14:paraId="57E21413"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w:t>
            </w:r>
          </w:p>
        </w:tc>
      </w:tr>
      <w:tr w:rsidR="00AB0436" w:rsidRPr="001469FA" w14:paraId="73F810EA" w14:textId="77777777" w:rsidTr="001469FA">
        <w:trPr>
          <w:trHeight w:val="70"/>
        </w:trPr>
        <w:tc>
          <w:tcPr>
            <w:tcW w:w="1679" w:type="pct"/>
            <w:noWrap/>
            <w:hideMark/>
          </w:tcPr>
          <w:p w14:paraId="186F35A1" w14:textId="77777777" w:rsidR="00AB0436" w:rsidRPr="001469FA" w:rsidRDefault="00AB0436" w:rsidP="005740EB">
            <w:pPr>
              <w:pStyle w:val="BodyText"/>
              <w:rPr>
                <w:rFonts w:cs="Arial"/>
                <w:color w:val="333333"/>
                <w:sz w:val="22"/>
                <w:szCs w:val="22"/>
              </w:rPr>
            </w:pPr>
            <w:r w:rsidRPr="001469FA">
              <w:rPr>
                <w:rFonts w:cs="Arial"/>
                <w:sz w:val="22"/>
                <w:szCs w:val="22"/>
              </w:rPr>
              <w:lastRenderedPageBreak/>
              <w:t>Sports and physical activities</w:t>
            </w:r>
          </w:p>
        </w:tc>
        <w:tc>
          <w:tcPr>
            <w:tcW w:w="2153" w:type="pct"/>
            <w:noWrap/>
            <w:hideMark/>
          </w:tcPr>
          <w:p w14:paraId="7D6930FC" w14:textId="77777777" w:rsidR="00AB0436" w:rsidRPr="001469FA" w:rsidRDefault="00AB0436" w:rsidP="005740EB">
            <w:pPr>
              <w:pStyle w:val="BodyText"/>
              <w:rPr>
                <w:rFonts w:cs="Arial"/>
                <w:color w:val="333333"/>
                <w:sz w:val="22"/>
                <w:szCs w:val="22"/>
              </w:rPr>
            </w:pPr>
            <w:r w:rsidRPr="001469FA">
              <w:rPr>
                <w:rFonts w:cs="Arial"/>
                <w:sz w:val="22"/>
                <w:szCs w:val="22"/>
              </w:rPr>
              <w:t>4.30</w:t>
            </w:r>
          </w:p>
        </w:tc>
        <w:tc>
          <w:tcPr>
            <w:tcW w:w="1168" w:type="pct"/>
          </w:tcPr>
          <w:p w14:paraId="47892909"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306</w:t>
            </w:r>
          </w:p>
        </w:tc>
      </w:tr>
    </w:tbl>
    <w:p w14:paraId="0EADC843"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[(4.43-4.13)/4] = 7.54% - </w:t>
      </w:r>
      <w:r w:rsidRPr="00B71F91">
        <w:rPr>
          <w:rFonts w:ascii="Arial" w:hAnsi="Arial" w:cs="Arial"/>
          <w:b/>
          <w:bCs/>
        </w:rPr>
        <w:t>emerging evidence</w:t>
      </w:r>
      <w:r w:rsidRPr="00B71F91">
        <w:rPr>
          <w:rFonts w:ascii="Arial" w:hAnsi="Arial" w:cs="Arial"/>
        </w:rPr>
        <w:t xml:space="preserve">. (Comparison between mentoring and volunteering, and clubs and workshops (Q8) over Q11 categories) </w:t>
      </w:r>
    </w:p>
    <w:tbl>
      <w:tblPr>
        <w:tblStyle w:val="GridTable4-Accent1"/>
        <w:tblW w:w="5000" w:type="pct"/>
        <w:tblLayout w:type="fixed"/>
        <w:tblLook w:val="0420" w:firstRow="1" w:lastRow="0" w:firstColumn="0" w:lastColumn="0" w:noHBand="0" w:noVBand="1"/>
      </w:tblPr>
      <w:tblGrid>
        <w:gridCol w:w="3028"/>
        <w:gridCol w:w="3882"/>
        <w:gridCol w:w="2106"/>
      </w:tblGrid>
      <w:tr w:rsidR="00AB0436" w:rsidRPr="001469FA" w14:paraId="4B066050" w14:textId="77777777" w:rsidTr="001469FA">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3BE87181" w14:textId="77777777" w:rsidR="00AB0436" w:rsidRPr="001469FA" w:rsidRDefault="00AB0436" w:rsidP="005740EB">
            <w:pPr>
              <w:pStyle w:val="BodyText"/>
              <w:rPr>
                <w:rFonts w:cs="Arial"/>
                <w:sz w:val="22"/>
                <w:szCs w:val="22"/>
              </w:rPr>
            </w:pPr>
            <w:r w:rsidRPr="001469FA">
              <w:rPr>
                <w:rFonts w:cs="Arial"/>
                <w:sz w:val="22"/>
                <w:szCs w:val="22"/>
              </w:rPr>
              <w:t>Type of activity (Q8)</w:t>
            </w:r>
          </w:p>
        </w:tc>
        <w:tc>
          <w:tcPr>
            <w:tcW w:w="2153" w:type="pct"/>
            <w:noWrap/>
            <w:hideMark/>
          </w:tcPr>
          <w:p w14:paraId="5F57406C" w14:textId="77777777" w:rsidR="00AB0436" w:rsidRPr="001469FA" w:rsidRDefault="00AB0436" w:rsidP="005740EB">
            <w:pPr>
              <w:pStyle w:val="BodyText"/>
              <w:rPr>
                <w:rFonts w:cs="Arial"/>
                <w:sz w:val="22"/>
                <w:szCs w:val="22"/>
              </w:rPr>
            </w:pPr>
            <w:r w:rsidRPr="001469FA">
              <w:rPr>
                <w:rFonts w:cs="Arial"/>
                <w:sz w:val="22"/>
                <w:szCs w:val="22"/>
              </w:rPr>
              <w:t>Average of relationship with staff (Q11c) (1- Strongly disagree; 5 - Strongly agree)</w:t>
            </w:r>
          </w:p>
        </w:tc>
        <w:tc>
          <w:tcPr>
            <w:tcW w:w="1168" w:type="pct"/>
          </w:tcPr>
          <w:p w14:paraId="314F51EB" w14:textId="77777777" w:rsidR="00AB0436" w:rsidRPr="001469FA" w:rsidRDefault="00AB0436" w:rsidP="005740EB">
            <w:pPr>
              <w:pStyle w:val="BodyText"/>
              <w:rPr>
                <w:rFonts w:cs="Arial"/>
                <w:sz w:val="22"/>
                <w:szCs w:val="22"/>
              </w:rPr>
            </w:pPr>
            <w:r w:rsidRPr="001469FA">
              <w:rPr>
                <w:rFonts w:cs="Arial"/>
                <w:sz w:val="22"/>
                <w:szCs w:val="22"/>
              </w:rPr>
              <w:t>No. of respondents</w:t>
            </w:r>
          </w:p>
        </w:tc>
      </w:tr>
      <w:tr w:rsidR="00AB0436" w:rsidRPr="001469FA" w14:paraId="1A79668F" w14:textId="77777777" w:rsidTr="001469F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EA9C2E4" w14:textId="77777777" w:rsidR="00AB0436" w:rsidRPr="001469FA" w:rsidRDefault="00AB0436" w:rsidP="005740EB">
            <w:pPr>
              <w:pStyle w:val="BodyText"/>
              <w:rPr>
                <w:rFonts w:cs="Arial"/>
                <w:color w:val="333333"/>
                <w:sz w:val="22"/>
                <w:szCs w:val="22"/>
              </w:rPr>
            </w:pPr>
            <w:r w:rsidRPr="001469FA">
              <w:rPr>
                <w:rFonts w:cs="Arial"/>
                <w:sz w:val="22"/>
                <w:szCs w:val="22"/>
              </w:rPr>
              <w:t>Clubs and workshops</w:t>
            </w:r>
          </w:p>
        </w:tc>
        <w:tc>
          <w:tcPr>
            <w:tcW w:w="2153" w:type="pct"/>
            <w:noWrap/>
            <w:hideMark/>
          </w:tcPr>
          <w:p w14:paraId="61A678E5" w14:textId="77777777" w:rsidR="00AB0436" w:rsidRPr="001469FA" w:rsidRDefault="00AB0436" w:rsidP="005740EB">
            <w:pPr>
              <w:pStyle w:val="BodyText"/>
              <w:rPr>
                <w:rFonts w:cs="Arial"/>
                <w:color w:val="333333"/>
                <w:sz w:val="22"/>
                <w:szCs w:val="22"/>
              </w:rPr>
            </w:pPr>
            <w:r w:rsidRPr="001469FA">
              <w:rPr>
                <w:rFonts w:cs="Arial"/>
                <w:sz w:val="22"/>
                <w:szCs w:val="22"/>
              </w:rPr>
              <w:t>4.23</w:t>
            </w:r>
          </w:p>
        </w:tc>
        <w:tc>
          <w:tcPr>
            <w:tcW w:w="1168" w:type="pct"/>
          </w:tcPr>
          <w:p w14:paraId="4A78E1C0" w14:textId="77777777" w:rsidR="00AB0436" w:rsidRPr="001469FA" w:rsidRDefault="00AB0436" w:rsidP="005740EB">
            <w:pPr>
              <w:pStyle w:val="BodyText"/>
              <w:rPr>
                <w:rFonts w:cs="Arial"/>
                <w:color w:val="333333"/>
                <w:sz w:val="22"/>
                <w:szCs w:val="22"/>
              </w:rPr>
            </w:pPr>
            <w:r w:rsidRPr="001469FA">
              <w:rPr>
                <w:rFonts w:cs="Arial"/>
                <w:color w:val="333333"/>
                <w:sz w:val="22"/>
                <w:szCs w:val="22"/>
              </w:rPr>
              <w:t>76</w:t>
            </w:r>
          </w:p>
        </w:tc>
      </w:tr>
      <w:tr w:rsidR="00AB0436" w:rsidRPr="001469FA" w14:paraId="09998B0E" w14:textId="77777777" w:rsidTr="001469FA">
        <w:trPr>
          <w:trHeight w:val="387"/>
        </w:trPr>
        <w:tc>
          <w:tcPr>
            <w:tcW w:w="1679" w:type="pct"/>
            <w:noWrap/>
            <w:hideMark/>
          </w:tcPr>
          <w:p w14:paraId="3E602D54" w14:textId="77777777" w:rsidR="00AB0436" w:rsidRPr="001469FA" w:rsidRDefault="00AB0436" w:rsidP="005740EB">
            <w:pPr>
              <w:pStyle w:val="BodyText"/>
              <w:rPr>
                <w:rFonts w:cs="Arial"/>
                <w:color w:val="333333"/>
                <w:sz w:val="22"/>
                <w:szCs w:val="22"/>
              </w:rPr>
            </w:pPr>
            <w:r w:rsidRPr="001469FA">
              <w:rPr>
                <w:rFonts w:cs="Arial"/>
                <w:sz w:val="22"/>
                <w:szCs w:val="22"/>
              </w:rPr>
              <w:t>Hanging out</w:t>
            </w:r>
          </w:p>
        </w:tc>
        <w:tc>
          <w:tcPr>
            <w:tcW w:w="2153" w:type="pct"/>
            <w:noWrap/>
            <w:hideMark/>
          </w:tcPr>
          <w:p w14:paraId="0AB7BDE5" w14:textId="77777777" w:rsidR="00AB0436" w:rsidRPr="001469FA" w:rsidRDefault="00AB0436" w:rsidP="005740EB">
            <w:pPr>
              <w:pStyle w:val="BodyText"/>
              <w:rPr>
                <w:rFonts w:cs="Arial"/>
                <w:color w:val="333333"/>
                <w:sz w:val="22"/>
                <w:szCs w:val="22"/>
              </w:rPr>
            </w:pPr>
            <w:r w:rsidRPr="001469FA">
              <w:rPr>
                <w:rFonts w:cs="Arial"/>
                <w:sz w:val="22"/>
                <w:szCs w:val="22"/>
              </w:rPr>
              <w:t>4.37</w:t>
            </w:r>
          </w:p>
        </w:tc>
        <w:tc>
          <w:tcPr>
            <w:tcW w:w="1168" w:type="pct"/>
          </w:tcPr>
          <w:p w14:paraId="45FCAD84" w14:textId="77777777" w:rsidR="00AB0436" w:rsidRPr="001469FA" w:rsidRDefault="00AB0436" w:rsidP="005740EB">
            <w:pPr>
              <w:pStyle w:val="BodyText"/>
              <w:rPr>
                <w:rFonts w:cs="Arial"/>
                <w:color w:val="333333"/>
                <w:sz w:val="22"/>
                <w:szCs w:val="22"/>
              </w:rPr>
            </w:pPr>
            <w:r w:rsidRPr="001469FA">
              <w:rPr>
                <w:rFonts w:cs="Arial"/>
                <w:color w:val="333333"/>
                <w:sz w:val="22"/>
                <w:szCs w:val="22"/>
              </w:rPr>
              <w:t>80</w:t>
            </w:r>
          </w:p>
        </w:tc>
      </w:tr>
      <w:tr w:rsidR="00AB0436" w:rsidRPr="001469FA" w14:paraId="1C3FCA81" w14:textId="77777777" w:rsidTr="001469F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278535A" w14:textId="77777777" w:rsidR="00AB0436" w:rsidRPr="001469FA" w:rsidRDefault="00AB0436" w:rsidP="005740EB">
            <w:pPr>
              <w:pStyle w:val="BodyText"/>
              <w:rPr>
                <w:rFonts w:cs="Arial"/>
                <w:color w:val="333333"/>
                <w:sz w:val="22"/>
                <w:szCs w:val="22"/>
              </w:rPr>
            </w:pPr>
            <w:r w:rsidRPr="001469FA">
              <w:rPr>
                <w:rFonts w:cs="Arial"/>
                <w:sz w:val="22"/>
                <w:szCs w:val="22"/>
              </w:rPr>
              <w:t>Mentoring and volunteering</w:t>
            </w:r>
          </w:p>
        </w:tc>
        <w:tc>
          <w:tcPr>
            <w:tcW w:w="2153" w:type="pct"/>
            <w:noWrap/>
            <w:hideMark/>
          </w:tcPr>
          <w:p w14:paraId="3D229789" w14:textId="77777777" w:rsidR="00AB0436" w:rsidRPr="001469FA" w:rsidRDefault="00AB0436" w:rsidP="005740EB">
            <w:pPr>
              <w:pStyle w:val="BodyText"/>
              <w:rPr>
                <w:rFonts w:cs="Arial"/>
                <w:color w:val="333333"/>
                <w:sz w:val="22"/>
                <w:szCs w:val="22"/>
              </w:rPr>
            </w:pPr>
            <w:r w:rsidRPr="001469FA">
              <w:rPr>
                <w:rFonts w:cs="Arial"/>
                <w:sz w:val="22"/>
                <w:szCs w:val="22"/>
              </w:rPr>
              <w:t>4.43</w:t>
            </w:r>
          </w:p>
        </w:tc>
        <w:tc>
          <w:tcPr>
            <w:tcW w:w="1168" w:type="pct"/>
          </w:tcPr>
          <w:p w14:paraId="731C3590"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w:t>
            </w:r>
          </w:p>
        </w:tc>
      </w:tr>
      <w:tr w:rsidR="00AB0436" w:rsidRPr="001469FA" w14:paraId="637E1038" w14:textId="77777777" w:rsidTr="001469FA">
        <w:trPr>
          <w:trHeight w:val="70"/>
        </w:trPr>
        <w:tc>
          <w:tcPr>
            <w:tcW w:w="1679" w:type="pct"/>
            <w:noWrap/>
            <w:hideMark/>
          </w:tcPr>
          <w:p w14:paraId="56486DA3" w14:textId="77777777" w:rsidR="00AB0436" w:rsidRPr="001469FA" w:rsidRDefault="00AB0436" w:rsidP="005740EB">
            <w:pPr>
              <w:pStyle w:val="BodyText"/>
              <w:rPr>
                <w:rFonts w:cs="Arial"/>
                <w:color w:val="333333"/>
                <w:sz w:val="22"/>
                <w:szCs w:val="22"/>
              </w:rPr>
            </w:pPr>
            <w:r w:rsidRPr="001469FA">
              <w:rPr>
                <w:rFonts w:cs="Arial"/>
                <w:sz w:val="22"/>
                <w:szCs w:val="22"/>
              </w:rPr>
              <w:t>Sports and physical activities</w:t>
            </w:r>
          </w:p>
        </w:tc>
        <w:tc>
          <w:tcPr>
            <w:tcW w:w="2153" w:type="pct"/>
            <w:noWrap/>
            <w:hideMark/>
          </w:tcPr>
          <w:p w14:paraId="33A2D797" w14:textId="77777777" w:rsidR="00AB0436" w:rsidRPr="001469FA" w:rsidRDefault="00AB0436" w:rsidP="005740EB">
            <w:pPr>
              <w:pStyle w:val="BodyText"/>
              <w:rPr>
                <w:rFonts w:cs="Arial"/>
                <w:color w:val="333333"/>
                <w:sz w:val="22"/>
                <w:szCs w:val="22"/>
              </w:rPr>
            </w:pPr>
            <w:r w:rsidRPr="001469FA">
              <w:rPr>
                <w:rFonts w:cs="Arial"/>
                <w:sz w:val="22"/>
                <w:szCs w:val="22"/>
              </w:rPr>
              <w:t>4.30</w:t>
            </w:r>
          </w:p>
        </w:tc>
        <w:tc>
          <w:tcPr>
            <w:tcW w:w="1168" w:type="pct"/>
          </w:tcPr>
          <w:p w14:paraId="09357960"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306</w:t>
            </w:r>
          </w:p>
        </w:tc>
      </w:tr>
    </w:tbl>
    <w:p w14:paraId="764124F5"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[(4.43-4.23)/4] = 5.17% - </w:t>
      </w:r>
      <w:r w:rsidRPr="00B71F91">
        <w:rPr>
          <w:rFonts w:ascii="Arial" w:hAnsi="Arial" w:cs="Arial"/>
          <w:b/>
          <w:bCs/>
        </w:rPr>
        <w:t>emerging evidence</w:t>
      </w:r>
      <w:r w:rsidRPr="00B71F91">
        <w:rPr>
          <w:rFonts w:ascii="Arial" w:hAnsi="Arial" w:cs="Arial"/>
        </w:rPr>
        <w:t xml:space="preserve">. (Comparison between mentoring and volunteering, and clubs and workshops (Q8) over Q11 categories) </w:t>
      </w:r>
    </w:p>
    <w:tbl>
      <w:tblPr>
        <w:tblStyle w:val="GridTable4-Accent1"/>
        <w:tblW w:w="5000" w:type="pct"/>
        <w:tblLayout w:type="fixed"/>
        <w:tblLook w:val="0420" w:firstRow="1" w:lastRow="0" w:firstColumn="0" w:lastColumn="0" w:noHBand="0" w:noVBand="1"/>
      </w:tblPr>
      <w:tblGrid>
        <w:gridCol w:w="3028"/>
        <w:gridCol w:w="3882"/>
        <w:gridCol w:w="2106"/>
      </w:tblGrid>
      <w:tr w:rsidR="00AB0436" w:rsidRPr="001469FA" w14:paraId="59126006" w14:textId="77777777" w:rsidTr="001469FA">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3C33CB6E" w14:textId="77777777" w:rsidR="00AB0436" w:rsidRPr="001469FA" w:rsidRDefault="00AB0436" w:rsidP="005740EB">
            <w:pPr>
              <w:pStyle w:val="BodyText"/>
              <w:rPr>
                <w:rFonts w:cs="Arial"/>
                <w:sz w:val="22"/>
                <w:szCs w:val="22"/>
              </w:rPr>
            </w:pPr>
            <w:r w:rsidRPr="001469FA">
              <w:rPr>
                <w:rFonts w:cs="Arial"/>
                <w:sz w:val="22"/>
                <w:szCs w:val="22"/>
              </w:rPr>
              <w:t>Type of activity (Q8)</w:t>
            </w:r>
          </w:p>
        </w:tc>
        <w:tc>
          <w:tcPr>
            <w:tcW w:w="2153" w:type="pct"/>
            <w:noWrap/>
            <w:hideMark/>
          </w:tcPr>
          <w:p w14:paraId="2A1021B0" w14:textId="77777777" w:rsidR="00AB0436" w:rsidRPr="001469FA" w:rsidRDefault="00AB0436" w:rsidP="005740EB">
            <w:pPr>
              <w:pStyle w:val="BodyText"/>
              <w:rPr>
                <w:rFonts w:cs="Arial"/>
                <w:sz w:val="22"/>
                <w:szCs w:val="22"/>
              </w:rPr>
            </w:pPr>
            <w:r w:rsidRPr="001469FA">
              <w:rPr>
                <w:rFonts w:cs="Arial"/>
                <w:sz w:val="22"/>
                <w:szCs w:val="22"/>
              </w:rPr>
              <w:t>Average of relationship with staff (Q11d) (1- Strongly disagree; 5 - Strongly agree)</w:t>
            </w:r>
          </w:p>
        </w:tc>
        <w:tc>
          <w:tcPr>
            <w:tcW w:w="1168" w:type="pct"/>
          </w:tcPr>
          <w:p w14:paraId="47E937E6" w14:textId="77777777" w:rsidR="00AB0436" w:rsidRPr="001469FA" w:rsidRDefault="00AB0436" w:rsidP="005740EB">
            <w:pPr>
              <w:pStyle w:val="BodyText"/>
              <w:rPr>
                <w:rFonts w:cs="Arial"/>
                <w:sz w:val="22"/>
                <w:szCs w:val="22"/>
              </w:rPr>
            </w:pPr>
            <w:r w:rsidRPr="001469FA">
              <w:rPr>
                <w:rFonts w:cs="Arial"/>
                <w:sz w:val="22"/>
                <w:szCs w:val="22"/>
              </w:rPr>
              <w:t>No. of respondents</w:t>
            </w:r>
          </w:p>
        </w:tc>
      </w:tr>
      <w:tr w:rsidR="00AB0436" w:rsidRPr="001469FA" w14:paraId="34BDBAD5" w14:textId="77777777" w:rsidTr="001469F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30FAAE7B" w14:textId="77777777" w:rsidR="00AB0436" w:rsidRPr="001469FA" w:rsidRDefault="00AB0436" w:rsidP="005740EB">
            <w:pPr>
              <w:pStyle w:val="BodyText"/>
              <w:rPr>
                <w:rFonts w:cs="Arial"/>
                <w:color w:val="333333"/>
                <w:sz w:val="22"/>
                <w:szCs w:val="22"/>
              </w:rPr>
            </w:pPr>
            <w:r w:rsidRPr="001469FA">
              <w:rPr>
                <w:rFonts w:cs="Arial"/>
                <w:sz w:val="22"/>
                <w:szCs w:val="22"/>
              </w:rPr>
              <w:t>Clubs and workshops</w:t>
            </w:r>
          </w:p>
        </w:tc>
        <w:tc>
          <w:tcPr>
            <w:tcW w:w="2153" w:type="pct"/>
            <w:noWrap/>
            <w:hideMark/>
          </w:tcPr>
          <w:p w14:paraId="1C047888" w14:textId="77777777" w:rsidR="00AB0436" w:rsidRPr="001469FA" w:rsidRDefault="00AB0436" w:rsidP="005740EB">
            <w:pPr>
              <w:pStyle w:val="BodyText"/>
              <w:rPr>
                <w:rFonts w:cs="Arial"/>
                <w:color w:val="333333"/>
                <w:sz w:val="22"/>
                <w:szCs w:val="22"/>
              </w:rPr>
            </w:pPr>
            <w:r w:rsidRPr="001469FA">
              <w:rPr>
                <w:rFonts w:cs="Arial"/>
                <w:sz w:val="22"/>
                <w:szCs w:val="22"/>
              </w:rPr>
              <w:t>4.13</w:t>
            </w:r>
          </w:p>
        </w:tc>
        <w:tc>
          <w:tcPr>
            <w:tcW w:w="1168" w:type="pct"/>
          </w:tcPr>
          <w:p w14:paraId="7290B6B2" w14:textId="77777777" w:rsidR="00AB0436" w:rsidRPr="001469FA" w:rsidRDefault="00AB0436" w:rsidP="005740EB">
            <w:pPr>
              <w:pStyle w:val="BodyText"/>
              <w:rPr>
                <w:rFonts w:cs="Arial"/>
                <w:color w:val="333333"/>
                <w:sz w:val="22"/>
                <w:szCs w:val="22"/>
              </w:rPr>
            </w:pPr>
            <w:r w:rsidRPr="001469FA">
              <w:rPr>
                <w:rFonts w:cs="Arial"/>
                <w:color w:val="333333"/>
                <w:sz w:val="22"/>
                <w:szCs w:val="22"/>
              </w:rPr>
              <w:t>76</w:t>
            </w:r>
          </w:p>
        </w:tc>
      </w:tr>
      <w:tr w:rsidR="00AB0436" w:rsidRPr="001469FA" w14:paraId="1F7E872E" w14:textId="77777777" w:rsidTr="001469FA">
        <w:trPr>
          <w:trHeight w:val="387"/>
        </w:trPr>
        <w:tc>
          <w:tcPr>
            <w:tcW w:w="1679" w:type="pct"/>
            <w:noWrap/>
            <w:hideMark/>
          </w:tcPr>
          <w:p w14:paraId="6DB55412" w14:textId="77777777" w:rsidR="00AB0436" w:rsidRPr="001469FA" w:rsidRDefault="00AB0436" w:rsidP="005740EB">
            <w:pPr>
              <w:pStyle w:val="BodyText"/>
              <w:rPr>
                <w:rFonts w:cs="Arial"/>
                <w:color w:val="333333"/>
                <w:sz w:val="22"/>
                <w:szCs w:val="22"/>
              </w:rPr>
            </w:pPr>
            <w:r w:rsidRPr="001469FA">
              <w:rPr>
                <w:rFonts w:cs="Arial"/>
                <w:sz w:val="22"/>
                <w:szCs w:val="22"/>
              </w:rPr>
              <w:t>Hanging out</w:t>
            </w:r>
          </w:p>
        </w:tc>
        <w:tc>
          <w:tcPr>
            <w:tcW w:w="2153" w:type="pct"/>
            <w:noWrap/>
            <w:hideMark/>
          </w:tcPr>
          <w:p w14:paraId="60671672" w14:textId="77777777" w:rsidR="00AB0436" w:rsidRPr="001469FA" w:rsidRDefault="00AB0436" w:rsidP="005740EB">
            <w:pPr>
              <w:pStyle w:val="BodyText"/>
              <w:rPr>
                <w:rFonts w:cs="Arial"/>
                <w:color w:val="333333"/>
                <w:sz w:val="22"/>
                <w:szCs w:val="22"/>
              </w:rPr>
            </w:pPr>
            <w:r w:rsidRPr="001469FA">
              <w:rPr>
                <w:rFonts w:cs="Arial"/>
                <w:sz w:val="22"/>
                <w:szCs w:val="22"/>
              </w:rPr>
              <w:t>4.20</w:t>
            </w:r>
          </w:p>
        </w:tc>
        <w:tc>
          <w:tcPr>
            <w:tcW w:w="1168" w:type="pct"/>
          </w:tcPr>
          <w:p w14:paraId="6DD5006F" w14:textId="77777777" w:rsidR="00AB0436" w:rsidRPr="001469FA" w:rsidRDefault="00AB0436" w:rsidP="005740EB">
            <w:pPr>
              <w:pStyle w:val="BodyText"/>
              <w:rPr>
                <w:rFonts w:cs="Arial"/>
                <w:color w:val="333333"/>
                <w:sz w:val="22"/>
                <w:szCs w:val="22"/>
              </w:rPr>
            </w:pPr>
            <w:r w:rsidRPr="001469FA">
              <w:rPr>
                <w:rFonts w:cs="Arial"/>
                <w:color w:val="333333"/>
                <w:sz w:val="22"/>
                <w:szCs w:val="22"/>
              </w:rPr>
              <w:t>80</w:t>
            </w:r>
          </w:p>
        </w:tc>
      </w:tr>
      <w:tr w:rsidR="00AB0436" w:rsidRPr="001469FA" w14:paraId="19C0DEA3" w14:textId="77777777" w:rsidTr="001469F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5414B611" w14:textId="77777777" w:rsidR="00AB0436" w:rsidRPr="001469FA" w:rsidRDefault="00AB0436" w:rsidP="005740EB">
            <w:pPr>
              <w:pStyle w:val="BodyText"/>
              <w:rPr>
                <w:rFonts w:cs="Arial"/>
                <w:color w:val="333333"/>
                <w:sz w:val="22"/>
                <w:szCs w:val="22"/>
              </w:rPr>
            </w:pPr>
            <w:r w:rsidRPr="001469FA">
              <w:rPr>
                <w:rFonts w:cs="Arial"/>
                <w:sz w:val="22"/>
                <w:szCs w:val="22"/>
              </w:rPr>
              <w:t>Mentoring and volunteering</w:t>
            </w:r>
          </w:p>
        </w:tc>
        <w:tc>
          <w:tcPr>
            <w:tcW w:w="2153" w:type="pct"/>
            <w:noWrap/>
            <w:hideMark/>
          </w:tcPr>
          <w:p w14:paraId="39999985" w14:textId="77777777" w:rsidR="00AB0436" w:rsidRPr="001469FA" w:rsidRDefault="00AB0436" w:rsidP="005740EB">
            <w:pPr>
              <w:pStyle w:val="BodyText"/>
              <w:rPr>
                <w:rFonts w:cs="Arial"/>
                <w:color w:val="333333"/>
                <w:sz w:val="22"/>
                <w:szCs w:val="22"/>
              </w:rPr>
            </w:pPr>
            <w:r w:rsidRPr="001469FA">
              <w:rPr>
                <w:rFonts w:cs="Arial"/>
                <w:sz w:val="22"/>
                <w:szCs w:val="22"/>
              </w:rPr>
              <w:t>4.50</w:t>
            </w:r>
          </w:p>
        </w:tc>
        <w:tc>
          <w:tcPr>
            <w:tcW w:w="1168" w:type="pct"/>
          </w:tcPr>
          <w:p w14:paraId="54A35A02"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w:t>
            </w:r>
          </w:p>
        </w:tc>
      </w:tr>
      <w:tr w:rsidR="00AB0436" w:rsidRPr="001469FA" w14:paraId="496B98F7" w14:textId="77777777" w:rsidTr="001469FA">
        <w:trPr>
          <w:trHeight w:val="70"/>
        </w:trPr>
        <w:tc>
          <w:tcPr>
            <w:tcW w:w="1679" w:type="pct"/>
            <w:noWrap/>
            <w:hideMark/>
          </w:tcPr>
          <w:p w14:paraId="1729D9E0" w14:textId="77777777" w:rsidR="00AB0436" w:rsidRPr="001469FA" w:rsidRDefault="00AB0436" w:rsidP="005740EB">
            <w:pPr>
              <w:pStyle w:val="BodyText"/>
              <w:rPr>
                <w:rFonts w:cs="Arial"/>
                <w:color w:val="333333"/>
                <w:sz w:val="22"/>
                <w:szCs w:val="22"/>
              </w:rPr>
            </w:pPr>
            <w:r w:rsidRPr="001469FA">
              <w:rPr>
                <w:rFonts w:cs="Arial"/>
                <w:sz w:val="22"/>
                <w:szCs w:val="22"/>
              </w:rPr>
              <w:t>Sports and physical activities</w:t>
            </w:r>
          </w:p>
        </w:tc>
        <w:tc>
          <w:tcPr>
            <w:tcW w:w="2153" w:type="pct"/>
            <w:noWrap/>
            <w:hideMark/>
          </w:tcPr>
          <w:p w14:paraId="3B9824DE" w14:textId="77777777" w:rsidR="00AB0436" w:rsidRPr="001469FA" w:rsidRDefault="00AB0436" w:rsidP="005740EB">
            <w:pPr>
              <w:pStyle w:val="BodyText"/>
              <w:rPr>
                <w:rFonts w:cs="Arial"/>
                <w:color w:val="333333"/>
                <w:sz w:val="22"/>
                <w:szCs w:val="22"/>
              </w:rPr>
            </w:pPr>
            <w:r w:rsidRPr="001469FA">
              <w:rPr>
                <w:rFonts w:cs="Arial"/>
                <w:sz w:val="22"/>
                <w:szCs w:val="22"/>
              </w:rPr>
              <w:t>4.20</w:t>
            </w:r>
          </w:p>
        </w:tc>
        <w:tc>
          <w:tcPr>
            <w:tcW w:w="1168" w:type="pct"/>
          </w:tcPr>
          <w:p w14:paraId="56CB1EDB"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306</w:t>
            </w:r>
          </w:p>
        </w:tc>
      </w:tr>
    </w:tbl>
    <w:p w14:paraId="3FD81AAA"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[(4.50-4.13)/4] = 9.17% - </w:t>
      </w:r>
      <w:r w:rsidRPr="00B71F91">
        <w:rPr>
          <w:rFonts w:ascii="Arial" w:hAnsi="Arial" w:cs="Arial"/>
          <w:b/>
          <w:bCs/>
        </w:rPr>
        <w:t>emerging evidence</w:t>
      </w:r>
      <w:r w:rsidRPr="00B71F91">
        <w:rPr>
          <w:rFonts w:ascii="Arial" w:hAnsi="Arial" w:cs="Arial"/>
        </w:rPr>
        <w:t xml:space="preserve">. (Comparison between mentoring and volunteering, and clubs and workshops (Q8) over Q11 categories) </w:t>
      </w:r>
    </w:p>
    <w:tbl>
      <w:tblPr>
        <w:tblStyle w:val="GridTable4-Accent1"/>
        <w:tblW w:w="5000" w:type="pct"/>
        <w:tblLayout w:type="fixed"/>
        <w:tblLook w:val="0420" w:firstRow="1" w:lastRow="0" w:firstColumn="0" w:lastColumn="0" w:noHBand="0" w:noVBand="1"/>
      </w:tblPr>
      <w:tblGrid>
        <w:gridCol w:w="3028"/>
        <w:gridCol w:w="3882"/>
        <w:gridCol w:w="2106"/>
      </w:tblGrid>
      <w:tr w:rsidR="00AB0436" w:rsidRPr="001469FA" w14:paraId="1E64DDFD" w14:textId="77777777" w:rsidTr="001469FA">
        <w:trPr>
          <w:cnfStyle w:val="100000000000" w:firstRow="1" w:lastRow="0" w:firstColumn="0" w:lastColumn="0" w:oddVBand="0" w:evenVBand="0" w:oddHBand="0" w:evenHBand="0" w:firstRowFirstColumn="0" w:firstRowLastColumn="0" w:lastRowFirstColumn="0" w:lastRowLastColumn="0"/>
          <w:trHeight w:val="453"/>
        </w:trPr>
        <w:tc>
          <w:tcPr>
            <w:tcW w:w="1679" w:type="pct"/>
            <w:noWrap/>
            <w:hideMark/>
          </w:tcPr>
          <w:p w14:paraId="6083CAEA" w14:textId="77777777" w:rsidR="00AB0436" w:rsidRPr="001469FA" w:rsidRDefault="00AB0436" w:rsidP="005740EB">
            <w:pPr>
              <w:pStyle w:val="BodyText"/>
              <w:rPr>
                <w:rFonts w:cs="Arial"/>
                <w:sz w:val="22"/>
                <w:szCs w:val="22"/>
              </w:rPr>
            </w:pPr>
            <w:r w:rsidRPr="001469FA">
              <w:rPr>
                <w:rFonts w:cs="Arial"/>
                <w:sz w:val="22"/>
                <w:szCs w:val="22"/>
              </w:rPr>
              <w:t>Type of activity (Q8)</w:t>
            </w:r>
          </w:p>
        </w:tc>
        <w:tc>
          <w:tcPr>
            <w:tcW w:w="2153" w:type="pct"/>
            <w:noWrap/>
            <w:hideMark/>
          </w:tcPr>
          <w:p w14:paraId="3B0C6713" w14:textId="77777777" w:rsidR="00AB0436" w:rsidRPr="001469FA" w:rsidRDefault="00AB0436" w:rsidP="005740EB">
            <w:pPr>
              <w:pStyle w:val="BodyText"/>
              <w:rPr>
                <w:rFonts w:cs="Arial"/>
                <w:sz w:val="22"/>
                <w:szCs w:val="22"/>
              </w:rPr>
            </w:pPr>
            <w:r w:rsidRPr="001469FA">
              <w:rPr>
                <w:rFonts w:cs="Arial"/>
                <w:sz w:val="22"/>
                <w:szCs w:val="22"/>
              </w:rPr>
              <w:t>Average of relationship with staff (Q11e) (1- Strongly disagree; 5 - Strongly agree)</w:t>
            </w:r>
          </w:p>
        </w:tc>
        <w:tc>
          <w:tcPr>
            <w:tcW w:w="1168" w:type="pct"/>
          </w:tcPr>
          <w:p w14:paraId="65DB053D" w14:textId="77777777" w:rsidR="00AB0436" w:rsidRPr="001469FA" w:rsidRDefault="00AB0436" w:rsidP="005740EB">
            <w:pPr>
              <w:pStyle w:val="BodyText"/>
              <w:rPr>
                <w:rFonts w:cs="Arial"/>
                <w:sz w:val="22"/>
                <w:szCs w:val="22"/>
              </w:rPr>
            </w:pPr>
            <w:r w:rsidRPr="001469FA">
              <w:rPr>
                <w:rFonts w:cs="Arial"/>
                <w:sz w:val="22"/>
                <w:szCs w:val="22"/>
              </w:rPr>
              <w:t>No. of respondents</w:t>
            </w:r>
          </w:p>
        </w:tc>
      </w:tr>
      <w:tr w:rsidR="00AB0436" w:rsidRPr="001469FA" w14:paraId="0D928F80" w14:textId="77777777" w:rsidTr="001469F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1EA4EACF" w14:textId="77777777" w:rsidR="00AB0436" w:rsidRPr="001469FA" w:rsidRDefault="00AB0436" w:rsidP="005740EB">
            <w:pPr>
              <w:pStyle w:val="BodyText"/>
              <w:rPr>
                <w:rFonts w:cs="Arial"/>
                <w:color w:val="333333"/>
                <w:sz w:val="22"/>
                <w:szCs w:val="22"/>
              </w:rPr>
            </w:pPr>
            <w:r w:rsidRPr="001469FA">
              <w:rPr>
                <w:rFonts w:cs="Arial"/>
                <w:sz w:val="22"/>
                <w:szCs w:val="22"/>
              </w:rPr>
              <w:t>Clubs and workshops</w:t>
            </w:r>
          </w:p>
        </w:tc>
        <w:tc>
          <w:tcPr>
            <w:tcW w:w="2153" w:type="pct"/>
            <w:noWrap/>
            <w:hideMark/>
          </w:tcPr>
          <w:p w14:paraId="37D0CE02" w14:textId="77777777" w:rsidR="00AB0436" w:rsidRPr="001469FA" w:rsidRDefault="00AB0436" w:rsidP="005740EB">
            <w:pPr>
              <w:pStyle w:val="BodyText"/>
              <w:rPr>
                <w:rFonts w:cs="Arial"/>
                <w:color w:val="333333"/>
                <w:sz w:val="22"/>
                <w:szCs w:val="22"/>
              </w:rPr>
            </w:pPr>
            <w:r w:rsidRPr="001469FA">
              <w:rPr>
                <w:rFonts w:cs="Arial"/>
                <w:sz w:val="22"/>
                <w:szCs w:val="22"/>
              </w:rPr>
              <w:t>4.27</w:t>
            </w:r>
          </w:p>
        </w:tc>
        <w:tc>
          <w:tcPr>
            <w:tcW w:w="1168" w:type="pct"/>
          </w:tcPr>
          <w:p w14:paraId="607BEF27" w14:textId="77777777" w:rsidR="00AB0436" w:rsidRPr="001469FA" w:rsidRDefault="00AB0436" w:rsidP="005740EB">
            <w:pPr>
              <w:pStyle w:val="BodyText"/>
              <w:rPr>
                <w:rFonts w:cs="Arial"/>
                <w:color w:val="333333"/>
                <w:sz w:val="22"/>
                <w:szCs w:val="22"/>
              </w:rPr>
            </w:pPr>
            <w:r w:rsidRPr="001469FA">
              <w:rPr>
                <w:rFonts w:cs="Arial"/>
                <w:color w:val="333333"/>
                <w:sz w:val="22"/>
                <w:szCs w:val="22"/>
              </w:rPr>
              <w:t>76</w:t>
            </w:r>
          </w:p>
        </w:tc>
      </w:tr>
      <w:tr w:rsidR="00AB0436" w:rsidRPr="001469FA" w14:paraId="19AC7AFE" w14:textId="77777777" w:rsidTr="001469FA">
        <w:trPr>
          <w:trHeight w:val="387"/>
        </w:trPr>
        <w:tc>
          <w:tcPr>
            <w:tcW w:w="1679" w:type="pct"/>
            <w:noWrap/>
            <w:hideMark/>
          </w:tcPr>
          <w:p w14:paraId="4A97DD4B" w14:textId="77777777" w:rsidR="00AB0436" w:rsidRPr="001469FA" w:rsidRDefault="00AB0436" w:rsidP="005740EB">
            <w:pPr>
              <w:pStyle w:val="BodyText"/>
              <w:rPr>
                <w:rFonts w:cs="Arial"/>
                <w:color w:val="333333"/>
                <w:sz w:val="22"/>
                <w:szCs w:val="22"/>
              </w:rPr>
            </w:pPr>
            <w:r w:rsidRPr="001469FA">
              <w:rPr>
                <w:rFonts w:cs="Arial"/>
                <w:sz w:val="22"/>
                <w:szCs w:val="22"/>
              </w:rPr>
              <w:t>Hanging out</w:t>
            </w:r>
          </w:p>
        </w:tc>
        <w:tc>
          <w:tcPr>
            <w:tcW w:w="2153" w:type="pct"/>
            <w:noWrap/>
            <w:hideMark/>
          </w:tcPr>
          <w:p w14:paraId="3F115E23" w14:textId="77777777" w:rsidR="00AB0436" w:rsidRPr="001469FA" w:rsidRDefault="00AB0436" w:rsidP="005740EB">
            <w:pPr>
              <w:pStyle w:val="BodyText"/>
              <w:rPr>
                <w:rFonts w:cs="Arial"/>
                <w:color w:val="333333"/>
                <w:sz w:val="22"/>
                <w:szCs w:val="22"/>
              </w:rPr>
            </w:pPr>
            <w:r w:rsidRPr="001469FA">
              <w:rPr>
                <w:rFonts w:cs="Arial"/>
                <w:sz w:val="22"/>
                <w:szCs w:val="22"/>
              </w:rPr>
              <w:t>4.36</w:t>
            </w:r>
          </w:p>
        </w:tc>
        <w:tc>
          <w:tcPr>
            <w:tcW w:w="1168" w:type="pct"/>
          </w:tcPr>
          <w:p w14:paraId="18554107" w14:textId="77777777" w:rsidR="00AB0436" w:rsidRPr="001469FA" w:rsidRDefault="00AB0436" w:rsidP="005740EB">
            <w:pPr>
              <w:pStyle w:val="BodyText"/>
              <w:rPr>
                <w:rFonts w:cs="Arial"/>
                <w:color w:val="333333"/>
                <w:sz w:val="22"/>
                <w:szCs w:val="22"/>
              </w:rPr>
            </w:pPr>
            <w:r w:rsidRPr="001469FA">
              <w:rPr>
                <w:rFonts w:cs="Arial"/>
                <w:color w:val="333333"/>
                <w:sz w:val="22"/>
                <w:szCs w:val="22"/>
              </w:rPr>
              <w:t>80</w:t>
            </w:r>
          </w:p>
        </w:tc>
      </w:tr>
      <w:tr w:rsidR="00AB0436" w:rsidRPr="001469FA" w14:paraId="65E9C660" w14:textId="77777777" w:rsidTr="001469F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08F726C3" w14:textId="77777777" w:rsidR="00AB0436" w:rsidRPr="001469FA" w:rsidRDefault="00AB0436" w:rsidP="005740EB">
            <w:pPr>
              <w:pStyle w:val="BodyText"/>
              <w:rPr>
                <w:rFonts w:cs="Arial"/>
                <w:color w:val="333333"/>
                <w:sz w:val="22"/>
                <w:szCs w:val="22"/>
              </w:rPr>
            </w:pPr>
            <w:r w:rsidRPr="001469FA">
              <w:rPr>
                <w:rFonts w:cs="Arial"/>
                <w:sz w:val="22"/>
                <w:szCs w:val="22"/>
              </w:rPr>
              <w:t>Mentoring and volunteering</w:t>
            </w:r>
          </w:p>
        </w:tc>
        <w:tc>
          <w:tcPr>
            <w:tcW w:w="2153" w:type="pct"/>
            <w:noWrap/>
            <w:hideMark/>
          </w:tcPr>
          <w:p w14:paraId="0C96BB11" w14:textId="77777777" w:rsidR="00AB0436" w:rsidRPr="001469FA" w:rsidRDefault="00AB0436" w:rsidP="005740EB">
            <w:pPr>
              <w:pStyle w:val="BodyText"/>
              <w:rPr>
                <w:rFonts w:cs="Arial"/>
                <w:color w:val="333333"/>
                <w:sz w:val="22"/>
                <w:szCs w:val="22"/>
              </w:rPr>
            </w:pPr>
            <w:r w:rsidRPr="001469FA">
              <w:rPr>
                <w:rFonts w:cs="Arial"/>
                <w:sz w:val="22"/>
                <w:szCs w:val="22"/>
              </w:rPr>
              <w:t>4.73</w:t>
            </w:r>
          </w:p>
        </w:tc>
        <w:tc>
          <w:tcPr>
            <w:tcW w:w="1168" w:type="pct"/>
          </w:tcPr>
          <w:p w14:paraId="0D9345CF"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w:t>
            </w:r>
          </w:p>
        </w:tc>
      </w:tr>
      <w:tr w:rsidR="00AB0436" w:rsidRPr="001469FA" w14:paraId="04D18BB4" w14:textId="77777777" w:rsidTr="001469FA">
        <w:trPr>
          <w:trHeight w:val="70"/>
        </w:trPr>
        <w:tc>
          <w:tcPr>
            <w:tcW w:w="1679" w:type="pct"/>
            <w:noWrap/>
            <w:hideMark/>
          </w:tcPr>
          <w:p w14:paraId="546C4935" w14:textId="77777777" w:rsidR="00AB0436" w:rsidRPr="001469FA" w:rsidRDefault="00AB0436" w:rsidP="005740EB">
            <w:pPr>
              <w:pStyle w:val="BodyText"/>
              <w:rPr>
                <w:rFonts w:cs="Arial"/>
                <w:color w:val="333333"/>
                <w:sz w:val="22"/>
                <w:szCs w:val="22"/>
              </w:rPr>
            </w:pPr>
            <w:r w:rsidRPr="001469FA">
              <w:rPr>
                <w:rFonts w:cs="Arial"/>
                <w:sz w:val="22"/>
                <w:szCs w:val="22"/>
              </w:rPr>
              <w:t>Sports and physical activities</w:t>
            </w:r>
          </w:p>
        </w:tc>
        <w:tc>
          <w:tcPr>
            <w:tcW w:w="2153" w:type="pct"/>
            <w:noWrap/>
            <w:hideMark/>
          </w:tcPr>
          <w:p w14:paraId="59416B84" w14:textId="77777777" w:rsidR="00AB0436" w:rsidRPr="001469FA" w:rsidRDefault="00AB0436" w:rsidP="005740EB">
            <w:pPr>
              <w:pStyle w:val="BodyText"/>
              <w:rPr>
                <w:rFonts w:cs="Arial"/>
                <w:color w:val="333333"/>
                <w:sz w:val="22"/>
                <w:szCs w:val="22"/>
              </w:rPr>
            </w:pPr>
            <w:r w:rsidRPr="001469FA">
              <w:rPr>
                <w:rFonts w:cs="Arial"/>
                <w:sz w:val="22"/>
                <w:szCs w:val="22"/>
              </w:rPr>
              <w:t>4.42</w:t>
            </w:r>
          </w:p>
        </w:tc>
        <w:tc>
          <w:tcPr>
            <w:tcW w:w="1168" w:type="pct"/>
          </w:tcPr>
          <w:p w14:paraId="3DC68B0F" w14:textId="77777777" w:rsidR="00AB0436" w:rsidRPr="001469FA" w:rsidRDefault="00AB0436" w:rsidP="005740EB">
            <w:pPr>
              <w:pStyle w:val="BodyText"/>
              <w:rPr>
                <w:rFonts w:cs="Arial"/>
                <w:color w:val="333333"/>
                <w:sz w:val="22"/>
                <w:szCs w:val="22"/>
              </w:rPr>
            </w:pPr>
            <w:r w:rsidRPr="001469FA">
              <w:rPr>
                <w:rFonts w:cs="Arial"/>
                <w:color w:val="333333"/>
                <w:sz w:val="22"/>
                <w:szCs w:val="22"/>
              </w:rPr>
              <w:t>306</w:t>
            </w:r>
          </w:p>
        </w:tc>
      </w:tr>
    </w:tbl>
    <w:p w14:paraId="75E93647"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[(4.73 -4.27)/4] = 11% - </w:t>
      </w:r>
      <w:r w:rsidRPr="00B71F91">
        <w:rPr>
          <w:rFonts w:ascii="Arial" w:hAnsi="Arial" w:cs="Arial"/>
          <w:b/>
          <w:bCs/>
        </w:rPr>
        <w:t>moderate evidence</w:t>
      </w:r>
      <w:r w:rsidRPr="00B71F91">
        <w:rPr>
          <w:rFonts w:ascii="Arial" w:hAnsi="Arial" w:cs="Arial"/>
        </w:rPr>
        <w:t xml:space="preserve">. (Comparison between mentoring and volunteering, and clubs and workshops (Q8) over Q11 categories) </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3B0E0C" w14:paraId="76B2CB1F" w14:textId="77777777" w:rsidTr="003B0E0C">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0ED44359" w14:textId="77777777" w:rsidR="00AB0436" w:rsidRPr="003B0E0C" w:rsidRDefault="00AB0436" w:rsidP="005740EB">
            <w:pPr>
              <w:pStyle w:val="BodyText"/>
              <w:rPr>
                <w:rFonts w:cs="Arial"/>
                <w:sz w:val="22"/>
                <w:szCs w:val="22"/>
              </w:rPr>
            </w:pPr>
            <w:r w:rsidRPr="003B0E0C">
              <w:rPr>
                <w:rFonts w:cs="Arial"/>
                <w:sz w:val="22"/>
                <w:szCs w:val="22"/>
              </w:rPr>
              <w:t>Type of activity (Q8)</w:t>
            </w:r>
          </w:p>
        </w:tc>
        <w:tc>
          <w:tcPr>
            <w:tcW w:w="2152" w:type="pct"/>
            <w:noWrap/>
            <w:hideMark/>
          </w:tcPr>
          <w:p w14:paraId="0028630F" w14:textId="77777777" w:rsidR="00AB0436" w:rsidRPr="003B0E0C" w:rsidRDefault="00AB0436" w:rsidP="005740EB">
            <w:pPr>
              <w:pStyle w:val="BodyText"/>
              <w:rPr>
                <w:rFonts w:cs="Arial"/>
                <w:sz w:val="22"/>
                <w:szCs w:val="22"/>
              </w:rPr>
            </w:pPr>
            <w:r w:rsidRPr="003B0E0C">
              <w:rPr>
                <w:rFonts w:cs="Arial"/>
                <w:sz w:val="22"/>
                <w:szCs w:val="22"/>
              </w:rPr>
              <w:t>Average of relationship with staff (Q11f) (1- Strongly disagree; 5 - Strongly agree)</w:t>
            </w:r>
          </w:p>
        </w:tc>
        <w:tc>
          <w:tcPr>
            <w:tcW w:w="1169" w:type="pct"/>
          </w:tcPr>
          <w:p w14:paraId="286CF2FE" w14:textId="77777777" w:rsidR="00AB0436" w:rsidRPr="003B0E0C" w:rsidRDefault="00AB0436" w:rsidP="005740EB">
            <w:pPr>
              <w:pStyle w:val="BodyText"/>
              <w:rPr>
                <w:rFonts w:cs="Arial"/>
                <w:sz w:val="22"/>
                <w:szCs w:val="22"/>
              </w:rPr>
            </w:pPr>
            <w:r w:rsidRPr="003B0E0C">
              <w:rPr>
                <w:rFonts w:cs="Arial"/>
                <w:sz w:val="22"/>
                <w:szCs w:val="22"/>
              </w:rPr>
              <w:t>No. of respondents</w:t>
            </w:r>
          </w:p>
        </w:tc>
      </w:tr>
      <w:tr w:rsidR="00AB0436" w:rsidRPr="003B0E0C" w14:paraId="002F2BD0" w14:textId="77777777" w:rsidTr="003B0E0C">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44274C1D" w14:textId="77777777" w:rsidR="00AB0436" w:rsidRPr="003B0E0C" w:rsidRDefault="00AB0436" w:rsidP="005740EB">
            <w:pPr>
              <w:pStyle w:val="BodyText"/>
              <w:rPr>
                <w:rFonts w:cs="Arial"/>
                <w:color w:val="333333"/>
                <w:sz w:val="22"/>
                <w:szCs w:val="22"/>
              </w:rPr>
            </w:pPr>
            <w:r w:rsidRPr="003B0E0C">
              <w:rPr>
                <w:rFonts w:cs="Arial"/>
                <w:color w:val="333333"/>
                <w:sz w:val="22"/>
                <w:szCs w:val="22"/>
              </w:rPr>
              <w:t>Clubs and workshops</w:t>
            </w:r>
          </w:p>
        </w:tc>
        <w:tc>
          <w:tcPr>
            <w:tcW w:w="2152" w:type="pct"/>
            <w:noWrap/>
            <w:hideMark/>
          </w:tcPr>
          <w:p w14:paraId="329FC516" w14:textId="77777777" w:rsidR="00AB0436" w:rsidRPr="003B0E0C" w:rsidRDefault="00AB0436" w:rsidP="005740EB">
            <w:pPr>
              <w:pStyle w:val="BodyText"/>
              <w:rPr>
                <w:rFonts w:cs="Arial"/>
                <w:color w:val="333333"/>
                <w:sz w:val="22"/>
                <w:szCs w:val="22"/>
              </w:rPr>
            </w:pPr>
            <w:r w:rsidRPr="003B0E0C">
              <w:rPr>
                <w:rFonts w:cs="Arial"/>
                <w:color w:val="333333"/>
                <w:sz w:val="22"/>
                <w:szCs w:val="22"/>
              </w:rPr>
              <w:t>4.09</w:t>
            </w:r>
          </w:p>
        </w:tc>
        <w:tc>
          <w:tcPr>
            <w:tcW w:w="1167" w:type="pct"/>
          </w:tcPr>
          <w:p w14:paraId="36589A96" w14:textId="77777777" w:rsidR="00AB0436" w:rsidRPr="003B0E0C" w:rsidRDefault="00AB0436" w:rsidP="005740EB">
            <w:pPr>
              <w:pStyle w:val="BodyText"/>
              <w:rPr>
                <w:rFonts w:cs="Arial"/>
                <w:color w:val="333333"/>
                <w:sz w:val="22"/>
                <w:szCs w:val="22"/>
              </w:rPr>
            </w:pPr>
            <w:r w:rsidRPr="003B0E0C">
              <w:rPr>
                <w:rFonts w:cs="Arial"/>
                <w:color w:val="333333"/>
                <w:sz w:val="22"/>
                <w:szCs w:val="22"/>
              </w:rPr>
              <w:t>76</w:t>
            </w:r>
          </w:p>
        </w:tc>
      </w:tr>
      <w:tr w:rsidR="00AB0436" w:rsidRPr="003B0E0C" w14:paraId="111703A4" w14:textId="77777777" w:rsidTr="003B0E0C">
        <w:trPr>
          <w:trHeight w:val="387"/>
        </w:trPr>
        <w:tc>
          <w:tcPr>
            <w:tcW w:w="1678" w:type="pct"/>
            <w:noWrap/>
            <w:hideMark/>
          </w:tcPr>
          <w:p w14:paraId="2CB06A55" w14:textId="77777777" w:rsidR="00AB0436" w:rsidRPr="003B0E0C" w:rsidRDefault="00AB0436" w:rsidP="005740EB">
            <w:pPr>
              <w:pStyle w:val="BodyText"/>
              <w:rPr>
                <w:rFonts w:cs="Arial"/>
                <w:color w:val="333333"/>
                <w:sz w:val="22"/>
                <w:szCs w:val="22"/>
              </w:rPr>
            </w:pPr>
            <w:r w:rsidRPr="003B0E0C">
              <w:rPr>
                <w:rFonts w:cs="Arial"/>
                <w:color w:val="333333"/>
                <w:sz w:val="22"/>
                <w:szCs w:val="22"/>
              </w:rPr>
              <w:t>Hanging out</w:t>
            </w:r>
          </w:p>
        </w:tc>
        <w:tc>
          <w:tcPr>
            <w:tcW w:w="2152" w:type="pct"/>
            <w:noWrap/>
            <w:hideMark/>
          </w:tcPr>
          <w:p w14:paraId="06EC1953" w14:textId="77777777" w:rsidR="00AB0436" w:rsidRPr="003B0E0C" w:rsidRDefault="00AB0436" w:rsidP="005740EB">
            <w:pPr>
              <w:pStyle w:val="BodyText"/>
              <w:rPr>
                <w:rFonts w:cs="Arial"/>
                <w:color w:val="333333"/>
                <w:sz w:val="22"/>
                <w:szCs w:val="22"/>
              </w:rPr>
            </w:pPr>
            <w:r w:rsidRPr="003B0E0C">
              <w:rPr>
                <w:rFonts w:cs="Arial"/>
                <w:color w:val="333333"/>
                <w:sz w:val="22"/>
                <w:szCs w:val="22"/>
              </w:rPr>
              <w:t>4.17</w:t>
            </w:r>
          </w:p>
        </w:tc>
        <w:tc>
          <w:tcPr>
            <w:tcW w:w="1167" w:type="pct"/>
          </w:tcPr>
          <w:p w14:paraId="2A9429DE" w14:textId="77777777" w:rsidR="00AB0436" w:rsidRPr="003B0E0C" w:rsidRDefault="00AB0436" w:rsidP="005740EB">
            <w:pPr>
              <w:pStyle w:val="BodyText"/>
              <w:rPr>
                <w:rFonts w:cs="Arial"/>
                <w:color w:val="333333"/>
                <w:sz w:val="22"/>
                <w:szCs w:val="22"/>
              </w:rPr>
            </w:pPr>
            <w:r w:rsidRPr="003B0E0C">
              <w:rPr>
                <w:rFonts w:cs="Arial"/>
                <w:color w:val="333333"/>
                <w:sz w:val="22"/>
                <w:szCs w:val="22"/>
              </w:rPr>
              <w:t>80</w:t>
            </w:r>
          </w:p>
        </w:tc>
      </w:tr>
      <w:tr w:rsidR="00AB0436" w:rsidRPr="003B0E0C" w14:paraId="49E7217C" w14:textId="77777777" w:rsidTr="003B0E0C">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3AF363D3" w14:textId="77777777" w:rsidR="00AB0436" w:rsidRPr="003B0E0C" w:rsidRDefault="00AB0436" w:rsidP="005740EB">
            <w:pPr>
              <w:pStyle w:val="BodyText"/>
              <w:rPr>
                <w:rFonts w:cs="Arial"/>
                <w:color w:val="333333"/>
                <w:sz w:val="22"/>
                <w:szCs w:val="22"/>
              </w:rPr>
            </w:pPr>
            <w:r w:rsidRPr="003B0E0C">
              <w:rPr>
                <w:rFonts w:cs="Arial"/>
                <w:sz w:val="22"/>
                <w:szCs w:val="22"/>
              </w:rPr>
              <w:t>Mentoring and volunteering</w:t>
            </w:r>
          </w:p>
        </w:tc>
        <w:tc>
          <w:tcPr>
            <w:tcW w:w="2152" w:type="pct"/>
            <w:noWrap/>
            <w:hideMark/>
          </w:tcPr>
          <w:p w14:paraId="264966CD" w14:textId="77777777" w:rsidR="00AB0436" w:rsidRPr="003B0E0C" w:rsidRDefault="00AB0436" w:rsidP="005740EB">
            <w:pPr>
              <w:pStyle w:val="BodyText"/>
              <w:rPr>
                <w:rFonts w:cs="Arial"/>
                <w:color w:val="333333"/>
                <w:sz w:val="22"/>
                <w:szCs w:val="22"/>
              </w:rPr>
            </w:pPr>
            <w:r w:rsidRPr="003B0E0C">
              <w:rPr>
                <w:rFonts w:cs="Arial"/>
                <w:sz w:val="22"/>
                <w:szCs w:val="22"/>
              </w:rPr>
              <w:t>4.63</w:t>
            </w:r>
          </w:p>
        </w:tc>
        <w:tc>
          <w:tcPr>
            <w:tcW w:w="1167" w:type="pct"/>
          </w:tcPr>
          <w:p w14:paraId="68F99572" w14:textId="77777777" w:rsidR="00AB0436" w:rsidRPr="003B0E0C" w:rsidRDefault="00AB0436" w:rsidP="005740EB">
            <w:pPr>
              <w:pStyle w:val="BodyText"/>
              <w:rPr>
                <w:rFonts w:cs="Arial"/>
                <w:color w:val="333333"/>
                <w:sz w:val="22"/>
                <w:szCs w:val="22"/>
              </w:rPr>
            </w:pPr>
            <w:r w:rsidRPr="003B0E0C">
              <w:rPr>
                <w:rFonts w:cs="Arial"/>
                <w:color w:val="333333"/>
                <w:sz w:val="22"/>
                <w:szCs w:val="22"/>
              </w:rPr>
              <w:t>30</w:t>
            </w:r>
          </w:p>
        </w:tc>
      </w:tr>
      <w:tr w:rsidR="00AB0436" w:rsidRPr="003B0E0C" w14:paraId="22A439C9" w14:textId="77777777" w:rsidTr="003B0E0C">
        <w:trPr>
          <w:trHeight w:val="70"/>
        </w:trPr>
        <w:tc>
          <w:tcPr>
            <w:tcW w:w="1678" w:type="pct"/>
            <w:noWrap/>
            <w:hideMark/>
          </w:tcPr>
          <w:p w14:paraId="42FC818A" w14:textId="77777777" w:rsidR="00AB0436" w:rsidRPr="003B0E0C" w:rsidRDefault="00AB0436" w:rsidP="005740EB">
            <w:pPr>
              <w:pStyle w:val="BodyText"/>
              <w:rPr>
                <w:rFonts w:cs="Arial"/>
                <w:color w:val="333333"/>
                <w:sz w:val="22"/>
                <w:szCs w:val="22"/>
              </w:rPr>
            </w:pPr>
            <w:r w:rsidRPr="003B0E0C">
              <w:rPr>
                <w:rFonts w:cs="Arial"/>
                <w:sz w:val="22"/>
                <w:szCs w:val="22"/>
              </w:rPr>
              <w:lastRenderedPageBreak/>
              <w:t>Sports and physical activities</w:t>
            </w:r>
          </w:p>
        </w:tc>
        <w:tc>
          <w:tcPr>
            <w:tcW w:w="2152" w:type="pct"/>
            <w:noWrap/>
            <w:hideMark/>
          </w:tcPr>
          <w:p w14:paraId="6C026FC2" w14:textId="77777777" w:rsidR="00AB0436" w:rsidRPr="003B0E0C" w:rsidRDefault="00AB0436" w:rsidP="005740EB">
            <w:pPr>
              <w:pStyle w:val="BodyText"/>
              <w:rPr>
                <w:rFonts w:cs="Arial"/>
                <w:color w:val="333333"/>
                <w:sz w:val="22"/>
                <w:szCs w:val="22"/>
              </w:rPr>
            </w:pPr>
            <w:r w:rsidRPr="003B0E0C">
              <w:rPr>
                <w:rFonts w:cs="Arial"/>
                <w:sz w:val="22"/>
                <w:szCs w:val="22"/>
              </w:rPr>
              <w:t>4.27</w:t>
            </w:r>
          </w:p>
        </w:tc>
        <w:tc>
          <w:tcPr>
            <w:tcW w:w="1167" w:type="pct"/>
          </w:tcPr>
          <w:p w14:paraId="34866382" w14:textId="77777777" w:rsidR="00AB0436" w:rsidRPr="003B0E0C" w:rsidRDefault="00AB0436" w:rsidP="005740EB">
            <w:pPr>
              <w:pStyle w:val="BodyText"/>
              <w:rPr>
                <w:rFonts w:cs="Arial"/>
                <w:color w:val="333333"/>
                <w:sz w:val="22"/>
                <w:szCs w:val="22"/>
              </w:rPr>
            </w:pPr>
            <w:r w:rsidRPr="003B0E0C">
              <w:rPr>
                <w:rFonts w:cs="Arial"/>
                <w:color w:val="333333"/>
                <w:sz w:val="22"/>
                <w:szCs w:val="22"/>
              </w:rPr>
              <w:t>306</w:t>
            </w:r>
          </w:p>
        </w:tc>
      </w:tr>
    </w:tbl>
    <w:p w14:paraId="11499968" w14:textId="77777777" w:rsidR="00AB0436" w:rsidRPr="00B71F91" w:rsidRDefault="00AB0436" w:rsidP="00AB0436">
      <w:pPr>
        <w:pStyle w:val="Source"/>
        <w:rPr>
          <w:rFonts w:ascii="Arial" w:hAnsi="Arial" w:cs="Arial"/>
        </w:rPr>
      </w:pPr>
      <w:bookmarkStart w:id="74" w:name="_Hlk209703188"/>
      <w:r w:rsidRPr="00B71F91">
        <w:rPr>
          <w:rFonts w:ascii="Arial" w:hAnsi="Arial" w:cs="Arial"/>
        </w:rPr>
        <w:t xml:space="preserve">Variation calculation: [(4.63-4.09)/4] = 13.53% - </w:t>
      </w:r>
      <w:r w:rsidRPr="00B71F91">
        <w:rPr>
          <w:rFonts w:ascii="Arial" w:hAnsi="Arial" w:cs="Arial"/>
          <w:b/>
          <w:bCs/>
        </w:rPr>
        <w:t>moderate evidence</w:t>
      </w:r>
      <w:r w:rsidRPr="00B71F91">
        <w:rPr>
          <w:rFonts w:ascii="Arial" w:hAnsi="Arial" w:cs="Arial"/>
        </w:rPr>
        <w:t>. (Comparison between mentoring and volunteering, and clubs and workshops (Q8) over Q11 categories)</w:t>
      </w:r>
      <w:bookmarkEnd w:id="74"/>
    </w:p>
    <w:p w14:paraId="4F8EE5E6"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Is there evidence that those attending a specific activity report better life skills?</w:t>
      </w:r>
    </w:p>
    <w:p w14:paraId="38168E75"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participating in ‘hanging out’ activities (with other </w:t>
      </w:r>
      <w:r>
        <w:rPr>
          <w:rFonts w:cs="Arial"/>
          <w:sz w:val="22"/>
        </w:rPr>
        <w:t>YP</w:t>
      </w:r>
      <w:r w:rsidRPr="00B71F91">
        <w:rPr>
          <w:rFonts w:cs="Arial"/>
          <w:sz w:val="22"/>
        </w:rPr>
        <w:t xml:space="preserve"> or adults that work in the centre) report lower life skills across all six domains. </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4E4081" w14:paraId="1B72D891" w14:textId="77777777" w:rsidTr="004E4081">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5463F98A" w14:textId="77777777" w:rsidR="00AB0436" w:rsidRPr="004E4081" w:rsidRDefault="00AB0436" w:rsidP="005740EB">
            <w:pPr>
              <w:pStyle w:val="BodyText"/>
              <w:rPr>
                <w:rFonts w:cs="Arial"/>
                <w:sz w:val="22"/>
                <w:szCs w:val="22"/>
              </w:rPr>
            </w:pPr>
            <w:r w:rsidRPr="004E4081">
              <w:rPr>
                <w:rFonts w:cs="Arial"/>
                <w:sz w:val="22"/>
                <w:szCs w:val="22"/>
              </w:rPr>
              <w:t>Type of activity (Q8)</w:t>
            </w:r>
          </w:p>
        </w:tc>
        <w:tc>
          <w:tcPr>
            <w:tcW w:w="2152" w:type="pct"/>
            <w:noWrap/>
            <w:hideMark/>
          </w:tcPr>
          <w:p w14:paraId="1A691793" w14:textId="77777777" w:rsidR="00AB0436" w:rsidRPr="004E4081" w:rsidRDefault="00AB0436" w:rsidP="005740EB">
            <w:pPr>
              <w:pStyle w:val="BodyText"/>
              <w:rPr>
                <w:rFonts w:cs="Arial"/>
                <w:sz w:val="22"/>
                <w:szCs w:val="22"/>
              </w:rPr>
            </w:pPr>
            <w:r w:rsidRPr="004E4081">
              <w:rPr>
                <w:rFonts w:cs="Arial"/>
                <w:sz w:val="22"/>
                <w:szCs w:val="22"/>
              </w:rPr>
              <w:t>Average of life skills (Q13a) (1 – Never; 5 – Very often)</w:t>
            </w:r>
          </w:p>
        </w:tc>
        <w:tc>
          <w:tcPr>
            <w:tcW w:w="1169" w:type="pct"/>
          </w:tcPr>
          <w:p w14:paraId="4CBA2038" w14:textId="77777777" w:rsidR="00AB0436" w:rsidRPr="004E4081" w:rsidRDefault="00AB0436" w:rsidP="005740EB">
            <w:pPr>
              <w:pStyle w:val="BodyText"/>
              <w:rPr>
                <w:rFonts w:cs="Arial"/>
                <w:sz w:val="22"/>
                <w:szCs w:val="22"/>
              </w:rPr>
            </w:pPr>
            <w:r w:rsidRPr="004E4081">
              <w:rPr>
                <w:rFonts w:cs="Arial"/>
                <w:sz w:val="22"/>
                <w:szCs w:val="22"/>
              </w:rPr>
              <w:t>No. of respondents</w:t>
            </w:r>
          </w:p>
        </w:tc>
      </w:tr>
      <w:tr w:rsidR="00AB0436" w:rsidRPr="004E4081" w14:paraId="14C18366" w14:textId="77777777" w:rsidTr="004E4081">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1FEAEC73" w14:textId="77777777" w:rsidR="00AB0436" w:rsidRPr="004E4081" w:rsidRDefault="00AB0436" w:rsidP="005740EB">
            <w:pPr>
              <w:pStyle w:val="BodyText"/>
              <w:rPr>
                <w:rFonts w:cs="Arial"/>
                <w:color w:val="333333"/>
                <w:sz w:val="22"/>
                <w:szCs w:val="22"/>
              </w:rPr>
            </w:pPr>
            <w:r w:rsidRPr="004E4081">
              <w:rPr>
                <w:rFonts w:cs="Arial"/>
                <w:color w:val="333333"/>
                <w:sz w:val="22"/>
                <w:szCs w:val="22"/>
              </w:rPr>
              <w:t>Clubs and workshops</w:t>
            </w:r>
          </w:p>
        </w:tc>
        <w:tc>
          <w:tcPr>
            <w:tcW w:w="2152" w:type="pct"/>
            <w:noWrap/>
            <w:hideMark/>
          </w:tcPr>
          <w:p w14:paraId="127DACFB" w14:textId="77777777" w:rsidR="00AB0436" w:rsidRPr="004E4081" w:rsidRDefault="00AB0436" w:rsidP="005740EB">
            <w:pPr>
              <w:pStyle w:val="BodyText"/>
              <w:rPr>
                <w:rFonts w:cs="Arial"/>
                <w:color w:val="333333"/>
                <w:sz w:val="22"/>
                <w:szCs w:val="22"/>
              </w:rPr>
            </w:pPr>
            <w:r w:rsidRPr="004E4081">
              <w:rPr>
                <w:rFonts w:cs="Arial"/>
                <w:sz w:val="22"/>
                <w:szCs w:val="22"/>
              </w:rPr>
              <w:t>3.20</w:t>
            </w:r>
          </w:p>
        </w:tc>
        <w:tc>
          <w:tcPr>
            <w:tcW w:w="1169" w:type="pct"/>
          </w:tcPr>
          <w:p w14:paraId="7A61CB4F" w14:textId="77777777" w:rsidR="00AB0436" w:rsidRPr="004E4081" w:rsidRDefault="00AB0436" w:rsidP="005740EB">
            <w:pPr>
              <w:pStyle w:val="BodyText"/>
              <w:rPr>
                <w:rFonts w:cs="Arial"/>
                <w:color w:val="333333"/>
                <w:sz w:val="22"/>
                <w:szCs w:val="22"/>
              </w:rPr>
            </w:pPr>
            <w:r w:rsidRPr="004E4081">
              <w:rPr>
                <w:rFonts w:cs="Arial"/>
                <w:sz w:val="22"/>
                <w:szCs w:val="22"/>
              </w:rPr>
              <w:t>76</w:t>
            </w:r>
          </w:p>
        </w:tc>
      </w:tr>
      <w:tr w:rsidR="00AB0436" w:rsidRPr="004E4081" w14:paraId="68DFD525" w14:textId="77777777" w:rsidTr="004E4081">
        <w:trPr>
          <w:trHeight w:val="387"/>
        </w:trPr>
        <w:tc>
          <w:tcPr>
            <w:tcW w:w="1678" w:type="pct"/>
            <w:noWrap/>
            <w:hideMark/>
          </w:tcPr>
          <w:p w14:paraId="5EDA9088" w14:textId="77777777" w:rsidR="00AB0436" w:rsidRPr="004E4081" w:rsidRDefault="00AB0436" w:rsidP="005740EB">
            <w:pPr>
              <w:pStyle w:val="BodyText"/>
              <w:rPr>
                <w:rFonts w:cs="Arial"/>
                <w:color w:val="333333"/>
                <w:sz w:val="22"/>
                <w:szCs w:val="22"/>
              </w:rPr>
            </w:pPr>
            <w:r w:rsidRPr="004E4081">
              <w:rPr>
                <w:rFonts w:cs="Arial"/>
                <w:color w:val="333333"/>
                <w:sz w:val="22"/>
                <w:szCs w:val="22"/>
              </w:rPr>
              <w:t>Hanging out</w:t>
            </w:r>
          </w:p>
        </w:tc>
        <w:tc>
          <w:tcPr>
            <w:tcW w:w="2152" w:type="pct"/>
            <w:noWrap/>
            <w:hideMark/>
          </w:tcPr>
          <w:p w14:paraId="01E79F41" w14:textId="77777777" w:rsidR="00AB0436" w:rsidRPr="004E4081" w:rsidRDefault="00AB0436" w:rsidP="005740EB">
            <w:pPr>
              <w:pStyle w:val="BodyText"/>
              <w:rPr>
                <w:rFonts w:cs="Arial"/>
                <w:color w:val="333333"/>
                <w:sz w:val="22"/>
                <w:szCs w:val="22"/>
              </w:rPr>
            </w:pPr>
            <w:r w:rsidRPr="004E4081">
              <w:rPr>
                <w:rFonts w:cs="Arial"/>
                <w:sz w:val="22"/>
                <w:szCs w:val="22"/>
              </w:rPr>
              <w:t>3.03</w:t>
            </w:r>
          </w:p>
        </w:tc>
        <w:tc>
          <w:tcPr>
            <w:tcW w:w="1169" w:type="pct"/>
          </w:tcPr>
          <w:p w14:paraId="2DD53F08" w14:textId="77777777" w:rsidR="00AB0436" w:rsidRPr="004E4081" w:rsidRDefault="00AB0436" w:rsidP="005740EB">
            <w:pPr>
              <w:pStyle w:val="BodyText"/>
              <w:rPr>
                <w:rFonts w:cs="Arial"/>
                <w:color w:val="333333"/>
                <w:sz w:val="22"/>
                <w:szCs w:val="22"/>
              </w:rPr>
            </w:pPr>
            <w:r w:rsidRPr="004E4081">
              <w:rPr>
                <w:rFonts w:cs="Arial"/>
                <w:sz w:val="22"/>
                <w:szCs w:val="22"/>
              </w:rPr>
              <w:t>80</w:t>
            </w:r>
          </w:p>
        </w:tc>
      </w:tr>
      <w:tr w:rsidR="00AB0436" w:rsidRPr="004E4081" w14:paraId="5B7948C2" w14:textId="77777777" w:rsidTr="004E4081">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6E00E8F8" w14:textId="77777777" w:rsidR="00AB0436" w:rsidRPr="004E4081" w:rsidRDefault="00AB0436" w:rsidP="005740EB">
            <w:pPr>
              <w:pStyle w:val="BodyText"/>
              <w:rPr>
                <w:rFonts w:cs="Arial"/>
                <w:color w:val="333333"/>
                <w:sz w:val="22"/>
                <w:szCs w:val="22"/>
              </w:rPr>
            </w:pPr>
            <w:r w:rsidRPr="004E4081">
              <w:rPr>
                <w:rFonts w:cs="Arial"/>
                <w:sz w:val="22"/>
                <w:szCs w:val="22"/>
              </w:rPr>
              <w:t>Mentoring and volunteering</w:t>
            </w:r>
          </w:p>
        </w:tc>
        <w:tc>
          <w:tcPr>
            <w:tcW w:w="2152" w:type="pct"/>
            <w:noWrap/>
            <w:hideMark/>
          </w:tcPr>
          <w:p w14:paraId="33F66DF4" w14:textId="77777777" w:rsidR="00AB0436" w:rsidRPr="004E4081" w:rsidRDefault="00AB0436" w:rsidP="005740EB">
            <w:pPr>
              <w:pStyle w:val="BodyText"/>
              <w:rPr>
                <w:rFonts w:cs="Arial"/>
                <w:color w:val="333333"/>
                <w:sz w:val="22"/>
                <w:szCs w:val="22"/>
              </w:rPr>
            </w:pPr>
            <w:r w:rsidRPr="004E4081">
              <w:rPr>
                <w:rFonts w:cs="Arial"/>
                <w:sz w:val="22"/>
                <w:szCs w:val="22"/>
              </w:rPr>
              <w:t>3.50</w:t>
            </w:r>
          </w:p>
        </w:tc>
        <w:tc>
          <w:tcPr>
            <w:tcW w:w="1169" w:type="pct"/>
          </w:tcPr>
          <w:p w14:paraId="0FE4E6DC" w14:textId="77777777" w:rsidR="00AB0436" w:rsidRPr="004E4081" w:rsidRDefault="00AB0436" w:rsidP="005740EB">
            <w:pPr>
              <w:pStyle w:val="BodyText"/>
              <w:rPr>
                <w:rFonts w:cs="Arial"/>
                <w:color w:val="333333"/>
                <w:sz w:val="22"/>
                <w:szCs w:val="22"/>
              </w:rPr>
            </w:pPr>
            <w:r w:rsidRPr="004E4081">
              <w:rPr>
                <w:rFonts w:cs="Arial"/>
                <w:sz w:val="22"/>
                <w:szCs w:val="22"/>
              </w:rPr>
              <w:t>30</w:t>
            </w:r>
          </w:p>
        </w:tc>
      </w:tr>
      <w:tr w:rsidR="00AB0436" w:rsidRPr="004E4081" w14:paraId="52F0AB9D" w14:textId="77777777" w:rsidTr="004E4081">
        <w:trPr>
          <w:trHeight w:val="70"/>
        </w:trPr>
        <w:tc>
          <w:tcPr>
            <w:tcW w:w="1678" w:type="pct"/>
            <w:noWrap/>
            <w:hideMark/>
          </w:tcPr>
          <w:p w14:paraId="56E91537" w14:textId="77777777" w:rsidR="00AB0436" w:rsidRPr="004E4081" w:rsidRDefault="00AB0436" w:rsidP="005740EB">
            <w:pPr>
              <w:pStyle w:val="BodyText"/>
              <w:rPr>
                <w:rFonts w:cs="Arial"/>
                <w:color w:val="333333"/>
                <w:sz w:val="22"/>
                <w:szCs w:val="22"/>
              </w:rPr>
            </w:pPr>
            <w:r w:rsidRPr="004E4081">
              <w:rPr>
                <w:rFonts w:cs="Arial"/>
                <w:sz w:val="22"/>
                <w:szCs w:val="22"/>
              </w:rPr>
              <w:t>Sports and physical activities</w:t>
            </w:r>
          </w:p>
        </w:tc>
        <w:tc>
          <w:tcPr>
            <w:tcW w:w="2152" w:type="pct"/>
            <w:noWrap/>
            <w:hideMark/>
          </w:tcPr>
          <w:p w14:paraId="46DFB78C" w14:textId="77777777" w:rsidR="00AB0436" w:rsidRPr="004E4081" w:rsidRDefault="00AB0436" w:rsidP="005740EB">
            <w:pPr>
              <w:pStyle w:val="BodyText"/>
              <w:rPr>
                <w:rFonts w:cs="Arial"/>
                <w:color w:val="333333"/>
                <w:sz w:val="22"/>
                <w:szCs w:val="22"/>
              </w:rPr>
            </w:pPr>
            <w:r w:rsidRPr="004E4081">
              <w:rPr>
                <w:rFonts w:cs="Arial"/>
                <w:sz w:val="22"/>
                <w:szCs w:val="22"/>
              </w:rPr>
              <w:t>3.29</w:t>
            </w:r>
          </w:p>
        </w:tc>
        <w:tc>
          <w:tcPr>
            <w:tcW w:w="1169" w:type="pct"/>
          </w:tcPr>
          <w:p w14:paraId="0F91442A" w14:textId="77777777" w:rsidR="00AB0436" w:rsidRPr="004E4081" w:rsidRDefault="00AB0436" w:rsidP="005740EB">
            <w:pPr>
              <w:pStyle w:val="BodyText"/>
              <w:rPr>
                <w:rFonts w:cs="Arial"/>
                <w:color w:val="333333"/>
                <w:sz w:val="22"/>
                <w:szCs w:val="22"/>
              </w:rPr>
            </w:pPr>
            <w:r w:rsidRPr="004E4081">
              <w:rPr>
                <w:rFonts w:cs="Arial"/>
                <w:sz w:val="22"/>
                <w:szCs w:val="22"/>
              </w:rPr>
              <w:t>306</w:t>
            </w:r>
          </w:p>
        </w:tc>
      </w:tr>
    </w:tbl>
    <w:p w14:paraId="75F49440"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[(3.29-3.03)/4] = 6.64% - </w:t>
      </w:r>
      <w:r w:rsidRPr="00B71F91">
        <w:rPr>
          <w:rFonts w:ascii="Arial" w:hAnsi="Arial" w:cs="Arial"/>
          <w:b/>
          <w:bCs/>
        </w:rPr>
        <w:t>emerging evidence</w:t>
      </w:r>
      <w:r w:rsidRPr="00B71F91">
        <w:rPr>
          <w:rFonts w:ascii="Arial" w:hAnsi="Arial" w:cs="Arial"/>
        </w:rPr>
        <w:t>. (Comparison between sports and physical activities, and hanging out (Q8) over Q13 categories)</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4E4081" w14:paraId="1FD57CB9" w14:textId="77777777" w:rsidTr="004E4081">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42E862DF" w14:textId="77777777" w:rsidR="00AB0436" w:rsidRPr="004E4081" w:rsidRDefault="00AB0436" w:rsidP="005740EB">
            <w:pPr>
              <w:pStyle w:val="BodyText"/>
              <w:rPr>
                <w:rFonts w:cs="Arial"/>
                <w:sz w:val="22"/>
                <w:szCs w:val="22"/>
              </w:rPr>
            </w:pPr>
            <w:r w:rsidRPr="004E4081">
              <w:rPr>
                <w:rFonts w:cs="Arial"/>
                <w:sz w:val="22"/>
                <w:szCs w:val="22"/>
              </w:rPr>
              <w:t>Type of activity (Q8)</w:t>
            </w:r>
          </w:p>
        </w:tc>
        <w:tc>
          <w:tcPr>
            <w:tcW w:w="2152" w:type="pct"/>
            <w:noWrap/>
            <w:hideMark/>
          </w:tcPr>
          <w:p w14:paraId="6825D628" w14:textId="77777777" w:rsidR="00AB0436" w:rsidRPr="004E4081" w:rsidRDefault="00AB0436" w:rsidP="005740EB">
            <w:pPr>
              <w:pStyle w:val="BodyText"/>
              <w:rPr>
                <w:rFonts w:cs="Arial"/>
                <w:sz w:val="22"/>
                <w:szCs w:val="22"/>
              </w:rPr>
            </w:pPr>
            <w:r w:rsidRPr="004E4081">
              <w:rPr>
                <w:rFonts w:cs="Arial"/>
                <w:sz w:val="22"/>
                <w:szCs w:val="22"/>
              </w:rPr>
              <w:t>Average of life skills (Q13b) (1 – Never; 5 – Very often)</w:t>
            </w:r>
          </w:p>
        </w:tc>
        <w:tc>
          <w:tcPr>
            <w:tcW w:w="1169" w:type="pct"/>
          </w:tcPr>
          <w:p w14:paraId="0E95B1DF" w14:textId="77777777" w:rsidR="00AB0436" w:rsidRPr="004E4081" w:rsidRDefault="00AB0436" w:rsidP="005740EB">
            <w:pPr>
              <w:pStyle w:val="BodyText"/>
              <w:rPr>
                <w:rFonts w:cs="Arial"/>
                <w:sz w:val="22"/>
                <w:szCs w:val="22"/>
              </w:rPr>
            </w:pPr>
            <w:r w:rsidRPr="004E4081">
              <w:rPr>
                <w:rFonts w:cs="Arial"/>
                <w:sz w:val="22"/>
                <w:szCs w:val="22"/>
              </w:rPr>
              <w:t>No. of respondents</w:t>
            </w:r>
          </w:p>
        </w:tc>
      </w:tr>
      <w:tr w:rsidR="00AB0436" w:rsidRPr="004E4081" w14:paraId="5671D99E" w14:textId="77777777" w:rsidTr="004E4081">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5C1E8E56" w14:textId="77777777" w:rsidR="00AB0436" w:rsidRPr="004E4081" w:rsidRDefault="00AB0436" w:rsidP="005740EB">
            <w:pPr>
              <w:pStyle w:val="BodyText"/>
              <w:rPr>
                <w:rFonts w:cs="Arial"/>
                <w:color w:val="333333"/>
                <w:sz w:val="22"/>
                <w:szCs w:val="22"/>
              </w:rPr>
            </w:pPr>
            <w:r w:rsidRPr="004E4081">
              <w:rPr>
                <w:rFonts w:cs="Arial"/>
                <w:color w:val="333333"/>
                <w:sz w:val="22"/>
                <w:szCs w:val="22"/>
              </w:rPr>
              <w:t>Clubs and workshops</w:t>
            </w:r>
          </w:p>
        </w:tc>
        <w:tc>
          <w:tcPr>
            <w:tcW w:w="2152" w:type="pct"/>
            <w:noWrap/>
            <w:hideMark/>
          </w:tcPr>
          <w:p w14:paraId="1B475DE0" w14:textId="77777777" w:rsidR="00AB0436" w:rsidRPr="004E4081" w:rsidRDefault="00AB0436" w:rsidP="005740EB">
            <w:pPr>
              <w:pStyle w:val="BodyText"/>
              <w:rPr>
                <w:rFonts w:cs="Arial"/>
                <w:color w:val="333333"/>
                <w:sz w:val="22"/>
                <w:szCs w:val="22"/>
              </w:rPr>
            </w:pPr>
            <w:r w:rsidRPr="004E4081">
              <w:rPr>
                <w:rFonts w:cs="Arial"/>
                <w:sz w:val="22"/>
                <w:szCs w:val="22"/>
              </w:rPr>
              <w:t>3.38</w:t>
            </w:r>
          </w:p>
        </w:tc>
        <w:tc>
          <w:tcPr>
            <w:tcW w:w="1169" w:type="pct"/>
          </w:tcPr>
          <w:p w14:paraId="1BE90BAE" w14:textId="77777777" w:rsidR="00AB0436" w:rsidRPr="004E4081" w:rsidRDefault="00AB0436" w:rsidP="005740EB">
            <w:pPr>
              <w:pStyle w:val="BodyText"/>
              <w:rPr>
                <w:rFonts w:cs="Arial"/>
                <w:color w:val="333333"/>
                <w:sz w:val="22"/>
                <w:szCs w:val="22"/>
              </w:rPr>
            </w:pPr>
            <w:r w:rsidRPr="004E4081">
              <w:rPr>
                <w:rFonts w:cs="Arial"/>
                <w:sz w:val="22"/>
                <w:szCs w:val="22"/>
              </w:rPr>
              <w:t>76</w:t>
            </w:r>
          </w:p>
        </w:tc>
      </w:tr>
      <w:tr w:rsidR="00AB0436" w:rsidRPr="004E4081" w14:paraId="6AE04B89" w14:textId="77777777" w:rsidTr="004E4081">
        <w:trPr>
          <w:trHeight w:val="387"/>
        </w:trPr>
        <w:tc>
          <w:tcPr>
            <w:tcW w:w="1678" w:type="pct"/>
            <w:noWrap/>
            <w:hideMark/>
          </w:tcPr>
          <w:p w14:paraId="68B66035" w14:textId="77777777" w:rsidR="00AB0436" w:rsidRPr="004E4081" w:rsidRDefault="00AB0436" w:rsidP="005740EB">
            <w:pPr>
              <w:pStyle w:val="BodyText"/>
              <w:rPr>
                <w:rFonts w:cs="Arial"/>
                <w:color w:val="333333"/>
                <w:sz w:val="22"/>
                <w:szCs w:val="22"/>
              </w:rPr>
            </w:pPr>
            <w:r w:rsidRPr="004E4081">
              <w:rPr>
                <w:rFonts w:cs="Arial"/>
                <w:color w:val="333333"/>
                <w:sz w:val="22"/>
                <w:szCs w:val="22"/>
              </w:rPr>
              <w:t>Hanging out</w:t>
            </w:r>
          </w:p>
        </w:tc>
        <w:tc>
          <w:tcPr>
            <w:tcW w:w="2152" w:type="pct"/>
            <w:noWrap/>
            <w:hideMark/>
          </w:tcPr>
          <w:p w14:paraId="3795BAFB" w14:textId="77777777" w:rsidR="00AB0436" w:rsidRPr="004E4081" w:rsidRDefault="00AB0436" w:rsidP="005740EB">
            <w:pPr>
              <w:pStyle w:val="BodyText"/>
              <w:rPr>
                <w:rFonts w:cs="Arial"/>
                <w:color w:val="333333"/>
                <w:sz w:val="22"/>
                <w:szCs w:val="22"/>
              </w:rPr>
            </w:pPr>
            <w:r w:rsidRPr="004E4081">
              <w:rPr>
                <w:rFonts w:cs="Arial"/>
                <w:sz w:val="22"/>
                <w:szCs w:val="22"/>
              </w:rPr>
              <w:t>3.22</w:t>
            </w:r>
          </w:p>
        </w:tc>
        <w:tc>
          <w:tcPr>
            <w:tcW w:w="1169" w:type="pct"/>
          </w:tcPr>
          <w:p w14:paraId="0632EDFA" w14:textId="77777777" w:rsidR="00AB0436" w:rsidRPr="004E4081" w:rsidRDefault="00AB0436" w:rsidP="005740EB">
            <w:pPr>
              <w:pStyle w:val="BodyText"/>
              <w:rPr>
                <w:rFonts w:cs="Arial"/>
                <w:color w:val="333333"/>
                <w:sz w:val="22"/>
                <w:szCs w:val="22"/>
              </w:rPr>
            </w:pPr>
            <w:r w:rsidRPr="004E4081">
              <w:rPr>
                <w:rFonts w:cs="Arial"/>
                <w:sz w:val="22"/>
                <w:szCs w:val="22"/>
              </w:rPr>
              <w:t>80</w:t>
            </w:r>
          </w:p>
        </w:tc>
      </w:tr>
      <w:tr w:rsidR="00AB0436" w:rsidRPr="004E4081" w14:paraId="251B5E56" w14:textId="77777777" w:rsidTr="004E4081">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39BEBE0E" w14:textId="77777777" w:rsidR="00AB0436" w:rsidRPr="004E4081" w:rsidRDefault="00AB0436" w:rsidP="005740EB">
            <w:pPr>
              <w:pStyle w:val="BodyText"/>
              <w:rPr>
                <w:rFonts w:cs="Arial"/>
                <w:color w:val="333333"/>
                <w:sz w:val="22"/>
                <w:szCs w:val="22"/>
              </w:rPr>
            </w:pPr>
            <w:r w:rsidRPr="004E4081">
              <w:rPr>
                <w:rFonts w:cs="Arial"/>
                <w:sz w:val="22"/>
                <w:szCs w:val="22"/>
              </w:rPr>
              <w:t>Mentoring and volunteering</w:t>
            </w:r>
          </w:p>
        </w:tc>
        <w:tc>
          <w:tcPr>
            <w:tcW w:w="2152" w:type="pct"/>
            <w:noWrap/>
            <w:hideMark/>
          </w:tcPr>
          <w:p w14:paraId="658DFF84" w14:textId="77777777" w:rsidR="00AB0436" w:rsidRPr="004E4081" w:rsidRDefault="00AB0436" w:rsidP="005740EB">
            <w:pPr>
              <w:pStyle w:val="BodyText"/>
              <w:rPr>
                <w:rFonts w:cs="Arial"/>
                <w:color w:val="333333"/>
                <w:sz w:val="22"/>
                <w:szCs w:val="22"/>
              </w:rPr>
            </w:pPr>
            <w:r w:rsidRPr="004E4081">
              <w:rPr>
                <w:rFonts w:cs="Arial"/>
                <w:sz w:val="22"/>
                <w:szCs w:val="22"/>
              </w:rPr>
              <w:t>3.73</w:t>
            </w:r>
          </w:p>
        </w:tc>
        <w:tc>
          <w:tcPr>
            <w:tcW w:w="1169" w:type="pct"/>
          </w:tcPr>
          <w:p w14:paraId="13906264" w14:textId="77777777" w:rsidR="00AB0436" w:rsidRPr="004E4081" w:rsidRDefault="00AB0436" w:rsidP="005740EB">
            <w:pPr>
              <w:pStyle w:val="BodyText"/>
              <w:rPr>
                <w:rFonts w:cs="Arial"/>
                <w:color w:val="333333"/>
                <w:sz w:val="22"/>
                <w:szCs w:val="22"/>
              </w:rPr>
            </w:pPr>
            <w:r w:rsidRPr="004E4081">
              <w:rPr>
                <w:rFonts w:cs="Arial"/>
                <w:sz w:val="22"/>
                <w:szCs w:val="22"/>
              </w:rPr>
              <w:t>30</w:t>
            </w:r>
          </w:p>
        </w:tc>
      </w:tr>
      <w:tr w:rsidR="00AB0436" w:rsidRPr="004E4081" w14:paraId="6F33F4FB" w14:textId="77777777" w:rsidTr="004E4081">
        <w:trPr>
          <w:trHeight w:val="70"/>
        </w:trPr>
        <w:tc>
          <w:tcPr>
            <w:tcW w:w="1678" w:type="pct"/>
            <w:noWrap/>
            <w:hideMark/>
          </w:tcPr>
          <w:p w14:paraId="25FED213" w14:textId="77777777" w:rsidR="00AB0436" w:rsidRPr="004E4081" w:rsidRDefault="00AB0436" w:rsidP="005740EB">
            <w:pPr>
              <w:pStyle w:val="BodyText"/>
              <w:rPr>
                <w:rFonts w:cs="Arial"/>
                <w:color w:val="333333"/>
                <w:sz w:val="22"/>
                <w:szCs w:val="22"/>
              </w:rPr>
            </w:pPr>
            <w:r w:rsidRPr="004E4081">
              <w:rPr>
                <w:rFonts w:cs="Arial"/>
                <w:sz w:val="22"/>
                <w:szCs w:val="22"/>
              </w:rPr>
              <w:t>Sports and physical activities</w:t>
            </w:r>
          </w:p>
        </w:tc>
        <w:tc>
          <w:tcPr>
            <w:tcW w:w="2152" w:type="pct"/>
            <w:noWrap/>
            <w:hideMark/>
          </w:tcPr>
          <w:p w14:paraId="3BCDEBA9" w14:textId="77777777" w:rsidR="00AB0436" w:rsidRPr="004E4081" w:rsidRDefault="00AB0436" w:rsidP="005740EB">
            <w:pPr>
              <w:pStyle w:val="BodyText"/>
              <w:rPr>
                <w:rFonts w:cs="Arial"/>
                <w:color w:val="333333"/>
                <w:sz w:val="22"/>
                <w:szCs w:val="22"/>
              </w:rPr>
            </w:pPr>
            <w:r w:rsidRPr="004E4081">
              <w:rPr>
                <w:rFonts w:cs="Arial"/>
                <w:sz w:val="22"/>
                <w:szCs w:val="22"/>
              </w:rPr>
              <w:t>3.60</w:t>
            </w:r>
          </w:p>
        </w:tc>
        <w:tc>
          <w:tcPr>
            <w:tcW w:w="1169" w:type="pct"/>
          </w:tcPr>
          <w:p w14:paraId="65D6742E" w14:textId="77777777" w:rsidR="00AB0436" w:rsidRPr="004E4081" w:rsidRDefault="00AB0436" w:rsidP="005740EB">
            <w:pPr>
              <w:pStyle w:val="BodyText"/>
              <w:rPr>
                <w:rFonts w:cs="Arial"/>
                <w:color w:val="333333"/>
                <w:sz w:val="22"/>
                <w:szCs w:val="22"/>
              </w:rPr>
            </w:pPr>
            <w:r w:rsidRPr="004E4081">
              <w:rPr>
                <w:rFonts w:cs="Arial"/>
                <w:sz w:val="22"/>
                <w:szCs w:val="22"/>
              </w:rPr>
              <w:t>306</w:t>
            </w:r>
          </w:p>
        </w:tc>
      </w:tr>
    </w:tbl>
    <w:p w14:paraId="374A2D15"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[(3.60-3.22)/4] = 9.63% - </w:t>
      </w:r>
      <w:r w:rsidRPr="00B71F91">
        <w:rPr>
          <w:rFonts w:ascii="Arial" w:hAnsi="Arial" w:cs="Arial"/>
          <w:b/>
          <w:bCs/>
        </w:rPr>
        <w:t>emerging evidence</w:t>
      </w:r>
      <w:r w:rsidRPr="00B71F91">
        <w:rPr>
          <w:rFonts w:ascii="Arial" w:hAnsi="Arial" w:cs="Arial"/>
        </w:rPr>
        <w:t xml:space="preserve">. (Comparison between sports and physical activities, and hanging out (Q8) over Q13 categories) </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4E4081" w14:paraId="45DE8886" w14:textId="77777777" w:rsidTr="004E4081">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33B047AF" w14:textId="77777777" w:rsidR="00AB0436" w:rsidRPr="004E4081" w:rsidRDefault="00AB0436" w:rsidP="005740EB">
            <w:pPr>
              <w:pStyle w:val="BodyText"/>
              <w:rPr>
                <w:rFonts w:cs="Arial"/>
                <w:sz w:val="22"/>
                <w:szCs w:val="22"/>
              </w:rPr>
            </w:pPr>
            <w:r w:rsidRPr="004E4081">
              <w:rPr>
                <w:rFonts w:cs="Arial"/>
                <w:sz w:val="22"/>
                <w:szCs w:val="22"/>
              </w:rPr>
              <w:t>Type of activity (Q8)</w:t>
            </w:r>
          </w:p>
        </w:tc>
        <w:tc>
          <w:tcPr>
            <w:tcW w:w="2152" w:type="pct"/>
            <w:noWrap/>
            <w:hideMark/>
          </w:tcPr>
          <w:p w14:paraId="0CBAE23D" w14:textId="77777777" w:rsidR="00AB0436" w:rsidRPr="004E4081" w:rsidRDefault="00AB0436" w:rsidP="005740EB">
            <w:pPr>
              <w:pStyle w:val="BodyText"/>
              <w:rPr>
                <w:rFonts w:cs="Arial"/>
                <w:sz w:val="22"/>
                <w:szCs w:val="22"/>
              </w:rPr>
            </w:pPr>
            <w:r w:rsidRPr="004E4081">
              <w:rPr>
                <w:rFonts w:cs="Arial"/>
                <w:sz w:val="22"/>
                <w:szCs w:val="22"/>
              </w:rPr>
              <w:t>Average of life skills (Q13c) (1 – Never; 5 – Very often)</w:t>
            </w:r>
          </w:p>
        </w:tc>
        <w:tc>
          <w:tcPr>
            <w:tcW w:w="1169" w:type="pct"/>
          </w:tcPr>
          <w:p w14:paraId="7885F395" w14:textId="77777777" w:rsidR="00AB0436" w:rsidRPr="004E4081" w:rsidRDefault="00AB0436" w:rsidP="005740EB">
            <w:pPr>
              <w:pStyle w:val="BodyText"/>
              <w:rPr>
                <w:rFonts w:cs="Arial"/>
                <w:sz w:val="22"/>
                <w:szCs w:val="22"/>
              </w:rPr>
            </w:pPr>
            <w:r w:rsidRPr="004E4081">
              <w:rPr>
                <w:rFonts w:cs="Arial"/>
                <w:sz w:val="22"/>
                <w:szCs w:val="22"/>
              </w:rPr>
              <w:t>No. of respondents</w:t>
            </w:r>
          </w:p>
        </w:tc>
      </w:tr>
      <w:tr w:rsidR="00AB0436" w:rsidRPr="004E4081" w14:paraId="48FD288D" w14:textId="77777777" w:rsidTr="004E4081">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05285E04" w14:textId="77777777" w:rsidR="00AB0436" w:rsidRPr="004E4081" w:rsidRDefault="00AB0436" w:rsidP="005740EB">
            <w:pPr>
              <w:pStyle w:val="BodyText"/>
              <w:rPr>
                <w:rFonts w:cs="Arial"/>
                <w:color w:val="333333"/>
                <w:sz w:val="22"/>
                <w:szCs w:val="22"/>
              </w:rPr>
            </w:pPr>
            <w:r w:rsidRPr="004E4081">
              <w:rPr>
                <w:rFonts w:cs="Arial"/>
                <w:color w:val="333333"/>
                <w:sz w:val="22"/>
                <w:szCs w:val="22"/>
              </w:rPr>
              <w:t>Clubs and workshops</w:t>
            </w:r>
          </w:p>
        </w:tc>
        <w:tc>
          <w:tcPr>
            <w:tcW w:w="2152" w:type="pct"/>
            <w:noWrap/>
            <w:hideMark/>
          </w:tcPr>
          <w:p w14:paraId="78AB710D" w14:textId="77777777" w:rsidR="00AB0436" w:rsidRPr="004E4081" w:rsidRDefault="00AB0436" w:rsidP="005740EB">
            <w:pPr>
              <w:pStyle w:val="BodyText"/>
              <w:rPr>
                <w:rFonts w:cs="Arial"/>
                <w:color w:val="333333"/>
                <w:sz w:val="22"/>
                <w:szCs w:val="22"/>
              </w:rPr>
            </w:pPr>
            <w:r w:rsidRPr="004E4081">
              <w:rPr>
                <w:rFonts w:cs="Arial"/>
                <w:sz w:val="22"/>
                <w:szCs w:val="22"/>
              </w:rPr>
              <w:t>3.88</w:t>
            </w:r>
          </w:p>
        </w:tc>
        <w:tc>
          <w:tcPr>
            <w:tcW w:w="1169" w:type="pct"/>
          </w:tcPr>
          <w:p w14:paraId="641D095D" w14:textId="77777777" w:rsidR="00AB0436" w:rsidRPr="004E4081" w:rsidRDefault="00AB0436" w:rsidP="005740EB">
            <w:pPr>
              <w:pStyle w:val="BodyText"/>
              <w:rPr>
                <w:rFonts w:cs="Arial"/>
                <w:color w:val="333333"/>
                <w:sz w:val="22"/>
                <w:szCs w:val="22"/>
              </w:rPr>
            </w:pPr>
            <w:r w:rsidRPr="004E4081">
              <w:rPr>
                <w:rFonts w:cs="Arial"/>
                <w:sz w:val="22"/>
                <w:szCs w:val="22"/>
              </w:rPr>
              <w:t>76</w:t>
            </w:r>
          </w:p>
        </w:tc>
      </w:tr>
      <w:tr w:rsidR="00AB0436" w:rsidRPr="004E4081" w14:paraId="2132B4FF" w14:textId="77777777" w:rsidTr="004E4081">
        <w:trPr>
          <w:trHeight w:val="387"/>
        </w:trPr>
        <w:tc>
          <w:tcPr>
            <w:tcW w:w="1678" w:type="pct"/>
            <w:noWrap/>
            <w:hideMark/>
          </w:tcPr>
          <w:p w14:paraId="3309750D" w14:textId="77777777" w:rsidR="00AB0436" w:rsidRPr="004E4081" w:rsidRDefault="00AB0436" w:rsidP="005740EB">
            <w:pPr>
              <w:pStyle w:val="BodyText"/>
              <w:rPr>
                <w:rFonts w:cs="Arial"/>
                <w:color w:val="333333"/>
                <w:sz w:val="22"/>
                <w:szCs w:val="22"/>
              </w:rPr>
            </w:pPr>
            <w:r w:rsidRPr="004E4081">
              <w:rPr>
                <w:rFonts w:cs="Arial"/>
                <w:color w:val="333333"/>
                <w:sz w:val="22"/>
                <w:szCs w:val="22"/>
              </w:rPr>
              <w:t>Hanging out</w:t>
            </w:r>
          </w:p>
        </w:tc>
        <w:tc>
          <w:tcPr>
            <w:tcW w:w="2152" w:type="pct"/>
            <w:noWrap/>
            <w:hideMark/>
          </w:tcPr>
          <w:p w14:paraId="0CDC46AC" w14:textId="77777777" w:rsidR="00AB0436" w:rsidRPr="004E4081" w:rsidRDefault="00AB0436" w:rsidP="005740EB">
            <w:pPr>
              <w:pStyle w:val="BodyText"/>
              <w:rPr>
                <w:rFonts w:cs="Arial"/>
                <w:color w:val="333333"/>
                <w:sz w:val="22"/>
                <w:szCs w:val="22"/>
              </w:rPr>
            </w:pPr>
            <w:r w:rsidRPr="004E4081">
              <w:rPr>
                <w:rFonts w:cs="Arial"/>
                <w:sz w:val="22"/>
                <w:szCs w:val="22"/>
              </w:rPr>
              <w:t>3.49</w:t>
            </w:r>
          </w:p>
        </w:tc>
        <w:tc>
          <w:tcPr>
            <w:tcW w:w="1169" w:type="pct"/>
          </w:tcPr>
          <w:p w14:paraId="798FEAE1" w14:textId="77777777" w:rsidR="00AB0436" w:rsidRPr="004E4081" w:rsidRDefault="00AB0436" w:rsidP="005740EB">
            <w:pPr>
              <w:pStyle w:val="BodyText"/>
              <w:rPr>
                <w:rFonts w:cs="Arial"/>
                <w:color w:val="333333"/>
                <w:sz w:val="22"/>
                <w:szCs w:val="22"/>
              </w:rPr>
            </w:pPr>
            <w:r w:rsidRPr="004E4081">
              <w:rPr>
                <w:rFonts w:cs="Arial"/>
                <w:sz w:val="22"/>
                <w:szCs w:val="22"/>
              </w:rPr>
              <w:t>80</w:t>
            </w:r>
          </w:p>
        </w:tc>
      </w:tr>
      <w:tr w:rsidR="00AB0436" w:rsidRPr="004E4081" w14:paraId="4002DD4D" w14:textId="77777777" w:rsidTr="004E4081">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31566CD6" w14:textId="77777777" w:rsidR="00AB0436" w:rsidRPr="004E4081" w:rsidRDefault="00AB0436" w:rsidP="005740EB">
            <w:pPr>
              <w:pStyle w:val="BodyText"/>
              <w:rPr>
                <w:rFonts w:cs="Arial"/>
                <w:color w:val="333333"/>
                <w:sz w:val="22"/>
                <w:szCs w:val="22"/>
              </w:rPr>
            </w:pPr>
            <w:r w:rsidRPr="004E4081">
              <w:rPr>
                <w:rFonts w:cs="Arial"/>
                <w:sz w:val="22"/>
                <w:szCs w:val="22"/>
              </w:rPr>
              <w:t>Mentoring and volunteering</w:t>
            </w:r>
          </w:p>
        </w:tc>
        <w:tc>
          <w:tcPr>
            <w:tcW w:w="2152" w:type="pct"/>
            <w:noWrap/>
            <w:hideMark/>
          </w:tcPr>
          <w:p w14:paraId="5B9A0B2F" w14:textId="77777777" w:rsidR="00AB0436" w:rsidRPr="004E4081" w:rsidRDefault="00AB0436" w:rsidP="005740EB">
            <w:pPr>
              <w:pStyle w:val="BodyText"/>
              <w:rPr>
                <w:rFonts w:cs="Arial"/>
                <w:color w:val="333333"/>
                <w:sz w:val="22"/>
                <w:szCs w:val="22"/>
              </w:rPr>
            </w:pPr>
            <w:r w:rsidRPr="004E4081">
              <w:rPr>
                <w:rFonts w:cs="Arial"/>
                <w:sz w:val="22"/>
                <w:szCs w:val="22"/>
              </w:rPr>
              <w:t>4.07</w:t>
            </w:r>
          </w:p>
        </w:tc>
        <w:tc>
          <w:tcPr>
            <w:tcW w:w="1169" w:type="pct"/>
          </w:tcPr>
          <w:p w14:paraId="3FABE1D1" w14:textId="77777777" w:rsidR="00AB0436" w:rsidRPr="004E4081" w:rsidRDefault="00AB0436" w:rsidP="005740EB">
            <w:pPr>
              <w:pStyle w:val="BodyText"/>
              <w:rPr>
                <w:rFonts w:cs="Arial"/>
                <w:color w:val="333333"/>
                <w:sz w:val="22"/>
                <w:szCs w:val="22"/>
              </w:rPr>
            </w:pPr>
            <w:r w:rsidRPr="004E4081">
              <w:rPr>
                <w:rFonts w:cs="Arial"/>
                <w:sz w:val="22"/>
                <w:szCs w:val="22"/>
              </w:rPr>
              <w:t>30</w:t>
            </w:r>
          </w:p>
        </w:tc>
      </w:tr>
      <w:tr w:rsidR="00AB0436" w:rsidRPr="004E4081" w14:paraId="72BA7B41" w14:textId="77777777" w:rsidTr="004E4081">
        <w:trPr>
          <w:trHeight w:val="70"/>
        </w:trPr>
        <w:tc>
          <w:tcPr>
            <w:tcW w:w="1678" w:type="pct"/>
            <w:noWrap/>
            <w:hideMark/>
          </w:tcPr>
          <w:p w14:paraId="48F0ACA9" w14:textId="77777777" w:rsidR="00AB0436" w:rsidRPr="004E4081" w:rsidRDefault="00AB0436" w:rsidP="005740EB">
            <w:pPr>
              <w:pStyle w:val="BodyText"/>
              <w:rPr>
                <w:rFonts w:cs="Arial"/>
                <w:color w:val="333333"/>
                <w:sz w:val="22"/>
                <w:szCs w:val="22"/>
              </w:rPr>
            </w:pPr>
            <w:r w:rsidRPr="004E4081">
              <w:rPr>
                <w:rFonts w:cs="Arial"/>
                <w:sz w:val="22"/>
                <w:szCs w:val="22"/>
              </w:rPr>
              <w:t>Sports and physical activities</w:t>
            </w:r>
          </w:p>
        </w:tc>
        <w:tc>
          <w:tcPr>
            <w:tcW w:w="2152" w:type="pct"/>
            <w:noWrap/>
            <w:hideMark/>
          </w:tcPr>
          <w:p w14:paraId="541CB97E" w14:textId="77777777" w:rsidR="00AB0436" w:rsidRPr="004E4081" w:rsidRDefault="00AB0436" w:rsidP="005740EB">
            <w:pPr>
              <w:pStyle w:val="BodyText"/>
              <w:rPr>
                <w:rFonts w:cs="Arial"/>
                <w:color w:val="333333"/>
                <w:sz w:val="22"/>
                <w:szCs w:val="22"/>
              </w:rPr>
            </w:pPr>
            <w:r w:rsidRPr="004E4081">
              <w:rPr>
                <w:rFonts w:cs="Arial"/>
                <w:sz w:val="22"/>
                <w:szCs w:val="22"/>
              </w:rPr>
              <w:t>3.68</w:t>
            </w:r>
          </w:p>
        </w:tc>
        <w:tc>
          <w:tcPr>
            <w:tcW w:w="1169" w:type="pct"/>
          </w:tcPr>
          <w:p w14:paraId="6D04F867" w14:textId="77777777" w:rsidR="00AB0436" w:rsidRPr="004E4081" w:rsidRDefault="00AB0436" w:rsidP="005740EB">
            <w:pPr>
              <w:pStyle w:val="BodyText"/>
              <w:rPr>
                <w:rFonts w:cs="Arial"/>
                <w:color w:val="333333"/>
                <w:sz w:val="22"/>
                <w:szCs w:val="22"/>
              </w:rPr>
            </w:pPr>
            <w:r w:rsidRPr="004E4081">
              <w:rPr>
                <w:rFonts w:cs="Arial"/>
                <w:sz w:val="22"/>
                <w:szCs w:val="22"/>
              </w:rPr>
              <w:t>306</w:t>
            </w:r>
          </w:p>
        </w:tc>
      </w:tr>
    </w:tbl>
    <w:p w14:paraId="771765EB"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[(3.88-3.49)/4] = 9.86% - </w:t>
      </w:r>
      <w:r w:rsidRPr="00B71F91">
        <w:rPr>
          <w:rFonts w:ascii="Arial" w:hAnsi="Arial" w:cs="Arial"/>
          <w:b/>
          <w:bCs/>
        </w:rPr>
        <w:t>emerging evidence</w:t>
      </w:r>
      <w:r w:rsidRPr="00B71F91">
        <w:rPr>
          <w:rFonts w:ascii="Arial" w:hAnsi="Arial" w:cs="Arial"/>
        </w:rPr>
        <w:t xml:space="preserve">. (Comparison between clubs and workshops, and hanging out (Q8) over Q13 categories) </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384FCB" w14:paraId="71A19078" w14:textId="77777777" w:rsidTr="00384FCB">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57ADEB92" w14:textId="77777777" w:rsidR="00AB0436" w:rsidRPr="00384FCB" w:rsidRDefault="00AB0436" w:rsidP="005740EB">
            <w:pPr>
              <w:pStyle w:val="BodyText"/>
              <w:rPr>
                <w:rFonts w:cs="Arial"/>
                <w:sz w:val="22"/>
                <w:szCs w:val="22"/>
              </w:rPr>
            </w:pPr>
            <w:r w:rsidRPr="00384FCB">
              <w:rPr>
                <w:rFonts w:cs="Arial"/>
                <w:sz w:val="22"/>
                <w:szCs w:val="22"/>
              </w:rPr>
              <w:t>Type of activity (Q8)</w:t>
            </w:r>
          </w:p>
        </w:tc>
        <w:tc>
          <w:tcPr>
            <w:tcW w:w="2152" w:type="pct"/>
            <w:noWrap/>
            <w:hideMark/>
          </w:tcPr>
          <w:p w14:paraId="46331BFA" w14:textId="77777777" w:rsidR="00AB0436" w:rsidRPr="00384FCB" w:rsidRDefault="00AB0436" w:rsidP="005740EB">
            <w:pPr>
              <w:pStyle w:val="BodyText"/>
              <w:rPr>
                <w:rFonts w:cs="Arial"/>
                <w:sz w:val="22"/>
                <w:szCs w:val="22"/>
              </w:rPr>
            </w:pPr>
            <w:r w:rsidRPr="00384FCB">
              <w:rPr>
                <w:rFonts w:cs="Arial"/>
                <w:sz w:val="22"/>
                <w:szCs w:val="22"/>
              </w:rPr>
              <w:t>Average of life skills (Q13d) (1 – Never; 5 – Very often)</w:t>
            </w:r>
          </w:p>
        </w:tc>
        <w:tc>
          <w:tcPr>
            <w:tcW w:w="1169" w:type="pct"/>
          </w:tcPr>
          <w:p w14:paraId="31C51ACA" w14:textId="77777777" w:rsidR="00AB0436" w:rsidRPr="00384FCB" w:rsidRDefault="00AB0436" w:rsidP="005740EB">
            <w:pPr>
              <w:pStyle w:val="BodyText"/>
              <w:rPr>
                <w:rFonts w:cs="Arial"/>
                <w:sz w:val="22"/>
                <w:szCs w:val="22"/>
              </w:rPr>
            </w:pPr>
            <w:r w:rsidRPr="00384FCB">
              <w:rPr>
                <w:rFonts w:cs="Arial"/>
                <w:sz w:val="22"/>
                <w:szCs w:val="22"/>
              </w:rPr>
              <w:t>No. of respondents</w:t>
            </w:r>
          </w:p>
        </w:tc>
      </w:tr>
      <w:tr w:rsidR="00AB0436" w:rsidRPr="00384FCB" w14:paraId="400163B1" w14:textId="77777777" w:rsidTr="00384FCB">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5E304AAC" w14:textId="77777777" w:rsidR="00AB0436" w:rsidRPr="00384FCB" w:rsidRDefault="00AB0436" w:rsidP="005740EB">
            <w:pPr>
              <w:pStyle w:val="BodyText"/>
              <w:rPr>
                <w:rFonts w:cs="Arial"/>
                <w:color w:val="333333"/>
                <w:sz w:val="22"/>
                <w:szCs w:val="22"/>
              </w:rPr>
            </w:pPr>
            <w:r w:rsidRPr="00384FCB">
              <w:rPr>
                <w:rFonts w:cs="Arial"/>
                <w:color w:val="333333"/>
                <w:sz w:val="22"/>
                <w:szCs w:val="22"/>
              </w:rPr>
              <w:t>Clubs and workshops</w:t>
            </w:r>
          </w:p>
        </w:tc>
        <w:tc>
          <w:tcPr>
            <w:tcW w:w="2152" w:type="pct"/>
            <w:noWrap/>
            <w:hideMark/>
          </w:tcPr>
          <w:p w14:paraId="7DAD84B8" w14:textId="77777777" w:rsidR="00AB0436" w:rsidRPr="00384FCB" w:rsidRDefault="00AB0436" w:rsidP="005740EB">
            <w:pPr>
              <w:pStyle w:val="BodyText"/>
              <w:rPr>
                <w:rFonts w:cs="Arial"/>
                <w:color w:val="333333"/>
                <w:sz w:val="22"/>
                <w:szCs w:val="22"/>
              </w:rPr>
            </w:pPr>
            <w:r w:rsidRPr="00384FCB">
              <w:rPr>
                <w:rFonts w:cs="Arial"/>
                <w:sz w:val="22"/>
                <w:szCs w:val="22"/>
              </w:rPr>
              <w:t>3.34</w:t>
            </w:r>
          </w:p>
        </w:tc>
        <w:tc>
          <w:tcPr>
            <w:tcW w:w="1169" w:type="pct"/>
          </w:tcPr>
          <w:p w14:paraId="04C977B1" w14:textId="77777777" w:rsidR="00AB0436" w:rsidRPr="00384FCB" w:rsidRDefault="00AB0436" w:rsidP="005740EB">
            <w:pPr>
              <w:pStyle w:val="BodyText"/>
              <w:rPr>
                <w:rFonts w:cs="Arial"/>
                <w:color w:val="333333"/>
                <w:sz w:val="22"/>
                <w:szCs w:val="22"/>
              </w:rPr>
            </w:pPr>
            <w:r w:rsidRPr="00384FCB">
              <w:rPr>
                <w:rFonts w:cs="Arial"/>
                <w:sz w:val="22"/>
                <w:szCs w:val="22"/>
              </w:rPr>
              <w:t>76</w:t>
            </w:r>
          </w:p>
        </w:tc>
      </w:tr>
      <w:tr w:rsidR="00AB0436" w:rsidRPr="00384FCB" w14:paraId="34A0E608" w14:textId="77777777" w:rsidTr="00384FCB">
        <w:trPr>
          <w:trHeight w:val="387"/>
        </w:trPr>
        <w:tc>
          <w:tcPr>
            <w:tcW w:w="1678" w:type="pct"/>
            <w:noWrap/>
            <w:hideMark/>
          </w:tcPr>
          <w:p w14:paraId="105A6574" w14:textId="77777777" w:rsidR="00AB0436" w:rsidRPr="00384FCB" w:rsidRDefault="00AB0436" w:rsidP="005740EB">
            <w:pPr>
              <w:pStyle w:val="BodyText"/>
              <w:rPr>
                <w:rFonts w:cs="Arial"/>
                <w:color w:val="333333"/>
                <w:sz w:val="22"/>
                <w:szCs w:val="22"/>
              </w:rPr>
            </w:pPr>
            <w:r w:rsidRPr="00384FCB">
              <w:rPr>
                <w:rFonts w:cs="Arial"/>
                <w:color w:val="333333"/>
                <w:sz w:val="22"/>
                <w:szCs w:val="22"/>
              </w:rPr>
              <w:t>Hanging out</w:t>
            </w:r>
          </w:p>
        </w:tc>
        <w:tc>
          <w:tcPr>
            <w:tcW w:w="2152" w:type="pct"/>
            <w:noWrap/>
            <w:hideMark/>
          </w:tcPr>
          <w:p w14:paraId="76F2D90C" w14:textId="77777777" w:rsidR="00AB0436" w:rsidRPr="00384FCB" w:rsidRDefault="00AB0436" w:rsidP="005740EB">
            <w:pPr>
              <w:pStyle w:val="BodyText"/>
              <w:rPr>
                <w:rFonts w:cs="Arial"/>
                <w:color w:val="333333"/>
                <w:sz w:val="22"/>
                <w:szCs w:val="22"/>
              </w:rPr>
            </w:pPr>
            <w:r w:rsidRPr="00384FCB">
              <w:rPr>
                <w:rFonts w:cs="Arial"/>
                <w:sz w:val="22"/>
                <w:szCs w:val="22"/>
              </w:rPr>
              <w:t>3.09</w:t>
            </w:r>
          </w:p>
        </w:tc>
        <w:tc>
          <w:tcPr>
            <w:tcW w:w="1169" w:type="pct"/>
          </w:tcPr>
          <w:p w14:paraId="5D7D8D41" w14:textId="77777777" w:rsidR="00AB0436" w:rsidRPr="00384FCB" w:rsidRDefault="00AB0436" w:rsidP="005740EB">
            <w:pPr>
              <w:pStyle w:val="BodyText"/>
              <w:rPr>
                <w:rFonts w:cs="Arial"/>
                <w:color w:val="333333"/>
                <w:sz w:val="22"/>
                <w:szCs w:val="22"/>
              </w:rPr>
            </w:pPr>
            <w:r w:rsidRPr="00384FCB">
              <w:rPr>
                <w:rFonts w:cs="Arial"/>
                <w:sz w:val="22"/>
                <w:szCs w:val="22"/>
              </w:rPr>
              <w:t>80</w:t>
            </w:r>
          </w:p>
        </w:tc>
      </w:tr>
      <w:tr w:rsidR="00AB0436" w:rsidRPr="00384FCB" w14:paraId="68EF73AB" w14:textId="77777777" w:rsidTr="00384FCB">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1BA59E92" w14:textId="77777777" w:rsidR="00AB0436" w:rsidRPr="00384FCB" w:rsidRDefault="00AB0436" w:rsidP="005740EB">
            <w:pPr>
              <w:pStyle w:val="BodyText"/>
              <w:rPr>
                <w:rFonts w:cs="Arial"/>
                <w:color w:val="333333"/>
                <w:sz w:val="22"/>
                <w:szCs w:val="22"/>
              </w:rPr>
            </w:pPr>
            <w:r w:rsidRPr="00384FCB">
              <w:rPr>
                <w:rFonts w:cs="Arial"/>
                <w:sz w:val="22"/>
                <w:szCs w:val="22"/>
              </w:rPr>
              <w:t>Mentoring and volunteering</w:t>
            </w:r>
          </w:p>
        </w:tc>
        <w:tc>
          <w:tcPr>
            <w:tcW w:w="2152" w:type="pct"/>
            <w:noWrap/>
            <w:hideMark/>
          </w:tcPr>
          <w:p w14:paraId="3BC0FC77" w14:textId="77777777" w:rsidR="00AB0436" w:rsidRPr="00384FCB" w:rsidRDefault="00AB0436" w:rsidP="005740EB">
            <w:pPr>
              <w:pStyle w:val="BodyText"/>
              <w:rPr>
                <w:rFonts w:cs="Arial"/>
                <w:color w:val="333333"/>
                <w:sz w:val="22"/>
                <w:szCs w:val="22"/>
              </w:rPr>
            </w:pPr>
            <w:r w:rsidRPr="00384FCB">
              <w:rPr>
                <w:rFonts w:cs="Arial"/>
                <w:sz w:val="22"/>
                <w:szCs w:val="22"/>
              </w:rPr>
              <w:t>3.70</w:t>
            </w:r>
          </w:p>
        </w:tc>
        <w:tc>
          <w:tcPr>
            <w:tcW w:w="1169" w:type="pct"/>
          </w:tcPr>
          <w:p w14:paraId="75A22842" w14:textId="77777777" w:rsidR="00AB0436" w:rsidRPr="00384FCB" w:rsidRDefault="00AB0436" w:rsidP="005740EB">
            <w:pPr>
              <w:pStyle w:val="BodyText"/>
              <w:rPr>
                <w:rFonts w:cs="Arial"/>
                <w:color w:val="333333"/>
                <w:sz w:val="22"/>
                <w:szCs w:val="22"/>
              </w:rPr>
            </w:pPr>
            <w:r w:rsidRPr="00384FCB">
              <w:rPr>
                <w:rFonts w:cs="Arial"/>
                <w:sz w:val="22"/>
                <w:szCs w:val="22"/>
              </w:rPr>
              <w:t>30</w:t>
            </w:r>
          </w:p>
        </w:tc>
      </w:tr>
      <w:tr w:rsidR="00AB0436" w:rsidRPr="00384FCB" w14:paraId="2732935B" w14:textId="77777777" w:rsidTr="00384FCB">
        <w:trPr>
          <w:trHeight w:val="70"/>
        </w:trPr>
        <w:tc>
          <w:tcPr>
            <w:tcW w:w="1678" w:type="pct"/>
            <w:noWrap/>
            <w:hideMark/>
          </w:tcPr>
          <w:p w14:paraId="45356586" w14:textId="77777777" w:rsidR="00AB0436" w:rsidRPr="00384FCB" w:rsidRDefault="00AB0436" w:rsidP="005740EB">
            <w:pPr>
              <w:pStyle w:val="BodyText"/>
              <w:rPr>
                <w:rFonts w:cs="Arial"/>
                <w:color w:val="333333"/>
                <w:sz w:val="22"/>
                <w:szCs w:val="22"/>
              </w:rPr>
            </w:pPr>
            <w:r w:rsidRPr="00384FCB">
              <w:rPr>
                <w:rFonts w:cs="Arial"/>
                <w:sz w:val="22"/>
                <w:szCs w:val="22"/>
              </w:rPr>
              <w:lastRenderedPageBreak/>
              <w:t>Sports and physical activities</w:t>
            </w:r>
          </w:p>
        </w:tc>
        <w:tc>
          <w:tcPr>
            <w:tcW w:w="2152" w:type="pct"/>
            <w:noWrap/>
            <w:hideMark/>
          </w:tcPr>
          <w:p w14:paraId="2C84AFEE" w14:textId="77777777" w:rsidR="00AB0436" w:rsidRPr="00384FCB" w:rsidRDefault="00AB0436" w:rsidP="005740EB">
            <w:pPr>
              <w:pStyle w:val="BodyText"/>
              <w:rPr>
                <w:rFonts w:cs="Arial"/>
                <w:color w:val="333333"/>
                <w:sz w:val="22"/>
                <w:szCs w:val="22"/>
              </w:rPr>
            </w:pPr>
            <w:r w:rsidRPr="00384FCB">
              <w:rPr>
                <w:rFonts w:cs="Arial"/>
                <w:sz w:val="22"/>
                <w:szCs w:val="22"/>
              </w:rPr>
              <w:t>3.41</w:t>
            </w:r>
          </w:p>
        </w:tc>
        <w:tc>
          <w:tcPr>
            <w:tcW w:w="1169" w:type="pct"/>
          </w:tcPr>
          <w:p w14:paraId="795E06AA" w14:textId="77777777" w:rsidR="00AB0436" w:rsidRPr="00384FCB" w:rsidRDefault="00AB0436" w:rsidP="005740EB">
            <w:pPr>
              <w:pStyle w:val="BodyText"/>
              <w:rPr>
                <w:rFonts w:cs="Arial"/>
                <w:color w:val="333333"/>
                <w:sz w:val="22"/>
                <w:szCs w:val="22"/>
              </w:rPr>
            </w:pPr>
            <w:r w:rsidRPr="00384FCB">
              <w:rPr>
                <w:rFonts w:cs="Arial"/>
                <w:sz w:val="22"/>
                <w:szCs w:val="22"/>
              </w:rPr>
              <w:t>306</w:t>
            </w:r>
          </w:p>
        </w:tc>
      </w:tr>
    </w:tbl>
    <w:p w14:paraId="5A4BDD9A"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[(3.41-3.09)/4] = 8.00% - </w:t>
      </w:r>
      <w:r w:rsidRPr="00B71F91">
        <w:rPr>
          <w:rFonts w:ascii="Arial" w:hAnsi="Arial" w:cs="Arial"/>
          <w:b/>
          <w:bCs/>
        </w:rPr>
        <w:t>emerging evidence</w:t>
      </w:r>
      <w:r w:rsidRPr="00B71F91">
        <w:rPr>
          <w:rFonts w:ascii="Arial" w:hAnsi="Arial" w:cs="Arial"/>
        </w:rPr>
        <w:t>. (Comparison between sports and physical activities, and hanging out (Q8) over Q13 categories)</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384FCB" w14:paraId="33F43C7A" w14:textId="77777777" w:rsidTr="00384FCB">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2B814B17" w14:textId="77777777" w:rsidR="00AB0436" w:rsidRPr="00384FCB" w:rsidRDefault="00AB0436" w:rsidP="005740EB">
            <w:pPr>
              <w:pStyle w:val="BodyText"/>
              <w:rPr>
                <w:rFonts w:cs="Arial"/>
                <w:sz w:val="22"/>
                <w:szCs w:val="22"/>
              </w:rPr>
            </w:pPr>
            <w:r w:rsidRPr="00384FCB">
              <w:rPr>
                <w:rFonts w:cs="Arial"/>
                <w:sz w:val="22"/>
                <w:szCs w:val="22"/>
              </w:rPr>
              <w:t>Type of activity (Q8)</w:t>
            </w:r>
          </w:p>
        </w:tc>
        <w:tc>
          <w:tcPr>
            <w:tcW w:w="2152" w:type="pct"/>
            <w:noWrap/>
            <w:hideMark/>
          </w:tcPr>
          <w:p w14:paraId="1A2A8BA6" w14:textId="77777777" w:rsidR="00AB0436" w:rsidRPr="00384FCB" w:rsidRDefault="00AB0436" w:rsidP="005740EB">
            <w:pPr>
              <w:pStyle w:val="BodyText"/>
              <w:rPr>
                <w:rFonts w:cs="Arial"/>
                <w:sz w:val="22"/>
                <w:szCs w:val="22"/>
              </w:rPr>
            </w:pPr>
            <w:r w:rsidRPr="00384FCB">
              <w:rPr>
                <w:rFonts w:cs="Arial"/>
                <w:sz w:val="22"/>
                <w:szCs w:val="22"/>
              </w:rPr>
              <w:t>Average of life skills (Q13e) (1 – Never; 5 – Very often)</w:t>
            </w:r>
          </w:p>
        </w:tc>
        <w:tc>
          <w:tcPr>
            <w:tcW w:w="1169" w:type="pct"/>
          </w:tcPr>
          <w:p w14:paraId="6D3C0E0F" w14:textId="77777777" w:rsidR="00AB0436" w:rsidRPr="00384FCB" w:rsidRDefault="00AB0436" w:rsidP="005740EB">
            <w:pPr>
              <w:pStyle w:val="BodyText"/>
              <w:rPr>
                <w:rFonts w:cs="Arial"/>
                <w:sz w:val="22"/>
                <w:szCs w:val="22"/>
              </w:rPr>
            </w:pPr>
            <w:r w:rsidRPr="00384FCB">
              <w:rPr>
                <w:rFonts w:cs="Arial"/>
                <w:sz w:val="22"/>
                <w:szCs w:val="22"/>
              </w:rPr>
              <w:t>No. of respondents</w:t>
            </w:r>
          </w:p>
        </w:tc>
      </w:tr>
      <w:tr w:rsidR="00AB0436" w:rsidRPr="00384FCB" w14:paraId="59D61155" w14:textId="77777777" w:rsidTr="00384FCB">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3BC0E4DE" w14:textId="77777777" w:rsidR="00AB0436" w:rsidRPr="00384FCB" w:rsidRDefault="00AB0436" w:rsidP="005740EB">
            <w:pPr>
              <w:pStyle w:val="BodyText"/>
              <w:rPr>
                <w:rFonts w:cs="Arial"/>
                <w:color w:val="333333"/>
                <w:sz w:val="22"/>
                <w:szCs w:val="22"/>
              </w:rPr>
            </w:pPr>
            <w:r w:rsidRPr="00384FCB">
              <w:rPr>
                <w:rFonts w:cs="Arial"/>
                <w:color w:val="333333"/>
                <w:sz w:val="22"/>
                <w:szCs w:val="22"/>
              </w:rPr>
              <w:t>Clubs and workshops</w:t>
            </w:r>
          </w:p>
        </w:tc>
        <w:tc>
          <w:tcPr>
            <w:tcW w:w="2152" w:type="pct"/>
            <w:noWrap/>
            <w:hideMark/>
          </w:tcPr>
          <w:p w14:paraId="7218FC9A" w14:textId="77777777" w:rsidR="00AB0436" w:rsidRPr="00384FCB" w:rsidRDefault="00AB0436" w:rsidP="005740EB">
            <w:pPr>
              <w:pStyle w:val="BodyText"/>
              <w:rPr>
                <w:rFonts w:cs="Arial"/>
                <w:color w:val="333333"/>
                <w:sz w:val="22"/>
                <w:szCs w:val="22"/>
              </w:rPr>
            </w:pPr>
            <w:r w:rsidRPr="00384FCB">
              <w:rPr>
                <w:rFonts w:cs="Arial"/>
                <w:sz w:val="22"/>
                <w:szCs w:val="22"/>
              </w:rPr>
              <w:t>3.32</w:t>
            </w:r>
          </w:p>
        </w:tc>
        <w:tc>
          <w:tcPr>
            <w:tcW w:w="1169" w:type="pct"/>
          </w:tcPr>
          <w:p w14:paraId="439F85A0" w14:textId="77777777" w:rsidR="00AB0436" w:rsidRPr="00384FCB" w:rsidRDefault="00AB0436" w:rsidP="005740EB">
            <w:pPr>
              <w:pStyle w:val="BodyText"/>
              <w:rPr>
                <w:rFonts w:cs="Arial"/>
                <w:color w:val="333333"/>
                <w:sz w:val="22"/>
                <w:szCs w:val="22"/>
              </w:rPr>
            </w:pPr>
            <w:r w:rsidRPr="00384FCB">
              <w:rPr>
                <w:rFonts w:cs="Arial"/>
                <w:sz w:val="22"/>
                <w:szCs w:val="22"/>
              </w:rPr>
              <w:t>76</w:t>
            </w:r>
          </w:p>
        </w:tc>
      </w:tr>
      <w:tr w:rsidR="00AB0436" w:rsidRPr="00384FCB" w14:paraId="1ACB72AD" w14:textId="77777777" w:rsidTr="00384FCB">
        <w:trPr>
          <w:trHeight w:val="387"/>
        </w:trPr>
        <w:tc>
          <w:tcPr>
            <w:tcW w:w="1678" w:type="pct"/>
            <w:noWrap/>
            <w:hideMark/>
          </w:tcPr>
          <w:p w14:paraId="0463CB4A" w14:textId="77777777" w:rsidR="00AB0436" w:rsidRPr="00384FCB" w:rsidRDefault="00AB0436" w:rsidP="005740EB">
            <w:pPr>
              <w:pStyle w:val="BodyText"/>
              <w:rPr>
                <w:rFonts w:cs="Arial"/>
                <w:color w:val="333333"/>
                <w:sz w:val="22"/>
                <w:szCs w:val="22"/>
              </w:rPr>
            </w:pPr>
            <w:r w:rsidRPr="00384FCB">
              <w:rPr>
                <w:rFonts w:cs="Arial"/>
                <w:color w:val="333333"/>
                <w:sz w:val="22"/>
                <w:szCs w:val="22"/>
              </w:rPr>
              <w:t>Hanging out</w:t>
            </w:r>
          </w:p>
        </w:tc>
        <w:tc>
          <w:tcPr>
            <w:tcW w:w="2152" w:type="pct"/>
            <w:noWrap/>
            <w:hideMark/>
          </w:tcPr>
          <w:p w14:paraId="037A8E75" w14:textId="77777777" w:rsidR="00AB0436" w:rsidRPr="00384FCB" w:rsidRDefault="00AB0436" w:rsidP="005740EB">
            <w:pPr>
              <w:pStyle w:val="BodyText"/>
              <w:rPr>
                <w:rFonts w:cs="Arial"/>
                <w:color w:val="333333"/>
                <w:sz w:val="22"/>
                <w:szCs w:val="22"/>
              </w:rPr>
            </w:pPr>
            <w:r w:rsidRPr="00384FCB">
              <w:rPr>
                <w:rFonts w:cs="Arial"/>
                <w:sz w:val="22"/>
                <w:szCs w:val="22"/>
              </w:rPr>
              <w:t>3.10</w:t>
            </w:r>
          </w:p>
        </w:tc>
        <w:tc>
          <w:tcPr>
            <w:tcW w:w="1169" w:type="pct"/>
          </w:tcPr>
          <w:p w14:paraId="0FB7D74E" w14:textId="77777777" w:rsidR="00AB0436" w:rsidRPr="00384FCB" w:rsidRDefault="00AB0436" w:rsidP="005740EB">
            <w:pPr>
              <w:pStyle w:val="BodyText"/>
              <w:rPr>
                <w:rFonts w:cs="Arial"/>
                <w:color w:val="333333"/>
                <w:sz w:val="22"/>
                <w:szCs w:val="22"/>
              </w:rPr>
            </w:pPr>
            <w:r w:rsidRPr="00384FCB">
              <w:rPr>
                <w:rFonts w:cs="Arial"/>
                <w:sz w:val="22"/>
                <w:szCs w:val="22"/>
              </w:rPr>
              <w:t>80</w:t>
            </w:r>
          </w:p>
        </w:tc>
      </w:tr>
      <w:tr w:rsidR="00AB0436" w:rsidRPr="00384FCB" w14:paraId="70B43CBB" w14:textId="77777777" w:rsidTr="00384FCB">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09FB1830" w14:textId="77777777" w:rsidR="00AB0436" w:rsidRPr="00384FCB" w:rsidRDefault="00AB0436" w:rsidP="005740EB">
            <w:pPr>
              <w:pStyle w:val="BodyText"/>
              <w:rPr>
                <w:rFonts w:cs="Arial"/>
                <w:color w:val="333333"/>
                <w:sz w:val="22"/>
                <w:szCs w:val="22"/>
              </w:rPr>
            </w:pPr>
            <w:r w:rsidRPr="00384FCB">
              <w:rPr>
                <w:rFonts w:cs="Arial"/>
                <w:sz w:val="22"/>
                <w:szCs w:val="22"/>
              </w:rPr>
              <w:t>Mentoring and volunteering</w:t>
            </w:r>
          </w:p>
        </w:tc>
        <w:tc>
          <w:tcPr>
            <w:tcW w:w="2152" w:type="pct"/>
            <w:noWrap/>
            <w:hideMark/>
          </w:tcPr>
          <w:p w14:paraId="00DBABE7" w14:textId="77777777" w:rsidR="00AB0436" w:rsidRPr="00384FCB" w:rsidRDefault="00AB0436" w:rsidP="005740EB">
            <w:pPr>
              <w:pStyle w:val="BodyText"/>
              <w:rPr>
                <w:rFonts w:cs="Arial"/>
                <w:color w:val="333333"/>
                <w:sz w:val="22"/>
                <w:szCs w:val="22"/>
              </w:rPr>
            </w:pPr>
            <w:r w:rsidRPr="00384FCB">
              <w:rPr>
                <w:rFonts w:cs="Arial"/>
                <w:sz w:val="22"/>
                <w:szCs w:val="22"/>
              </w:rPr>
              <w:t>3.23</w:t>
            </w:r>
          </w:p>
        </w:tc>
        <w:tc>
          <w:tcPr>
            <w:tcW w:w="1169" w:type="pct"/>
          </w:tcPr>
          <w:p w14:paraId="065E74D1" w14:textId="77777777" w:rsidR="00AB0436" w:rsidRPr="00384FCB" w:rsidRDefault="00AB0436" w:rsidP="005740EB">
            <w:pPr>
              <w:pStyle w:val="BodyText"/>
              <w:rPr>
                <w:rFonts w:cs="Arial"/>
                <w:color w:val="333333"/>
                <w:sz w:val="22"/>
                <w:szCs w:val="22"/>
              </w:rPr>
            </w:pPr>
            <w:r w:rsidRPr="00384FCB">
              <w:rPr>
                <w:rFonts w:cs="Arial"/>
                <w:sz w:val="22"/>
                <w:szCs w:val="22"/>
              </w:rPr>
              <w:t>30</w:t>
            </w:r>
          </w:p>
        </w:tc>
      </w:tr>
      <w:tr w:rsidR="00AB0436" w:rsidRPr="00384FCB" w14:paraId="4B0EED31" w14:textId="77777777" w:rsidTr="00384FCB">
        <w:trPr>
          <w:trHeight w:val="70"/>
        </w:trPr>
        <w:tc>
          <w:tcPr>
            <w:tcW w:w="1678" w:type="pct"/>
            <w:noWrap/>
            <w:hideMark/>
          </w:tcPr>
          <w:p w14:paraId="4D8AD038" w14:textId="77777777" w:rsidR="00AB0436" w:rsidRPr="00384FCB" w:rsidRDefault="00AB0436" w:rsidP="005740EB">
            <w:pPr>
              <w:pStyle w:val="BodyText"/>
              <w:rPr>
                <w:rFonts w:cs="Arial"/>
                <w:color w:val="333333"/>
                <w:sz w:val="22"/>
                <w:szCs w:val="22"/>
              </w:rPr>
            </w:pPr>
            <w:r w:rsidRPr="00384FCB">
              <w:rPr>
                <w:rFonts w:cs="Arial"/>
                <w:sz w:val="22"/>
                <w:szCs w:val="22"/>
              </w:rPr>
              <w:t>Sports and physical activities</w:t>
            </w:r>
          </w:p>
        </w:tc>
        <w:tc>
          <w:tcPr>
            <w:tcW w:w="2152" w:type="pct"/>
            <w:noWrap/>
            <w:hideMark/>
          </w:tcPr>
          <w:p w14:paraId="6162DFB7" w14:textId="77777777" w:rsidR="00AB0436" w:rsidRPr="00384FCB" w:rsidRDefault="00AB0436" w:rsidP="005740EB">
            <w:pPr>
              <w:pStyle w:val="BodyText"/>
              <w:rPr>
                <w:rFonts w:cs="Arial"/>
                <w:color w:val="333333"/>
                <w:sz w:val="22"/>
                <w:szCs w:val="22"/>
              </w:rPr>
            </w:pPr>
            <w:r w:rsidRPr="00384FCB">
              <w:rPr>
                <w:rFonts w:cs="Arial"/>
                <w:sz w:val="22"/>
                <w:szCs w:val="22"/>
              </w:rPr>
              <w:t>3.35</w:t>
            </w:r>
          </w:p>
        </w:tc>
        <w:tc>
          <w:tcPr>
            <w:tcW w:w="1169" w:type="pct"/>
          </w:tcPr>
          <w:p w14:paraId="292D547C" w14:textId="77777777" w:rsidR="00AB0436" w:rsidRPr="00384FCB" w:rsidRDefault="00AB0436" w:rsidP="005740EB">
            <w:pPr>
              <w:pStyle w:val="BodyText"/>
              <w:rPr>
                <w:rFonts w:cs="Arial"/>
                <w:color w:val="333333"/>
                <w:sz w:val="22"/>
                <w:szCs w:val="22"/>
              </w:rPr>
            </w:pPr>
            <w:r w:rsidRPr="00384FCB">
              <w:rPr>
                <w:rFonts w:cs="Arial"/>
                <w:sz w:val="22"/>
                <w:szCs w:val="22"/>
              </w:rPr>
              <w:t>306</w:t>
            </w:r>
          </w:p>
        </w:tc>
      </w:tr>
    </w:tbl>
    <w:p w14:paraId="16AE49F8"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[(3.35-3.10)/4] = 6.16% - </w:t>
      </w:r>
      <w:r w:rsidRPr="00B71F91">
        <w:rPr>
          <w:rFonts w:ascii="Arial" w:hAnsi="Arial" w:cs="Arial"/>
          <w:b/>
          <w:bCs/>
        </w:rPr>
        <w:t>emerging evidence</w:t>
      </w:r>
      <w:r w:rsidRPr="00B71F91">
        <w:rPr>
          <w:rFonts w:ascii="Arial" w:hAnsi="Arial" w:cs="Arial"/>
        </w:rPr>
        <w:t xml:space="preserve">. (Comparison between sports and physical activities, and hanging out (Q8) over Q13 categories) </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7F0BC6" w14:paraId="0F7FA845" w14:textId="77777777" w:rsidTr="007F0BC6">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3758686A" w14:textId="77777777" w:rsidR="00AB0436" w:rsidRPr="007F0BC6" w:rsidRDefault="00AB0436" w:rsidP="005740EB">
            <w:pPr>
              <w:pStyle w:val="BodyText"/>
              <w:rPr>
                <w:rFonts w:cs="Arial"/>
                <w:sz w:val="22"/>
                <w:szCs w:val="22"/>
              </w:rPr>
            </w:pPr>
            <w:r w:rsidRPr="007F0BC6">
              <w:rPr>
                <w:rFonts w:cs="Arial"/>
                <w:sz w:val="22"/>
                <w:szCs w:val="22"/>
              </w:rPr>
              <w:t>Type of activity (Q8)</w:t>
            </w:r>
          </w:p>
        </w:tc>
        <w:tc>
          <w:tcPr>
            <w:tcW w:w="2152" w:type="pct"/>
            <w:noWrap/>
            <w:hideMark/>
          </w:tcPr>
          <w:p w14:paraId="55AA829F" w14:textId="77777777" w:rsidR="00AB0436" w:rsidRPr="007F0BC6" w:rsidRDefault="00AB0436" w:rsidP="005740EB">
            <w:pPr>
              <w:pStyle w:val="BodyText"/>
              <w:rPr>
                <w:rFonts w:cs="Arial"/>
                <w:sz w:val="22"/>
                <w:szCs w:val="22"/>
              </w:rPr>
            </w:pPr>
            <w:r w:rsidRPr="007F0BC6">
              <w:rPr>
                <w:rFonts w:cs="Arial"/>
                <w:sz w:val="22"/>
                <w:szCs w:val="22"/>
              </w:rPr>
              <w:t>Average of life skills (Q13f) (1 – Never; 5 – Very often)</w:t>
            </w:r>
          </w:p>
        </w:tc>
        <w:tc>
          <w:tcPr>
            <w:tcW w:w="1169" w:type="pct"/>
          </w:tcPr>
          <w:p w14:paraId="0961FEFB" w14:textId="77777777" w:rsidR="00AB0436" w:rsidRPr="007F0BC6" w:rsidRDefault="00AB0436" w:rsidP="005740EB">
            <w:pPr>
              <w:pStyle w:val="BodyText"/>
              <w:rPr>
                <w:rFonts w:cs="Arial"/>
                <w:sz w:val="22"/>
                <w:szCs w:val="22"/>
              </w:rPr>
            </w:pPr>
            <w:r w:rsidRPr="007F0BC6">
              <w:rPr>
                <w:rFonts w:cs="Arial"/>
                <w:sz w:val="22"/>
                <w:szCs w:val="22"/>
              </w:rPr>
              <w:t>No. of respondents</w:t>
            </w:r>
          </w:p>
        </w:tc>
      </w:tr>
      <w:tr w:rsidR="00AB0436" w:rsidRPr="007F0BC6" w14:paraId="34620163" w14:textId="77777777" w:rsidTr="007F0BC6">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2F6724AD" w14:textId="77777777" w:rsidR="00AB0436" w:rsidRPr="007F0BC6" w:rsidRDefault="00AB0436" w:rsidP="005740EB">
            <w:pPr>
              <w:pStyle w:val="BodyText"/>
              <w:rPr>
                <w:rFonts w:cs="Arial"/>
                <w:color w:val="333333"/>
                <w:sz w:val="22"/>
                <w:szCs w:val="22"/>
              </w:rPr>
            </w:pPr>
            <w:r w:rsidRPr="007F0BC6">
              <w:rPr>
                <w:rFonts w:cs="Arial"/>
                <w:color w:val="333333"/>
                <w:sz w:val="22"/>
                <w:szCs w:val="22"/>
              </w:rPr>
              <w:t>Clubs and workshops</w:t>
            </w:r>
          </w:p>
        </w:tc>
        <w:tc>
          <w:tcPr>
            <w:tcW w:w="2152" w:type="pct"/>
            <w:noWrap/>
            <w:hideMark/>
          </w:tcPr>
          <w:p w14:paraId="22F6D0E0" w14:textId="77777777" w:rsidR="00AB0436" w:rsidRPr="007F0BC6" w:rsidRDefault="00AB0436" w:rsidP="005740EB">
            <w:pPr>
              <w:pStyle w:val="BodyText"/>
              <w:rPr>
                <w:rFonts w:cs="Arial"/>
                <w:color w:val="333333"/>
                <w:sz w:val="22"/>
                <w:szCs w:val="22"/>
              </w:rPr>
            </w:pPr>
            <w:r w:rsidRPr="007F0BC6">
              <w:rPr>
                <w:rFonts w:cs="Arial"/>
                <w:sz w:val="22"/>
                <w:szCs w:val="22"/>
              </w:rPr>
              <w:t>3.66</w:t>
            </w:r>
          </w:p>
        </w:tc>
        <w:tc>
          <w:tcPr>
            <w:tcW w:w="1169" w:type="pct"/>
          </w:tcPr>
          <w:p w14:paraId="71B7D48C" w14:textId="77777777" w:rsidR="00AB0436" w:rsidRPr="007F0BC6" w:rsidRDefault="00AB0436" w:rsidP="005740EB">
            <w:pPr>
              <w:pStyle w:val="BodyText"/>
              <w:rPr>
                <w:rFonts w:cs="Arial"/>
                <w:color w:val="333333"/>
                <w:sz w:val="22"/>
                <w:szCs w:val="22"/>
              </w:rPr>
            </w:pPr>
            <w:r w:rsidRPr="007F0BC6">
              <w:rPr>
                <w:rFonts w:cs="Arial"/>
                <w:sz w:val="22"/>
                <w:szCs w:val="22"/>
              </w:rPr>
              <w:t>76</w:t>
            </w:r>
          </w:p>
        </w:tc>
      </w:tr>
      <w:tr w:rsidR="00AB0436" w:rsidRPr="007F0BC6" w14:paraId="1007AF9C" w14:textId="77777777" w:rsidTr="007F0BC6">
        <w:trPr>
          <w:trHeight w:val="387"/>
        </w:trPr>
        <w:tc>
          <w:tcPr>
            <w:tcW w:w="1678" w:type="pct"/>
            <w:noWrap/>
            <w:hideMark/>
          </w:tcPr>
          <w:p w14:paraId="2EDBF6A0" w14:textId="77777777" w:rsidR="00AB0436" w:rsidRPr="007F0BC6" w:rsidRDefault="00AB0436" w:rsidP="005740EB">
            <w:pPr>
              <w:pStyle w:val="BodyText"/>
              <w:rPr>
                <w:rFonts w:cs="Arial"/>
                <w:color w:val="333333"/>
                <w:sz w:val="22"/>
                <w:szCs w:val="22"/>
              </w:rPr>
            </w:pPr>
            <w:r w:rsidRPr="007F0BC6">
              <w:rPr>
                <w:rFonts w:cs="Arial"/>
                <w:color w:val="333333"/>
                <w:sz w:val="22"/>
                <w:szCs w:val="22"/>
              </w:rPr>
              <w:t>Hanging out</w:t>
            </w:r>
          </w:p>
        </w:tc>
        <w:tc>
          <w:tcPr>
            <w:tcW w:w="2152" w:type="pct"/>
            <w:noWrap/>
            <w:hideMark/>
          </w:tcPr>
          <w:p w14:paraId="479132CA" w14:textId="77777777" w:rsidR="00AB0436" w:rsidRPr="007F0BC6" w:rsidRDefault="00AB0436" w:rsidP="005740EB">
            <w:pPr>
              <w:pStyle w:val="BodyText"/>
              <w:rPr>
                <w:rFonts w:cs="Arial"/>
                <w:color w:val="333333"/>
                <w:sz w:val="22"/>
                <w:szCs w:val="22"/>
              </w:rPr>
            </w:pPr>
            <w:r w:rsidRPr="007F0BC6">
              <w:rPr>
                <w:rFonts w:cs="Arial"/>
                <w:sz w:val="22"/>
                <w:szCs w:val="22"/>
              </w:rPr>
              <w:t>3.46</w:t>
            </w:r>
          </w:p>
        </w:tc>
        <w:tc>
          <w:tcPr>
            <w:tcW w:w="1169" w:type="pct"/>
          </w:tcPr>
          <w:p w14:paraId="285640FB" w14:textId="77777777" w:rsidR="00AB0436" w:rsidRPr="007F0BC6" w:rsidRDefault="00AB0436" w:rsidP="005740EB">
            <w:pPr>
              <w:pStyle w:val="BodyText"/>
              <w:rPr>
                <w:rFonts w:cs="Arial"/>
                <w:color w:val="333333"/>
                <w:sz w:val="22"/>
                <w:szCs w:val="22"/>
              </w:rPr>
            </w:pPr>
            <w:r w:rsidRPr="007F0BC6">
              <w:rPr>
                <w:rFonts w:cs="Arial"/>
                <w:sz w:val="22"/>
                <w:szCs w:val="22"/>
              </w:rPr>
              <w:t>80</w:t>
            </w:r>
          </w:p>
        </w:tc>
      </w:tr>
      <w:tr w:rsidR="00AB0436" w:rsidRPr="007F0BC6" w14:paraId="34D0DB11" w14:textId="77777777" w:rsidTr="007F0BC6">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11E89FA8" w14:textId="77777777" w:rsidR="00AB0436" w:rsidRPr="007F0BC6" w:rsidRDefault="00AB0436" w:rsidP="005740EB">
            <w:pPr>
              <w:pStyle w:val="BodyText"/>
              <w:rPr>
                <w:rFonts w:cs="Arial"/>
                <w:color w:val="333333"/>
                <w:sz w:val="22"/>
                <w:szCs w:val="22"/>
              </w:rPr>
            </w:pPr>
            <w:r w:rsidRPr="007F0BC6">
              <w:rPr>
                <w:rFonts w:cs="Arial"/>
                <w:sz w:val="22"/>
                <w:szCs w:val="22"/>
              </w:rPr>
              <w:t>Mentoring and volunteering</w:t>
            </w:r>
          </w:p>
        </w:tc>
        <w:tc>
          <w:tcPr>
            <w:tcW w:w="2152" w:type="pct"/>
            <w:noWrap/>
            <w:hideMark/>
          </w:tcPr>
          <w:p w14:paraId="2441BB69" w14:textId="77777777" w:rsidR="00AB0436" w:rsidRPr="007F0BC6" w:rsidRDefault="00AB0436" w:rsidP="005740EB">
            <w:pPr>
              <w:pStyle w:val="BodyText"/>
              <w:rPr>
                <w:rFonts w:cs="Arial"/>
                <w:color w:val="333333"/>
                <w:sz w:val="22"/>
                <w:szCs w:val="22"/>
              </w:rPr>
            </w:pPr>
            <w:r w:rsidRPr="007F0BC6">
              <w:rPr>
                <w:rFonts w:cs="Arial"/>
                <w:sz w:val="22"/>
                <w:szCs w:val="22"/>
              </w:rPr>
              <w:t>4.07</w:t>
            </w:r>
          </w:p>
        </w:tc>
        <w:tc>
          <w:tcPr>
            <w:tcW w:w="1169" w:type="pct"/>
          </w:tcPr>
          <w:p w14:paraId="08BF7AA6" w14:textId="77777777" w:rsidR="00AB0436" w:rsidRPr="007F0BC6" w:rsidRDefault="00AB0436" w:rsidP="005740EB">
            <w:pPr>
              <w:pStyle w:val="BodyText"/>
              <w:rPr>
                <w:rFonts w:cs="Arial"/>
                <w:color w:val="333333"/>
                <w:sz w:val="22"/>
                <w:szCs w:val="22"/>
              </w:rPr>
            </w:pPr>
            <w:r w:rsidRPr="007F0BC6">
              <w:rPr>
                <w:rFonts w:cs="Arial"/>
                <w:sz w:val="22"/>
                <w:szCs w:val="22"/>
              </w:rPr>
              <w:t>30</w:t>
            </w:r>
          </w:p>
        </w:tc>
      </w:tr>
      <w:tr w:rsidR="00AB0436" w:rsidRPr="007F0BC6" w14:paraId="747B1136" w14:textId="77777777" w:rsidTr="007F0BC6">
        <w:trPr>
          <w:trHeight w:val="70"/>
        </w:trPr>
        <w:tc>
          <w:tcPr>
            <w:tcW w:w="1678" w:type="pct"/>
            <w:noWrap/>
            <w:hideMark/>
          </w:tcPr>
          <w:p w14:paraId="4B70EDD2" w14:textId="77777777" w:rsidR="00AB0436" w:rsidRPr="007F0BC6" w:rsidRDefault="00AB0436" w:rsidP="005740EB">
            <w:pPr>
              <w:pStyle w:val="BodyText"/>
              <w:rPr>
                <w:rFonts w:cs="Arial"/>
                <w:color w:val="333333"/>
                <w:sz w:val="22"/>
                <w:szCs w:val="22"/>
              </w:rPr>
            </w:pPr>
            <w:r w:rsidRPr="007F0BC6">
              <w:rPr>
                <w:rFonts w:cs="Arial"/>
                <w:sz w:val="22"/>
                <w:szCs w:val="22"/>
              </w:rPr>
              <w:t>Sports and physical activities</w:t>
            </w:r>
          </w:p>
        </w:tc>
        <w:tc>
          <w:tcPr>
            <w:tcW w:w="2152" w:type="pct"/>
            <w:noWrap/>
            <w:hideMark/>
          </w:tcPr>
          <w:p w14:paraId="4660788A" w14:textId="77777777" w:rsidR="00AB0436" w:rsidRPr="007F0BC6" w:rsidRDefault="00AB0436" w:rsidP="005740EB">
            <w:pPr>
              <w:pStyle w:val="BodyText"/>
              <w:rPr>
                <w:rFonts w:cs="Arial"/>
                <w:color w:val="333333"/>
                <w:sz w:val="22"/>
                <w:szCs w:val="22"/>
              </w:rPr>
            </w:pPr>
            <w:r w:rsidRPr="007F0BC6">
              <w:rPr>
                <w:rFonts w:cs="Arial"/>
                <w:sz w:val="22"/>
                <w:szCs w:val="22"/>
              </w:rPr>
              <w:t>3.68</w:t>
            </w:r>
          </w:p>
        </w:tc>
        <w:tc>
          <w:tcPr>
            <w:tcW w:w="1169" w:type="pct"/>
          </w:tcPr>
          <w:p w14:paraId="7DFD2B82" w14:textId="77777777" w:rsidR="00AB0436" w:rsidRPr="007F0BC6" w:rsidRDefault="00AB0436" w:rsidP="005740EB">
            <w:pPr>
              <w:pStyle w:val="BodyText"/>
              <w:rPr>
                <w:rFonts w:cs="Arial"/>
                <w:color w:val="333333"/>
                <w:sz w:val="22"/>
                <w:szCs w:val="22"/>
              </w:rPr>
            </w:pPr>
            <w:r w:rsidRPr="007F0BC6">
              <w:rPr>
                <w:rFonts w:cs="Arial"/>
                <w:sz w:val="22"/>
                <w:szCs w:val="22"/>
              </w:rPr>
              <w:t>306</w:t>
            </w:r>
          </w:p>
        </w:tc>
      </w:tr>
    </w:tbl>
    <w:p w14:paraId="30502F8B"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[(3.68-3.46)/4] = 5.57% - </w:t>
      </w:r>
      <w:r w:rsidRPr="00B71F91">
        <w:rPr>
          <w:rFonts w:ascii="Arial" w:hAnsi="Arial" w:cs="Arial"/>
          <w:b/>
          <w:bCs/>
        </w:rPr>
        <w:t>emerging evidence</w:t>
      </w:r>
      <w:r w:rsidRPr="00B71F91">
        <w:rPr>
          <w:rFonts w:ascii="Arial" w:hAnsi="Arial" w:cs="Arial"/>
        </w:rPr>
        <w:t>. (Comparison between sports and physical activities, and hanging out (Q8) over Q13 categories)</w:t>
      </w:r>
    </w:p>
    <w:p w14:paraId="0F3CA2C5"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Is there evidence that those attending a specific activity report lower levels of ASB?</w:t>
      </w:r>
    </w:p>
    <w:p w14:paraId="243D06AE" w14:textId="77777777" w:rsidR="00AB0436" w:rsidRPr="00B71F91" w:rsidRDefault="00AB0436">
      <w:pPr>
        <w:pStyle w:val="ListParagraph"/>
        <w:numPr>
          <w:ilvl w:val="0"/>
          <w:numId w:val="65"/>
        </w:numPr>
        <w:pBdr>
          <w:top w:val="nil"/>
          <w:left w:val="nil"/>
          <w:bottom w:val="nil"/>
          <w:right w:val="nil"/>
          <w:between w:val="nil"/>
        </w:pBdr>
        <w:spacing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participating in ‘hanging out’ activities (with other </w:t>
      </w:r>
      <w:r>
        <w:rPr>
          <w:rFonts w:cs="Arial"/>
          <w:sz w:val="22"/>
        </w:rPr>
        <w:t>YP</w:t>
      </w:r>
      <w:r w:rsidRPr="00B71F91">
        <w:rPr>
          <w:rFonts w:cs="Arial"/>
          <w:sz w:val="22"/>
        </w:rPr>
        <w:t xml:space="preserve"> or adults that work in the centre) report higher levels of three types of ASB: </w:t>
      </w:r>
    </w:p>
    <w:p w14:paraId="54361401" w14:textId="77777777" w:rsidR="00AB0436" w:rsidRPr="00B71F91" w:rsidRDefault="00AB0436">
      <w:pPr>
        <w:pStyle w:val="ListParagraph"/>
        <w:numPr>
          <w:ilvl w:val="1"/>
          <w:numId w:val="65"/>
        </w:numPr>
        <w:pBdr>
          <w:top w:val="nil"/>
          <w:left w:val="nil"/>
          <w:bottom w:val="nil"/>
          <w:right w:val="nil"/>
          <w:between w:val="nil"/>
        </w:pBdr>
        <w:spacing w:line="264" w:lineRule="auto"/>
        <w:rPr>
          <w:rFonts w:cs="Arial"/>
          <w:sz w:val="22"/>
        </w:rPr>
      </w:pPr>
      <w:r w:rsidRPr="00B71F91">
        <w:rPr>
          <w:rFonts w:cs="Arial"/>
          <w:sz w:val="22"/>
        </w:rPr>
        <w:t xml:space="preserve">annoying or swearing at strangers </w:t>
      </w:r>
    </w:p>
    <w:p w14:paraId="39AA5F8D" w14:textId="77777777" w:rsidR="00AB0436" w:rsidRPr="00B71F91" w:rsidRDefault="00AB0436">
      <w:pPr>
        <w:pStyle w:val="ListParagraph"/>
        <w:numPr>
          <w:ilvl w:val="1"/>
          <w:numId w:val="65"/>
        </w:numPr>
        <w:pBdr>
          <w:top w:val="nil"/>
          <w:left w:val="nil"/>
          <w:bottom w:val="nil"/>
          <w:right w:val="nil"/>
          <w:between w:val="nil"/>
        </w:pBdr>
        <w:spacing w:line="264" w:lineRule="auto"/>
        <w:rPr>
          <w:rFonts w:cs="Arial"/>
          <w:sz w:val="22"/>
        </w:rPr>
      </w:pPr>
      <w:r w:rsidRPr="00B71F91">
        <w:rPr>
          <w:rFonts w:cs="Arial"/>
          <w:sz w:val="22"/>
        </w:rPr>
        <w:t xml:space="preserve">hanging out with friends outside shops or on the streets at night, and </w:t>
      </w:r>
    </w:p>
    <w:p w14:paraId="5820815B" w14:textId="77777777" w:rsidR="00AB0436" w:rsidRPr="00B71F91" w:rsidRDefault="00AB0436">
      <w:pPr>
        <w:pStyle w:val="ListParagraph"/>
        <w:numPr>
          <w:ilvl w:val="1"/>
          <w:numId w:val="65"/>
        </w:numPr>
        <w:pBdr>
          <w:top w:val="nil"/>
          <w:left w:val="nil"/>
          <w:bottom w:val="nil"/>
          <w:right w:val="nil"/>
          <w:between w:val="nil"/>
        </w:pBdr>
        <w:spacing w:after="120" w:line="264" w:lineRule="auto"/>
        <w:rPr>
          <w:rFonts w:cs="Arial"/>
          <w:sz w:val="22"/>
        </w:rPr>
      </w:pPr>
      <w:r w:rsidRPr="00B71F91">
        <w:rPr>
          <w:rFonts w:cs="Arial"/>
          <w:sz w:val="22"/>
        </w:rPr>
        <w:t>dropping litter in the street.</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7F0BC6" w14:paraId="133B8DDF" w14:textId="77777777" w:rsidTr="007F0BC6">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720F77CB" w14:textId="77777777" w:rsidR="00AB0436" w:rsidRPr="007F0BC6" w:rsidRDefault="00AB0436" w:rsidP="005740EB">
            <w:pPr>
              <w:pStyle w:val="BodyText"/>
              <w:rPr>
                <w:rFonts w:cs="Arial"/>
                <w:sz w:val="22"/>
                <w:szCs w:val="22"/>
              </w:rPr>
            </w:pPr>
            <w:r w:rsidRPr="007F0BC6">
              <w:rPr>
                <w:rFonts w:cs="Arial"/>
                <w:sz w:val="22"/>
                <w:szCs w:val="22"/>
              </w:rPr>
              <w:t>Type of activity (Q8)</w:t>
            </w:r>
          </w:p>
        </w:tc>
        <w:tc>
          <w:tcPr>
            <w:tcW w:w="2152" w:type="pct"/>
            <w:noWrap/>
            <w:hideMark/>
          </w:tcPr>
          <w:p w14:paraId="56738AA0" w14:textId="77777777" w:rsidR="00AB0436" w:rsidRPr="007F0BC6" w:rsidRDefault="00AB0436" w:rsidP="005740EB">
            <w:pPr>
              <w:pStyle w:val="BodyText"/>
              <w:rPr>
                <w:rFonts w:cs="Arial"/>
                <w:sz w:val="22"/>
                <w:szCs w:val="22"/>
              </w:rPr>
            </w:pPr>
            <w:r w:rsidRPr="007F0BC6">
              <w:rPr>
                <w:rFonts w:cs="Arial"/>
                <w:sz w:val="22"/>
                <w:szCs w:val="22"/>
              </w:rPr>
              <w:t>Average of ASB (Q14a) (1- Never or almost never; 4 – Very frequently)</w:t>
            </w:r>
          </w:p>
        </w:tc>
        <w:tc>
          <w:tcPr>
            <w:tcW w:w="1169" w:type="pct"/>
          </w:tcPr>
          <w:p w14:paraId="2999FAE9" w14:textId="77777777" w:rsidR="00AB0436" w:rsidRPr="007F0BC6" w:rsidRDefault="00AB0436" w:rsidP="005740EB">
            <w:pPr>
              <w:pStyle w:val="BodyText"/>
              <w:rPr>
                <w:rFonts w:cs="Arial"/>
                <w:sz w:val="22"/>
                <w:szCs w:val="22"/>
              </w:rPr>
            </w:pPr>
            <w:r w:rsidRPr="007F0BC6">
              <w:rPr>
                <w:rFonts w:cs="Arial"/>
                <w:sz w:val="22"/>
                <w:szCs w:val="22"/>
              </w:rPr>
              <w:t>No. of respondents</w:t>
            </w:r>
          </w:p>
        </w:tc>
      </w:tr>
      <w:tr w:rsidR="00AB0436" w:rsidRPr="007F0BC6" w14:paraId="00CB0E3E" w14:textId="77777777" w:rsidTr="007F0BC6">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6EBE5397" w14:textId="77777777" w:rsidR="00AB0436" w:rsidRPr="007F0BC6" w:rsidRDefault="00AB0436" w:rsidP="005740EB">
            <w:pPr>
              <w:pStyle w:val="BodyText"/>
              <w:rPr>
                <w:rFonts w:cs="Arial"/>
                <w:color w:val="333333"/>
                <w:sz w:val="22"/>
                <w:szCs w:val="22"/>
              </w:rPr>
            </w:pPr>
            <w:r w:rsidRPr="007F0BC6">
              <w:rPr>
                <w:rFonts w:cs="Arial"/>
                <w:color w:val="333333"/>
                <w:sz w:val="22"/>
                <w:szCs w:val="22"/>
              </w:rPr>
              <w:t>Clubs and workshops</w:t>
            </w:r>
          </w:p>
        </w:tc>
        <w:tc>
          <w:tcPr>
            <w:tcW w:w="2152" w:type="pct"/>
            <w:noWrap/>
            <w:hideMark/>
          </w:tcPr>
          <w:p w14:paraId="1699AECF"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1.66</w:t>
            </w:r>
          </w:p>
        </w:tc>
        <w:tc>
          <w:tcPr>
            <w:tcW w:w="1169" w:type="pct"/>
          </w:tcPr>
          <w:p w14:paraId="20D404DB" w14:textId="77777777" w:rsidR="00AB0436" w:rsidRPr="007F0BC6" w:rsidRDefault="00AB0436" w:rsidP="005740EB">
            <w:pPr>
              <w:pStyle w:val="BodyText"/>
              <w:rPr>
                <w:rFonts w:cs="Arial"/>
                <w:color w:val="333333"/>
                <w:sz w:val="22"/>
                <w:szCs w:val="22"/>
              </w:rPr>
            </w:pPr>
            <w:r w:rsidRPr="007F0BC6">
              <w:rPr>
                <w:rFonts w:cs="Arial"/>
                <w:sz w:val="22"/>
                <w:szCs w:val="22"/>
              </w:rPr>
              <w:t xml:space="preserve"> 76</w:t>
            </w:r>
          </w:p>
        </w:tc>
      </w:tr>
      <w:tr w:rsidR="00AB0436" w:rsidRPr="007F0BC6" w14:paraId="43638F9F" w14:textId="77777777" w:rsidTr="007F0BC6">
        <w:trPr>
          <w:trHeight w:val="387"/>
        </w:trPr>
        <w:tc>
          <w:tcPr>
            <w:tcW w:w="1678" w:type="pct"/>
            <w:noWrap/>
            <w:hideMark/>
          </w:tcPr>
          <w:p w14:paraId="08EE1B59" w14:textId="77777777" w:rsidR="00AB0436" w:rsidRPr="007F0BC6" w:rsidRDefault="00AB0436" w:rsidP="005740EB">
            <w:pPr>
              <w:pStyle w:val="BodyText"/>
              <w:rPr>
                <w:rFonts w:cs="Arial"/>
                <w:color w:val="333333"/>
                <w:sz w:val="22"/>
                <w:szCs w:val="22"/>
              </w:rPr>
            </w:pPr>
            <w:r w:rsidRPr="007F0BC6">
              <w:rPr>
                <w:rFonts w:cs="Arial"/>
                <w:color w:val="333333"/>
                <w:sz w:val="22"/>
                <w:szCs w:val="22"/>
              </w:rPr>
              <w:t>Hanging out</w:t>
            </w:r>
          </w:p>
        </w:tc>
        <w:tc>
          <w:tcPr>
            <w:tcW w:w="2152" w:type="pct"/>
            <w:noWrap/>
            <w:hideMark/>
          </w:tcPr>
          <w:p w14:paraId="319BC900"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1.92</w:t>
            </w:r>
          </w:p>
        </w:tc>
        <w:tc>
          <w:tcPr>
            <w:tcW w:w="1169" w:type="pct"/>
          </w:tcPr>
          <w:p w14:paraId="407AD5A9" w14:textId="77777777" w:rsidR="00AB0436" w:rsidRPr="007F0BC6" w:rsidRDefault="00AB0436" w:rsidP="005740EB">
            <w:pPr>
              <w:pStyle w:val="BodyText"/>
              <w:rPr>
                <w:rFonts w:cs="Arial"/>
                <w:color w:val="333333"/>
                <w:sz w:val="22"/>
                <w:szCs w:val="22"/>
              </w:rPr>
            </w:pPr>
            <w:r w:rsidRPr="007F0BC6">
              <w:rPr>
                <w:rFonts w:cs="Arial"/>
                <w:sz w:val="22"/>
                <w:szCs w:val="22"/>
              </w:rPr>
              <w:t xml:space="preserve"> 80</w:t>
            </w:r>
          </w:p>
        </w:tc>
      </w:tr>
      <w:tr w:rsidR="00AB0436" w:rsidRPr="007F0BC6" w14:paraId="714EF9E8" w14:textId="77777777" w:rsidTr="007F0BC6">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5D89930A" w14:textId="77777777" w:rsidR="00AB0436" w:rsidRPr="007F0BC6" w:rsidRDefault="00AB0436" w:rsidP="005740EB">
            <w:pPr>
              <w:pStyle w:val="BodyText"/>
              <w:rPr>
                <w:rFonts w:cs="Arial"/>
                <w:color w:val="333333"/>
                <w:sz w:val="22"/>
                <w:szCs w:val="22"/>
              </w:rPr>
            </w:pPr>
            <w:r w:rsidRPr="007F0BC6">
              <w:rPr>
                <w:rFonts w:cs="Arial"/>
                <w:sz w:val="22"/>
                <w:szCs w:val="22"/>
              </w:rPr>
              <w:t>Mentoring and volunteering</w:t>
            </w:r>
          </w:p>
        </w:tc>
        <w:tc>
          <w:tcPr>
            <w:tcW w:w="2152" w:type="pct"/>
            <w:noWrap/>
            <w:hideMark/>
          </w:tcPr>
          <w:p w14:paraId="01DABD07"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1.50</w:t>
            </w:r>
          </w:p>
        </w:tc>
        <w:tc>
          <w:tcPr>
            <w:tcW w:w="1169" w:type="pct"/>
          </w:tcPr>
          <w:p w14:paraId="3F927994" w14:textId="77777777" w:rsidR="00AB0436" w:rsidRPr="007F0BC6" w:rsidRDefault="00AB0436" w:rsidP="005740EB">
            <w:pPr>
              <w:pStyle w:val="BodyText"/>
              <w:rPr>
                <w:rFonts w:cs="Arial"/>
                <w:color w:val="333333"/>
                <w:sz w:val="22"/>
                <w:szCs w:val="22"/>
              </w:rPr>
            </w:pPr>
            <w:r w:rsidRPr="007F0BC6">
              <w:rPr>
                <w:rFonts w:cs="Arial"/>
                <w:sz w:val="22"/>
                <w:szCs w:val="22"/>
              </w:rPr>
              <w:t xml:space="preserve"> 30</w:t>
            </w:r>
          </w:p>
        </w:tc>
      </w:tr>
      <w:tr w:rsidR="00AB0436" w:rsidRPr="007F0BC6" w14:paraId="468214F8" w14:textId="77777777" w:rsidTr="007F0BC6">
        <w:trPr>
          <w:trHeight w:val="70"/>
        </w:trPr>
        <w:tc>
          <w:tcPr>
            <w:tcW w:w="1678" w:type="pct"/>
            <w:noWrap/>
            <w:hideMark/>
          </w:tcPr>
          <w:p w14:paraId="7DD633A3" w14:textId="77777777" w:rsidR="00AB0436" w:rsidRPr="007F0BC6" w:rsidRDefault="00AB0436" w:rsidP="005740EB">
            <w:pPr>
              <w:pStyle w:val="BodyText"/>
              <w:rPr>
                <w:rFonts w:cs="Arial"/>
                <w:color w:val="333333"/>
                <w:sz w:val="22"/>
                <w:szCs w:val="22"/>
              </w:rPr>
            </w:pPr>
            <w:r w:rsidRPr="007F0BC6">
              <w:rPr>
                <w:rFonts w:cs="Arial"/>
                <w:sz w:val="22"/>
                <w:szCs w:val="22"/>
              </w:rPr>
              <w:t>Sports and physical activities</w:t>
            </w:r>
          </w:p>
        </w:tc>
        <w:tc>
          <w:tcPr>
            <w:tcW w:w="2152" w:type="pct"/>
            <w:noWrap/>
            <w:hideMark/>
          </w:tcPr>
          <w:p w14:paraId="1D87E5E2"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1.74</w:t>
            </w:r>
          </w:p>
        </w:tc>
        <w:tc>
          <w:tcPr>
            <w:tcW w:w="1169" w:type="pct"/>
          </w:tcPr>
          <w:p w14:paraId="018AD7B6" w14:textId="77777777" w:rsidR="00AB0436" w:rsidRPr="007F0BC6" w:rsidRDefault="00AB0436" w:rsidP="005740EB">
            <w:pPr>
              <w:pStyle w:val="BodyText"/>
              <w:rPr>
                <w:rFonts w:cs="Arial"/>
                <w:color w:val="333333"/>
                <w:sz w:val="22"/>
                <w:szCs w:val="22"/>
              </w:rPr>
            </w:pPr>
            <w:r w:rsidRPr="007F0BC6">
              <w:rPr>
                <w:rFonts w:cs="Arial"/>
                <w:sz w:val="22"/>
                <w:szCs w:val="22"/>
              </w:rPr>
              <w:t xml:space="preserve"> 306</w:t>
            </w:r>
          </w:p>
        </w:tc>
      </w:tr>
    </w:tbl>
    <w:p w14:paraId="076B3C40"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[(1.92-1.66)/4] = 6.66% - </w:t>
      </w:r>
      <w:r w:rsidRPr="00B71F91">
        <w:rPr>
          <w:rFonts w:ascii="Arial" w:hAnsi="Arial" w:cs="Arial"/>
          <w:b/>
          <w:bCs/>
        </w:rPr>
        <w:t>emerging evidence</w:t>
      </w:r>
      <w:r w:rsidRPr="00B71F91">
        <w:rPr>
          <w:rFonts w:ascii="Arial" w:hAnsi="Arial" w:cs="Arial"/>
        </w:rPr>
        <w:t>. (Comparison between hanging out, and clubs and workshops (Q8) over Q14 categories)</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7F0BC6" w14:paraId="24D3E348" w14:textId="77777777" w:rsidTr="007F0BC6">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37F30D23" w14:textId="77777777" w:rsidR="00AB0436" w:rsidRPr="007F0BC6" w:rsidRDefault="00AB0436" w:rsidP="005740EB">
            <w:pPr>
              <w:pStyle w:val="BodyText"/>
              <w:rPr>
                <w:rFonts w:cs="Arial"/>
                <w:sz w:val="22"/>
                <w:szCs w:val="22"/>
              </w:rPr>
            </w:pPr>
            <w:r w:rsidRPr="007F0BC6">
              <w:rPr>
                <w:rFonts w:cs="Arial"/>
                <w:sz w:val="22"/>
                <w:szCs w:val="22"/>
              </w:rPr>
              <w:lastRenderedPageBreak/>
              <w:t>Type of activity (Q8)</w:t>
            </w:r>
          </w:p>
        </w:tc>
        <w:tc>
          <w:tcPr>
            <w:tcW w:w="2152" w:type="pct"/>
            <w:noWrap/>
            <w:hideMark/>
          </w:tcPr>
          <w:p w14:paraId="024BBFCD" w14:textId="77777777" w:rsidR="00AB0436" w:rsidRPr="007F0BC6" w:rsidRDefault="00AB0436" w:rsidP="005740EB">
            <w:pPr>
              <w:pStyle w:val="BodyText"/>
              <w:rPr>
                <w:rFonts w:cs="Arial"/>
                <w:sz w:val="22"/>
                <w:szCs w:val="22"/>
              </w:rPr>
            </w:pPr>
            <w:r w:rsidRPr="007F0BC6">
              <w:rPr>
                <w:rFonts w:cs="Arial"/>
                <w:sz w:val="22"/>
                <w:szCs w:val="22"/>
              </w:rPr>
              <w:t>Average of ASB (Q14d) (1- Never or almost never; 4 – Very frequently)</w:t>
            </w:r>
          </w:p>
        </w:tc>
        <w:tc>
          <w:tcPr>
            <w:tcW w:w="1169" w:type="pct"/>
          </w:tcPr>
          <w:p w14:paraId="2F09C4E9" w14:textId="77777777" w:rsidR="00AB0436" w:rsidRPr="007F0BC6" w:rsidRDefault="00AB0436" w:rsidP="005740EB">
            <w:pPr>
              <w:pStyle w:val="BodyText"/>
              <w:rPr>
                <w:rFonts w:cs="Arial"/>
                <w:sz w:val="22"/>
                <w:szCs w:val="22"/>
              </w:rPr>
            </w:pPr>
            <w:r w:rsidRPr="007F0BC6">
              <w:rPr>
                <w:rFonts w:cs="Arial"/>
                <w:sz w:val="22"/>
                <w:szCs w:val="22"/>
              </w:rPr>
              <w:t>No. of respondents</w:t>
            </w:r>
          </w:p>
        </w:tc>
      </w:tr>
      <w:tr w:rsidR="00AB0436" w:rsidRPr="007F0BC6" w14:paraId="089508A1" w14:textId="77777777" w:rsidTr="007F0BC6">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6FC31A51" w14:textId="77777777" w:rsidR="00AB0436" w:rsidRPr="007F0BC6" w:rsidRDefault="00AB0436" w:rsidP="005740EB">
            <w:pPr>
              <w:pStyle w:val="BodyText"/>
              <w:rPr>
                <w:rFonts w:cs="Arial"/>
                <w:color w:val="333333"/>
                <w:sz w:val="22"/>
                <w:szCs w:val="22"/>
              </w:rPr>
            </w:pPr>
            <w:r w:rsidRPr="007F0BC6">
              <w:rPr>
                <w:rFonts w:cs="Arial"/>
                <w:color w:val="333333"/>
                <w:sz w:val="22"/>
                <w:szCs w:val="22"/>
              </w:rPr>
              <w:t>Clubs and workshops</w:t>
            </w:r>
          </w:p>
        </w:tc>
        <w:tc>
          <w:tcPr>
            <w:tcW w:w="2152" w:type="pct"/>
            <w:noWrap/>
            <w:hideMark/>
          </w:tcPr>
          <w:p w14:paraId="2AD59B79"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1.64</w:t>
            </w:r>
          </w:p>
        </w:tc>
        <w:tc>
          <w:tcPr>
            <w:tcW w:w="1169" w:type="pct"/>
          </w:tcPr>
          <w:p w14:paraId="5FBA4925" w14:textId="77777777" w:rsidR="00AB0436" w:rsidRPr="007F0BC6" w:rsidRDefault="00AB0436" w:rsidP="005740EB">
            <w:pPr>
              <w:pStyle w:val="BodyText"/>
              <w:rPr>
                <w:rFonts w:cs="Arial"/>
                <w:color w:val="333333"/>
                <w:sz w:val="22"/>
                <w:szCs w:val="22"/>
              </w:rPr>
            </w:pPr>
            <w:r w:rsidRPr="007F0BC6">
              <w:rPr>
                <w:rFonts w:cs="Arial"/>
                <w:sz w:val="22"/>
                <w:szCs w:val="22"/>
              </w:rPr>
              <w:t xml:space="preserve"> 76</w:t>
            </w:r>
          </w:p>
        </w:tc>
      </w:tr>
      <w:tr w:rsidR="00AB0436" w:rsidRPr="007F0BC6" w14:paraId="359F43EC" w14:textId="77777777" w:rsidTr="007F0BC6">
        <w:trPr>
          <w:trHeight w:val="387"/>
        </w:trPr>
        <w:tc>
          <w:tcPr>
            <w:tcW w:w="1678" w:type="pct"/>
            <w:noWrap/>
            <w:hideMark/>
          </w:tcPr>
          <w:p w14:paraId="5878C973" w14:textId="77777777" w:rsidR="00AB0436" w:rsidRPr="007F0BC6" w:rsidRDefault="00AB0436" w:rsidP="005740EB">
            <w:pPr>
              <w:pStyle w:val="BodyText"/>
              <w:rPr>
                <w:rFonts w:cs="Arial"/>
                <w:color w:val="333333"/>
                <w:sz w:val="22"/>
                <w:szCs w:val="22"/>
              </w:rPr>
            </w:pPr>
            <w:r w:rsidRPr="007F0BC6">
              <w:rPr>
                <w:rFonts w:cs="Arial"/>
                <w:color w:val="333333"/>
                <w:sz w:val="22"/>
                <w:szCs w:val="22"/>
              </w:rPr>
              <w:t>Hanging out</w:t>
            </w:r>
          </w:p>
        </w:tc>
        <w:tc>
          <w:tcPr>
            <w:tcW w:w="2152" w:type="pct"/>
            <w:noWrap/>
            <w:hideMark/>
          </w:tcPr>
          <w:p w14:paraId="2CD52D20" w14:textId="77777777" w:rsidR="00AB0436" w:rsidRPr="007F0BC6" w:rsidRDefault="00AB0436" w:rsidP="005740EB">
            <w:pPr>
              <w:pStyle w:val="BodyText"/>
              <w:rPr>
                <w:rFonts w:cs="Arial"/>
                <w:color w:val="333333"/>
                <w:sz w:val="22"/>
                <w:szCs w:val="22"/>
              </w:rPr>
            </w:pPr>
            <w:r w:rsidRPr="007F0BC6">
              <w:rPr>
                <w:rFonts w:cs="Arial"/>
                <w:sz w:val="22"/>
                <w:szCs w:val="22"/>
              </w:rPr>
              <w:t xml:space="preserve"> 2.32</w:t>
            </w:r>
          </w:p>
        </w:tc>
        <w:tc>
          <w:tcPr>
            <w:tcW w:w="1169" w:type="pct"/>
          </w:tcPr>
          <w:p w14:paraId="0930F121" w14:textId="77777777" w:rsidR="00AB0436" w:rsidRPr="007F0BC6" w:rsidRDefault="00AB0436" w:rsidP="005740EB">
            <w:pPr>
              <w:pStyle w:val="BodyText"/>
              <w:rPr>
                <w:rFonts w:cs="Arial"/>
                <w:color w:val="333333"/>
                <w:sz w:val="22"/>
                <w:szCs w:val="22"/>
              </w:rPr>
            </w:pPr>
            <w:r w:rsidRPr="007F0BC6">
              <w:rPr>
                <w:rFonts w:cs="Arial"/>
                <w:sz w:val="22"/>
                <w:szCs w:val="22"/>
              </w:rPr>
              <w:t xml:space="preserve"> 80</w:t>
            </w:r>
          </w:p>
        </w:tc>
      </w:tr>
      <w:tr w:rsidR="00AB0436" w:rsidRPr="007F0BC6" w14:paraId="2F5E67D4" w14:textId="77777777" w:rsidTr="007F0BC6">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39FD92C5" w14:textId="77777777" w:rsidR="00AB0436" w:rsidRPr="007F0BC6" w:rsidRDefault="00AB0436" w:rsidP="005740EB">
            <w:pPr>
              <w:pStyle w:val="BodyText"/>
              <w:rPr>
                <w:rFonts w:cs="Arial"/>
                <w:color w:val="333333"/>
                <w:sz w:val="22"/>
                <w:szCs w:val="22"/>
              </w:rPr>
            </w:pPr>
            <w:r w:rsidRPr="007F0BC6">
              <w:rPr>
                <w:rFonts w:cs="Arial"/>
                <w:sz w:val="22"/>
                <w:szCs w:val="22"/>
              </w:rPr>
              <w:t>Mentoring and volunteering</w:t>
            </w:r>
          </w:p>
        </w:tc>
        <w:tc>
          <w:tcPr>
            <w:tcW w:w="2152" w:type="pct"/>
            <w:noWrap/>
            <w:hideMark/>
          </w:tcPr>
          <w:p w14:paraId="4FF467D5"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1.70</w:t>
            </w:r>
          </w:p>
        </w:tc>
        <w:tc>
          <w:tcPr>
            <w:tcW w:w="1169" w:type="pct"/>
          </w:tcPr>
          <w:p w14:paraId="6E402F2B" w14:textId="77777777" w:rsidR="00AB0436" w:rsidRPr="007F0BC6" w:rsidRDefault="00AB0436" w:rsidP="005740EB">
            <w:pPr>
              <w:pStyle w:val="BodyText"/>
              <w:rPr>
                <w:rFonts w:cs="Arial"/>
                <w:color w:val="333333"/>
                <w:sz w:val="22"/>
                <w:szCs w:val="22"/>
              </w:rPr>
            </w:pPr>
            <w:r w:rsidRPr="007F0BC6">
              <w:rPr>
                <w:rFonts w:cs="Arial"/>
                <w:sz w:val="22"/>
                <w:szCs w:val="22"/>
              </w:rPr>
              <w:t xml:space="preserve"> 30</w:t>
            </w:r>
          </w:p>
        </w:tc>
      </w:tr>
      <w:tr w:rsidR="00AB0436" w:rsidRPr="007F0BC6" w14:paraId="1AAA1029" w14:textId="77777777" w:rsidTr="007F0BC6">
        <w:trPr>
          <w:trHeight w:val="70"/>
        </w:trPr>
        <w:tc>
          <w:tcPr>
            <w:tcW w:w="1678" w:type="pct"/>
            <w:noWrap/>
            <w:hideMark/>
          </w:tcPr>
          <w:p w14:paraId="53C1F65F" w14:textId="77777777" w:rsidR="00AB0436" w:rsidRPr="007F0BC6" w:rsidRDefault="00AB0436" w:rsidP="005740EB">
            <w:pPr>
              <w:pStyle w:val="BodyText"/>
              <w:rPr>
                <w:rFonts w:cs="Arial"/>
                <w:color w:val="333333"/>
                <w:sz w:val="22"/>
                <w:szCs w:val="22"/>
              </w:rPr>
            </w:pPr>
            <w:r w:rsidRPr="007F0BC6">
              <w:rPr>
                <w:rFonts w:cs="Arial"/>
                <w:sz w:val="22"/>
                <w:szCs w:val="22"/>
              </w:rPr>
              <w:t>Sports and physical activities</w:t>
            </w:r>
          </w:p>
        </w:tc>
        <w:tc>
          <w:tcPr>
            <w:tcW w:w="2152" w:type="pct"/>
            <w:noWrap/>
            <w:hideMark/>
          </w:tcPr>
          <w:p w14:paraId="531589DB"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1.96</w:t>
            </w:r>
          </w:p>
        </w:tc>
        <w:tc>
          <w:tcPr>
            <w:tcW w:w="1169" w:type="pct"/>
          </w:tcPr>
          <w:p w14:paraId="7C566D3F" w14:textId="77777777" w:rsidR="00AB0436" w:rsidRPr="007F0BC6" w:rsidRDefault="00AB0436" w:rsidP="005740EB">
            <w:pPr>
              <w:pStyle w:val="BodyText"/>
              <w:rPr>
                <w:rFonts w:cs="Arial"/>
                <w:color w:val="333333"/>
                <w:sz w:val="22"/>
                <w:szCs w:val="22"/>
              </w:rPr>
            </w:pPr>
            <w:r w:rsidRPr="007F0BC6">
              <w:rPr>
                <w:rFonts w:cs="Arial"/>
                <w:sz w:val="22"/>
                <w:szCs w:val="22"/>
              </w:rPr>
              <w:t xml:space="preserve"> 306</w:t>
            </w:r>
          </w:p>
        </w:tc>
      </w:tr>
    </w:tbl>
    <w:p w14:paraId="093ABB8E"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[(2.32-1.64)/4] = 16.91% - </w:t>
      </w:r>
      <w:r w:rsidRPr="00B71F91">
        <w:rPr>
          <w:rFonts w:ascii="Arial" w:hAnsi="Arial" w:cs="Arial"/>
          <w:b/>
          <w:bCs/>
        </w:rPr>
        <w:t>moderate evidence</w:t>
      </w:r>
      <w:r w:rsidRPr="00B71F91">
        <w:rPr>
          <w:rFonts w:ascii="Arial" w:hAnsi="Arial" w:cs="Arial"/>
        </w:rPr>
        <w:t>. (Comparison between hanging out, and clubs and workshops (Q8) over Q14 categories)</w:t>
      </w:r>
    </w:p>
    <w:tbl>
      <w:tblPr>
        <w:tblStyle w:val="GridTable4-Accent1"/>
        <w:tblW w:w="5000" w:type="pct"/>
        <w:tblLayout w:type="fixed"/>
        <w:tblLook w:val="0420" w:firstRow="1" w:lastRow="0" w:firstColumn="0" w:lastColumn="0" w:noHBand="0" w:noVBand="1"/>
      </w:tblPr>
      <w:tblGrid>
        <w:gridCol w:w="3027"/>
        <w:gridCol w:w="3881"/>
        <w:gridCol w:w="2108"/>
      </w:tblGrid>
      <w:tr w:rsidR="00AB0436" w:rsidRPr="007F0BC6" w14:paraId="072D5BB9" w14:textId="77777777" w:rsidTr="007F0BC6">
        <w:trPr>
          <w:cnfStyle w:val="100000000000" w:firstRow="1" w:lastRow="0" w:firstColumn="0" w:lastColumn="0" w:oddVBand="0" w:evenVBand="0" w:oddHBand="0" w:evenHBand="0" w:firstRowFirstColumn="0" w:firstRowLastColumn="0" w:lastRowFirstColumn="0" w:lastRowLastColumn="0"/>
          <w:trHeight w:val="523"/>
        </w:trPr>
        <w:tc>
          <w:tcPr>
            <w:tcW w:w="1678" w:type="pct"/>
            <w:noWrap/>
            <w:hideMark/>
          </w:tcPr>
          <w:p w14:paraId="2D39F514" w14:textId="77777777" w:rsidR="00AB0436" w:rsidRPr="007F0BC6" w:rsidRDefault="00AB0436" w:rsidP="005740EB">
            <w:pPr>
              <w:pStyle w:val="BodyText"/>
              <w:rPr>
                <w:rFonts w:cs="Arial"/>
                <w:sz w:val="22"/>
                <w:szCs w:val="22"/>
              </w:rPr>
            </w:pPr>
            <w:r w:rsidRPr="007F0BC6">
              <w:rPr>
                <w:rFonts w:cs="Arial"/>
                <w:sz w:val="22"/>
                <w:szCs w:val="22"/>
              </w:rPr>
              <w:t>Type of activity (Q8)</w:t>
            </w:r>
          </w:p>
        </w:tc>
        <w:tc>
          <w:tcPr>
            <w:tcW w:w="2152" w:type="pct"/>
            <w:noWrap/>
            <w:hideMark/>
          </w:tcPr>
          <w:p w14:paraId="237BC67A" w14:textId="77777777" w:rsidR="00AB0436" w:rsidRPr="007F0BC6" w:rsidRDefault="00AB0436" w:rsidP="005740EB">
            <w:pPr>
              <w:pStyle w:val="BodyText"/>
              <w:rPr>
                <w:rFonts w:cs="Arial"/>
                <w:sz w:val="22"/>
                <w:szCs w:val="22"/>
              </w:rPr>
            </w:pPr>
            <w:r w:rsidRPr="007F0BC6">
              <w:rPr>
                <w:rFonts w:cs="Arial"/>
                <w:sz w:val="22"/>
                <w:szCs w:val="22"/>
              </w:rPr>
              <w:t>Average of ASB (Q14h) (1- Never or almost never; 4 – Very frequently)</w:t>
            </w:r>
          </w:p>
        </w:tc>
        <w:tc>
          <w:tcPr>
            <w:tcW w:w="1169" w:type="pct"/>
          </w:tcPr>
          <w:p w14:paraId="5E79F15D" w14:textId="77777777" w:rsidR="00AB0436" w:rsidRPr="007F0BC6" w:rsidRDefault="00AB0436" w:rsidP="005740EB">
            <w:pPr>
              <w:pStyle w:val="BodyText"/>
              <w:rPr>
                <w:rFonts w:cs="Arial"/>
                <w:sz w:val="22"/>
                <w:szCs w:val="22"/>
              </w:rPr>
            </w:pPr>
            <w:r w:rsidRPr="007F0BC6">
              <w:rPr>
                <w:rFonts w:cs="Arial"/>
                <w:sz w:val="22"/>
                <w:szCs w:val="22"/>
              </w:rPr>
              <w:t>No. of respondents</w:t>
            </w:r>
          </w:p>
        </w:tc>
      </w:tr>
      <w:tr w:rsidR="00AB0436" w:rsidRPr="007F0BC6" w14:paraId="20EE7C5D" w14:textId="77777777" w:rsidTr="007F0BC6">
        <w:trPr>
          <w:cnfStyle w:val="000000100000" w:firstRow="0" w:lastRow="0" w:firstColumn="0" w:lastColumn="0" w:oddVBand="0" w:evenVBand="0" w:oddHBand="1" w:evenHBand="0" w:firstRowFirstColumn="0" w:firstRowLastColumn="0" w:lastRowFirstColumn="0" w:lastRowLastColumn="0"/>
          <w:trHeight w:val="165"/>
        </w:trPr>
        <w:tc>
          <w:tcPr>
            <w:tcW w:w="1678" w:type="pct"/>
            <w:noWrap/>
            <w:hideMark/>
          </w:tcPr>
          <w:p w14:paraId="72248100" w14:textId="77777777" w:rsidR="00AB0436" w:rsidRPr="007F0BC6" w:rsidRDefault="00AB0436" w:rsidP="005740EB">
            <w:pPr>
              <w:pStyle w:val="BodyText"/>
              <w:rPr>
                <w:rFonts w:cs="Arial"/>
                <w:color w:val="333333"/>
                <w:sz w:val="22"/>
                <w:szCs w:val="22"/>
              </w:rPr>
            </w:pPr>
            <w:r w:rsidRPr="007F0BC6">
              <w:rPr>
                <w:rFonts w:cs="Arial"/>
                <w:color w:val="333333"/>
                <w:sz w:val="22"/>
                <w:szCs w:val="22"/>
              </w:rPr>
              <w:t>Clubs and workshops</w:t>
            </w:r>
          </w:p>
        </w:tc>
        <w:tc>
          <w:tcPr>
            <w:tcW w:w="2152" w:type="pct"/>
            <w:noWrap/>
            <w:hideMark/>
          </w:tcPr>
          <w:p w14:paraId="7D75D10F"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1.78</w:t>
            </w:r>
          </w:p>
        </w:tc>
        <w:tc>
          <w:tcPr>
            <w:tcW w:w="1169" w:type="pct"/>
          </w:tcPr>
          <w:p w14:paraId="2BE23A97" w14:textId="77777777" w:rsidR="00AB0436" w:rsidRPr="007F0BC6" w:rsidRDefault="00AB0436" w:rsidP="005740EB">
            <w:pPr>
              <w:pStyle w:val="BodyText"/>
              <w:rPr>
                <w:rFonts w:cs="Arial"/>
                <w:color w:val="333333"/>
                <w:sz w:val="22"/>
                <w:szCs w:val="22"/>
              </w:rPr>
            </w:pPr>
            <w:r w:rsidRPr="007F0BC6">
              <w:rPr>
                <w:rFonts w:cs="Arial"/>
                <w:sz w:val="22"/>
                <w:szCs w:val="22"/>
              </w:rPr>
              <w:t xml:space="preserve"> 76</w:t>
            </w:r>
          </w:p>
        </w:tc>
      </w:tr>
      <w:tr w:rsidR="00AB0436" w:rsidRPr="007F0BC6" w14:paraId="77FC4372" w14:textId="77777777" w:rsidTr="007F0BC6">
        <w:trPr>
          <w:trHeight w:val="387"/>
        </w:trPr>
        <w:tc>
          <w:tcPr>
            <w:tcW w:w="1678" w:type="pct"/>
            <w:noWrap/>
            <w:hideMark/>
          </w:tcPr>
          <w:p w14:paraId="7825B687" w14:textId="77777777" w:rsidR="00AB0436" w:rsidRPr="007F0BC6" w:rsidRDefault="00AB0436" w:rsidP="005740EB">
            <w:pPr>
              <w:pStyle w:val="BodyText"/>
              <w:rPr>
                <w:rFonts w:cs="Arial"/>
                <w:color w:val="333333"/>
                <w:sz w:val="22"/>
                <w:szCs w:val="22"/>
              </w:rPr>
            </w:pPr>
            <w:r w:rsidRPr="007F0BC6">
              <w:rPr>
                <w:rFonts w:cs="Arial"/>
                <w:color w:val="333333"/>
                <w:sz w:val="22"/>
                <w:szCs w:val="22"/>
              </w:rPr>
              <w:t>Hanging out</w:t>
            </w:r>
          </w:p>
        </w:tc>
        <w:tc>
          <w:tcPr>
            <w:tcW w:w="2152" w:type="pct"/>
            <w:noWrap/>
            <w:hideMark/>
          </w:tcPr>
          <w:p w14:paraId="59D84277" w14:textId="77777777" w:rsidR="00AB0436" w:rsidRPr="007F0BC6" w:rsidRDefault="00AB0436" w:rsidP="005740EB">
            <w:pPr>
              <w:pStyle w:val="BodyText"/>
              <w:rPr>
                <w:rFonts w:cs="Arial"/>
                <w:color w:val="333333"/>
                <w:sz w:val="22"/>
                <w:szCs w:val="22"/>
              </w:rPr>
            </w:pPr>
            <w:r w:rsidRPr="007F0BC6">
              <w:rPr>
                <w:rFonts w:cs="Arial"/>
                <w:sz w:val="22"/>
                <w:szCs w:val="22"/>
              </w:rPr>
              <w:t xml:space="preserve"> 2.08</w:t>
            </w:r>
          </w:p>
        </w:tc>
        <w:tc>
          <w:tcPr>
            <w:tcW w:w="1169" w:type="pct"/>
          </w:tcPr>
          <w:p w14:paraId="587ABEF3" w14:textId="77777777" w:rsidR="00AB0436" w:rsidRPr="007F0BC6" w:rsidRDefault="00AB0436" w:rsidP="005740EB">
            <w:pPr>
              <w:pStyle w:val="BodyText"/>
              <w:rPr>
                <w:rFonts w:cs="Arial"/>
                <w:color w:val="333333"/>
                <w:sz w:val="22"/>
                <w:szCs w:val="22"/>
              </w:rPr>
            </w:pPr>
            <w:r w:rsidRPr="007F0BC6">
              <w:rPr>
                <w:rFonts w:cs="Arial"/>
                <w:sz w:val="22"/>
                <w:szCs w:val="22"/>
              </w:rPr>
              <w:t xml:space="preserve"> 80</w:t>
            </w:r>
          </w:p>
        </w:tc>
      </w:tr>
      <w:tr w:rsidR="00AB0436" w:rsidRPr="007F0BC6" w14:paraId="5A3A6D3D" w14:textId="77777777" w:rsidTr="007F0BC6">
        <w:trPr>
          <w:cnfStyle w:val="000000100000" w:firstRow="0" w:lastRow="0" w:firstColumn="0" w:lastColumn="0" w:oddVBand="0" w:evenVBand="0" w:oddHBand="1" w:evenHBand="0" w:firstRowFirstColumn="0" w:firstRowLastColumn="0" w:lastRowFirstColumn="0" w:lastRowLastColumn="0"/>
          <w:trHeight w:val="50"/>
        </w:trPr>
        <w:tc>
          <w:tcPr>
            <w:tcW w:w="1678" w:type="pct"/>
            <w:noWrap/>
            <w:hideMark/>
          </w:tcPr>
          <w:p w14:paraId="23B45E15" w14:textId="77777777" w:rsidR="00AB0436" w:rsidRPr="007F0BC6" w:rsidRDefault="00AB0436" w:rsidP="005740EB">
            <w:pPr>
              <w:pStyle w:val="BodyText"/>
              <w:rPr>
                <w:rFonts w:cs="Arial"/>
                <w:color w:val="333333"/>
                <w:sz w:val="22"/>
                <w:szCs w:val="22"/>
              </w:rPr>
            </w:pPr>
            <w:r w:rsidRPr="007F0BC6">
              <w:rPr>
                <w:rFonts w:cs="Arial"/>
                <w:sz w:val="22"/>
                <w:szCs w:val="22"/>
              </w:rPr>
              <w:t>Mentoring and volunteering</w:t>
            </w:r>
          </w:p>
        </w:tc>
        <w:tc>
          <w:tcPr>
            <w:tcW w:w="2152" w:type="pct"/>
            <w:noWrap/>
            <w:hideMark/>
          </w:tcPr>
          <w:p w14:paraId="598A143C"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1.93</w:t>
            </w:r>
          </w:p>
        </w:tc>
        <w:tc>
          <w:tcPr>
            <w:tcW w:w="1169" w:type="pct"/>
          </w:tcPr>
          <w:p w14:paraId="21371C03" w14:textId="77777777" w:rsidR="00AB0436" w:rsidRPr="007F0BC6" w:rsidRDefault="00AB0436" w:rsidP="005740EB">
            <w:pPr>
              <w:pStyle w:val="BodyText"/>
              <w:rPr>
                <w:rFonts w:cs="Arial"/>
                <w:color w:val="333333"/>
                <w:sz w:val="22"/>
                <w:szCs w:val="22"/>
              </w:rPr>
            </w:pPr>
            <w:r w:rsidRPr="007F0BC6">
              <w:rPr>
                <w:rFonts w:cs="Arial"/>
                <w:sz w:val="22"/>
                <w:szCs w:val="22"/>
              </w:rPr>
              <w:t xml:space="preserve"> 30</w:t>
            </w:r>
          </w:p>
        </w:tc>
      </w:tr>
      <w:tr w:rsidR="00AB0436" w:rsidRPr="007F0BC6" w14:paraId="2B758D71" w14:textId="77777777" w:rsidTr="007F0BC6">
        <w:trPr>
          <w:trHeight w:val="70"/>
        </w:trPr>
        <w:tc>
          <w:tcPr>
            <w:tcW w:w="1678" w:type="pct"/>
            <w:noWrap/>
            <w:hideMark/>
          </w:tcPr>
          <w:p w14:paraId="0E7DA850" w14:textId="77777777" w:rsidR="00AB0436" w:rsidRPr="007F0BC6" w:rsidRDefault="00AB0436" w:rsidP="005740EB">
            <w:pPr>
              <w:pStyle w:val="BodyText"/>
              <w:rPr>
                <w:rFonts w:cs="Arial"/>
                <w:color w:val="333333"/>
                <w:sz w:val="22"/>
                <w:szCs w:val="22"/>
              </w:rPr>
            </w:pPr>
            <w:r w:rsidRPr="007F0BC6">
              <w:rPr>
                <w:rFonts w:cs="Arial"/>
                <w:sz w:val="22"/>
                <w:szCs w:val="22"/>
              </w:rPr>
              <w:t>Sports and physical activities</w:t>
            </w:r>
          </w:p>
        </w:tc>
        <w:tc>
          <w:tcPr>
            <w:tcW w:w="2152" w:type="pct"/>
            <w:noWrap/>
            <w:hideMark/>
          </w:tcPr>
          <w:p w14:paraId="05AEAECD" w14:textId="77777777" w:rsidR="00AB0436" w:rsidRPr="007F0BC6" w:rsidRDefault="00AB0436" w:rsidP="005740EB">
            <w:pPr>
              <w:pStyle w:val="BodyText"/>
              <w:rPr>
                <w:rFonts w:cs="Arial"/>
                <w:color w:val="333333"/>
                <w:sz w:val="22"/>
                <w:szCs w:val="22"/>
              </w:rPr>
            </w:pPr>
            <w:r w:rsidRPr="007F0BC6">
              <w:rPr>
                <w:rFonts w:cs="Arial"/>
                <w:sz w:val="22"/>
                <w:szCs w:val="22"/>
              </w:rPr>
              <w:t xml:space="preserve"> 1.87</w:t>
            </w:r>
          </w:p>
        </w:tc>
        <w:tc>
          <w:tcPr>
            <w:tcW w:w="1169" w:type="pct"/>
          </w:tcPr>
          <w:p w14:paraId="1974A89F" w14:textId="77777777" w:rsidR="00AB0436" w:rsidRPr="007F0BC6" w:rsidRDefault="00AB0436" w:rsidP="005740EB">
            <w:pPr>
              <w:pStyle w:val="BodyText"/>
              <w:rPr>
                <w:rFonts w:cs="Arial"/>
                <w:color w:val="333333"/>
                <w:sz w:val="22"/>
                <w:szCs w:val="22"/>
              </w:rPr>
            </w:pPr>
            <w:r w:rsidRPr="007F0BC6">
              <w:rPr>
                <w:rFonts w:cs="Arial"/>
                <w:sz w:val="22"/>
                <w:szCs w:val="22"/>
              </w:rPr>
              <w:t xml:space="preserve"> 306</w:t>
            </w:r>
          </w:p>
        </w:tc>
      </w:tr>
    </w:tbl>
    <w:p w14:paraId="57BFEBEF"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[(2.08-1.78)/4] = 7.38% - </w:t>
      </w:r>
      <w:r w:rsidRPr="00B71F91">
        <w:rPr>
          <w:rFonts w:ascii="Arial" w:hAnsi="Arial" w:cs="Arial"/>
          <w:b/>
          <w:bCs/>
        </w:rPr>
        <w:t>emerging evidence</w:t>
      </w:r>
      <w:r w:rsidRPr="00B71F91">
        <w:rPr>
          <w:rFonts w:ascii="Arial" w:hAnsi="Arial" w:cs="Arial"/>
        </w:rPr>
        <w:t>. (Comparison between hanging out, and clubs and workshops (Q8) over Q14 categories)</w:t>
      </w:r>
    </w:p>
    <w:p w14:paraId="78CB1F64" w14:textId="77777777" w:rsidR="00AB0436" w:rsidRPr="001B49AA" w:rsidRDefault="00AB0436" w:rsidP="001B49AA">
      <w:pPr>
        <w:pStyle w:val="Heading3"/>
        <w:numPr>
          <w:ilvl w:val="0"/>
          <w:numId w:val="0"/>
        </w:numPr>
      </w:pPr>
      <w:r w:rsidRPr="001B49AA">
        <w:t>Impact of geographical location</w:t>
      </w:r>
    </w:p>
    <w:p w14:paraId="23802AED"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 xml:space="preserve">Does the geographical location of where activities are delivered influence levels of wellbeing? </w:t>
      </w:r>
    </w:p>
    <w:p w14:paraId="06FB99A6"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attending activities in the North East, South East, and West Midlands, report fewer positive feelings about school or work, and their appearance.</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1B49AA" w14:paraId="5A57A696" w14:textId="77777777" w:rsidTr="001B49AA">
        <w:trPr>
          <w:cnfStyle w:val="100000000000" w:firstRow="1" w:lastRow="0" w:firstColumn="0" w:lastColumn="0" w:oddVBand="0" w:evenVBand="0" w:oddHBand="0" w:evenHBand="0" w:firstRowFirstColumn="0" w:firstRowLastColumn="0" w:lastRowFirstColumn="0" w:lastRowLastColumn="0"/>
          <w:trHeight w:val="189"/>
        </w:trPr>
        <w:tc>
          <w:tcPr>
            <w:tcW w:w="0" w:type="pct"/>
            <w:noWrap/>
            <w:hideMark/>
          </w:tcPr>
          <w:p w14:paraId="7D4216B8" w14:textId="77777777" w:rsidR="00AB0436" w:rsidRPr="001B49AA" w:rsidRDefault="00AB0436" w:rsidP="005740EB">
            <w:pPr>
              <w:pStyle w:val="BodyText"/>
              <w:rPr>
                <w:rFonts w:cs="Arial"/>
                <w:sz w:val="22"/>
                <w:szCs w:val="22"/>
              </w:rPr>
            </w:pPr>
            <w:r w:rsidRPr="001B49AA">
              <w:rPr>
                <w:rFonts w:cs="Arial"/>
                <w:sz w:val="22"/>
                <w:szCs w:val="22"/>
              </w:rPr>
              <w:t>Region (Q2)</w:t>
            </w:r>
          </w:p>
        </w:tc>
        <w:tc>
          <w:tcPr>
            <w:tcW w:w="0" w:type="pct"/>
            <w:noWrap/>
            <w:hideMark/>
          </w:tcPr>
          <w:p w14:paraId="6B6E917E" w14:textId="77777777" w:rsidR="00AB0436" w:rsidRPr="001B49AA" w:rsidRDefault="00AB0436" w:rsidP="005740EB">
            <w:pPr>
              <w:pStyle w:val="BodyText"/>
              <w:rPr>
                <w:rFonts w:cs="Arial"/>
                <w:sz w:val="22"/>
                <w:szCs w:val="22"/>
              </w:rPr>
            </w:pPr>
            <w:r w:rsidRPr="001B49AA">
              <w:rPr>
                <w:rFonts w:cs="Arial"/>
                <w:sz w:val="22"/>
                <w:szCs w:val="22"/>
              </w:rPr>
              <w:t>Average of wellbeing (Q9a) (1- Not happy at all; 5 - Completely happy)</w:t>
            </w:r>
          </w:p>
        </w:tc>
        <w:tc>
          <w:tcPr>
            <w:tcW w:w="0" w:type="pct"/>
          </w:tcPr>
          <w:p w14:paraId="0BD08A55" w14:textId="77777777" w:rsidR="00AB0436" w:rsidRPr="001B49AA" w:rsidRDefault="00AB0436" w:rsidP="005740EB">
            <w:pPr>
              <w:pStyle w:val="BodyText"/>
              <w:rPr>
                <w:rFonts w:cs="Arial"/>
                <w:sz w:val="22"/>
                <w:szCs w:val="22"/>
              </w:rPr>
            </w:pPr>
            <w:r w:rsidRPr="001B49AA">
              <w:rPr>
                <w:rFonts w:cs="Arial"/>
                <w:sz w:val="22"/>
                <w:szCs w:val="22"/>
              </w:rPr>
              <w:t>No. of respondents</w:t>
            </w:r>
          </w:p>
        </w:tc>
      </w:tr>
      <w:tr w:rsidR="00AB0436" w:rsidRPr="001B49AA" w14:paraId="1C3B6D7E" w14:textId="77777777" w:rsidTr="001B49A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F9E9BCF" w14:textId="77777777" w:rsidR="00AB0436" w:rsidRPr="001B49AA" w:rsidRDefault="00AB0436" w:rsidP="005740EB">
            <w:pPr>
              <w:pStyle w:val="BodyText"/>
              <w:rPr>
                <w:rFonts w:cs="Arial"/>
                <w:color w:val="333333"/>
                <w:sz w:val="22"/>
                <w:szCs w:val="22"/>
              </w:rPr>
            </w:pPr>
            <w:r w:rsidRPr="001B49AA">
              <w:rPr>
                <w:rFonts w:cs="Arial"/>
                <w:sz w:val="22"/>
                <w:szCs w:val="22"/>
              </w:rPr>
              <w:t>East Midlands</w:t>
            </w:r>
          </w:p>
        </w:tc>
        <w:tc>
          <w:tcPr>
            <w:tcW w:w="2120" w:type="pct"/>
            <w:noWrap/>
            <w:hideMark/>
          </w:tcPr>
          <w:p w14:paraId="32CC53CE" w14:textId="77777777" w:rsidR="00AB0436" w:rsidRPr="001B49AA" w:rsidRDefault="00AB0436" w:rsidP="005740EB">
            <w:pPr>
              <w:pStyle w:val="BodyText"/>
              <w:rPr>
                <w:rFonts w:cs="Arial"/>
                <w:color w:val="333333"/>
                <w:sz w:val="22"/>
                <w:szCs w:val="22"/>
              </w:rPr>
            </w:pPr>
            <w:r w:rsidRPr="001B49AA">
              <w:rPr>
                <w:rFonts w:cs="Arial"/>
                <w:sz w:val="22"/>
                <w:szCs w:val="22"/>
              </w:rPr>
              <w:t>3.30</w:t>
            </w:r>
          </w:p>
        </w:tc>
        <w:tc>
          <w:tcPr>
            <w:tcW w:w="1201" w:type="pct"/>
          </w:tcPr>
          <w:p w14:paraId="63B7C633" w14:textId="77777777" w:rsidR="00AB0436" w:rsidRPr="001B49AA" w:rsidRDefault="00AB0436" w:rsidP="005740EB">
            <w:pPr>
              <w:pStyle w:val="BodyText"/>
              <w:rPr>
                <w:rFonts w:cs="Arial"/>
                <w:color w:val="333333"/>
                <w:sz w:val="22"/>
                <w:szCs w:val="22"/>
              </w:rPr>
            </w:pPr>
            <w:r w:rsidRPr="001B49AA">
              <w:rPr>
                <w:rFonts w:cs="Arial"/>
                <w:sz w:val="22"/>
                <w:szCs w:val="22"/>
              </w:rPr>
              <w:t>37</w:t>
            </w:r>
          </w:p>
        </w:tc>
      </w:tr>
      <w:tr w:rsidR="00AB0436" w:rsidRPr="001B49AA" w14:paraId="039E37FB" w14:textId="77777777" w:rsidTr="001B49AA">
        <w:trPr>
          <w:trHeight w:val="387"/>
        </w:trPr>
        <w:tc>
          <w:tcPr>
            <w:tcW w:w="1679" w:type="pct"/>
            <w:noWrap/>
            <w:hideMark/>
          </w:tcPr>
          <w:p w14:paraId="2EE441E2" w14:textId="77777777" w:rsidR="00AB0436" w:rsidRPr="001B49AA" w:rsidRDefault="00AB0436" w:rsidP="005740EB">
            <w:pPr>
              <w:pStyle w:val="BodyText"/>
              <w:rPr>
                <w:rFonts w:cs="Arial"/>
                <w:color w:val="333333"/>
                <w:sz w:val="22"/>
                <w:szCs w:val="22"/>
              </w:rPr>
            </w:pPr>
            <w:r w:rsidRPr="001B49AA">
              <w:rPr>
                <w:rFonts w:cs="Arial"/>
                <w:sz w:val="22"/>
                <w:szCs w:val="22"/>
              </w:rPr>
              <w:t>East of England</w:t>
            </w:r>
          </w:p>
        </w:tc>
        <w:tc>
          <w:tcPr>
            <w:tcW w:w="2120" w:type="pct"/>
            <w:noWrap/>
            <w:hideMark/>
          </w:tcPr>
          <w:p w14:paraId="05C03D0B" w14:textId="77777777" w:rsidR="00AB0436" w:rsidRPr="001B49AA" w:rsidRDefault="00AB0436" w:rsidP="005740EB">
            <w:pPr>
              <w:pStyle w:val="BodyText"/>
              <w:rPr>
                <w:rFonts w:cs="Arial"/>
                <w:color w:val="333333"/>
                <w:sz w:val="22"/>
                <w:szCs w:val="22"/>
              </w:rPr>
            </w:pPr>
            <w:r w:rsidRPr="001B49AA">
              <w:rPr>
                <w:rFonts w:cs="Arial"/>
                <w:sz w:val="22"/>
                <w:szCs w:val="22"/>
              </w:rPr>
              <w:t>3.53</w:t>
            </w:r>
          </w:p>
        </w:tc>
        <w:tc>
          <w:tcPr>
            <w:tcW w:w="1201" w:type="pct"/>
          </w:tcPr>
          <w:p w14:paraId="3AF27C7A" w14:textId="77777777" w:rsidR="00AB0436" w:rsidRPr="001B49AA" w:rsidRDefault="00AB0436" w:rsidP="005740EB">
            <w:pPr>
              <w:pStyle w:val="BodyText"/>
              <w:rPr>
                <w:rFonts w:cs="Arial"/>
                <w:color w:val="333333"/>
                <w:sz w:val="22"/>
                <w:szCs w:val="22"/>
              </w:rPr>
            </w:pPr>
            <w:r w:rsidRPr="001B49AA">
              <w:rPr>
                <w:rFonts w:cs="Arial"/>
                <w:sz w:val="22"/>
                <w:szCs w:val="22"/>
              </w:rPr>
              <w:t>49</w:t>
            </w:r>
          </w:p>
        </w:tc>
      </w:tr>
      <w:tr w:rsidR="00AB0436" w:rsidRPr="001B49AA" w14:paraId="4EF8B282" w14:textId="77777777" w:rsidTr="001B49A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7D63B9F" w14:textId="77777777" w:rsidR="00AB0436" w:rsidRPr="001B49AA" w:rsidRDefault="00AB0436" w:rsidP="005740EB">
            <w:pPr>
              <w:pStyle w:val="BodyText"/>
              <w:rPr>
                <w:rFonts w:cs="Arial"/>
                <w:color w:val="333333"/>
                <w:sz w:val="22"/>
                <w:szCs w:val="22"/>
              </w:rPr>
            </w:pPr>
            <w:r w:rsidRPr="001B49AA">
              <w:rPr>
                <w:rFonts w:cs="Arial"/>
                <w:sz w:val="22"/>
                <w:szCs w:val="22"/>
              </w:rPr>
              <w:t>London</w:t>
            </w:r>
          </w:p>
        </w:tc>
        <w:tc>
          <w:tcPr>
            <w:tcW w:w="2120" w:type="pct"/>
            <w:noWrap/>
            <w:hideMark/>
          </w:tcPr>
          <w:p w14:paraId="20BA3FBF" w14:textId="77777777" w:rsidR="00AB0436" w:rsidRPr="001B49AA" w:rsidRDefault="00AB0436" w:rsidP="005740EB">
            <w:pPr>
              <w:pStyle w:val="BodyText"/>
              <w:rPr>
                <w:rFonts w:cs="Arial"/>
                <w:color w:val="333333"/>
                <w:sz w:val="22"/>
                <w:szCs w:val="22"/>
              </w:rPr>
            </w:pPr>
            <w:r w:rsidRPr="001B49AA">
              <w:rPr>
                <w:rFonts w:cs="Arial"/>
                <w:sz w:val="22"/>
                <w:szCs w:val="22"/>
              </w:rPr>
              <w:t>3.73</w:t>
            </w:r>
          </w:p>
        </w:tc>
        <w:tc>
          <w:tcPr>
            <w:tcW w:w="1201" w:type="pct"/>
          </w:tcPr>
          <w:p w14:paraId="242C34F7" w14:textId="77777777" w:rsidR="00AB0436" w:rsidRPr="001B49AA" w:rsidRDefault="00AB0436" w:rsidP="005740EB">
            <w:pPr>
              <w:pStyle w:val="BodyText"/>
              <w:rPr>
                <w:rFonts w:cs="Arial"/>
                <w:color w:val="333333"/>
                <w:sz w:val="22"/>
                <w:szCs w:val="22"/>
              </w:rPr>
            </w:pPr>
            <w:r w:rsidRPr="001B49AA">
              <w:rPr>
                <w:rFonts w:cs="Arial"/>
                <w:sz w:val="22"/>
                <w:szCs w:val="22"/>
              </w:rPr>
              <w:t>114</w:t>
            </w:r>
          </w:p>
        </w:tc>
      </w:tr>
      <w:tr w:rsidR="00AB0436" w:rsidRPr="001B49AA" w14:paraId="2642FBBA" w14:textId="77777777" w:rsidTr="001B49AA">
        <w:trPr>
          <w:trHeight w:val="70"/>
        </w:trPr>
        <w:tc>
          <w:tcPr>
            <w:tcW w:w="1679" w:type="pct"/>
            <w:noWrap/>
            <w:hideMark/>
          </w:tcPr>
          <w:p w14:paraId="35E509B5" w14:textId="77777777" w:rsidR="00AB0436" w:rsidRPr="001B49AA" w:rsidRDefault="00AB0436" w:rsidP="005740EB">
            <w:pPr>
              <w:pStyle w:val="BodyText"/>
              <w:rPr>
                <w:rFonts w:cs="Arial"/>
                <w:color w:val="333333"/>
                <w:sz w:val="22"/>
                <w:szCs w:val="22"/>
              </w:rPr>
            </w:pPr>
            <w:r w:rsidRPr="001B49AA">
              <w:rPr>
                <w:rFonts w:cs="Arial"/>
                <w:sz w:val="22"/>
                <w:szCs w:val="22"/>
              </w:rPr>
              <w:t>North East</w:t>
            </w:r>
          </w:p>
        </w:tc>
        <w:tc>
          <w:tcPr>
            <w:tcW w:w="2120" w:type="pct"/>
            <w:noWrap/>
            <w:hideMark/>
          </w:tcPr>
          <w:p w14:paraId="2EB22E7C" w14:textId="77777777" w:rsidR="00AB0436" w:rsidRPr="001B49AA" w:rsidRDefault="00AB0436" w:rsidP="005740EB">
            <w:pPr>
              <w:pStyle w:val="BodyText"/>
              <w:rPr>
                <w:rFonts w:cs="Arial"/>
                <w:color w:val="333333"/>
                <w:sz w:val="22"/>
                <w:szCs w:val="22"/>
              </w:rPr>
            </w:pPr>
            <w:r w:rsidRPr="001B49AA">
              <w:rPr>
                <w:rFonts w:cs="Arial"/>
                <w:sz w:val="22"/>
                <w:szCs w:val="22"/>
              </w:rPr>
              <w:t>3.02</w:t>
            </w:r>
          </w:p>
        </w:tc>
        <w:tc>
          <w:tcPr>
            <w:tcW w:w="1201" w:type="pct"/>
          </w:tcPr>
          <w:p w14:paraId="04AE1AB3" w14:textId="77777777" w:rsidR="00AB0436" w:rsidRPr="001B49AA" w:rsidRDefault="00AB0436" w:rsidP="005740EB">
            <w:pPr>
              <w:pStyle w:val="BodyText"/>
              <w:rPr>
                <w:rFonts w:cs="Arial"/>
                <w:color w:val="333333"/>
                <w:sz w:val="22"/>
                <w:szCs w:val="22"/>
              </w:rPr>
            </w:pPr>
            <w:r w:rsidRPr="001B49AA">
              <w:rPr>
                <w:rFonts w:cs="Arial"/>
                <w:sz w:val="22"/>
                <w:szCs w:val="22"/>
              </w:rPr>
              <w:t>61</w:t>
            </w:r>
          </w:p>
        </w:tc>
      </w:tr>
      <w:tr w:rsidR="00AB0436" w:rsidRPr="001B49AA" w14:paraId="54A143E1" w14:textId="77777777" w:rsidTr="001B49A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72BFD8F9" w14:textId="77777777" w:rsidR="00AB0436" w:rsidRPr="001B49AA" w:rsidRDefault="00AB0436" w:rsidP="005740EB">
            <w:pPr>
              <w:pStyle w:val="BodyText"/>
              <w:rPr>
                <w:rFonts w:cs="Arial"/>
                <w:sz w:val="22"/>
                <w:szCs w:val="22"/>
              </w:rPr>
            </w:pPr>
            <w:r w:rsidRPr="001B49AA">
              <w:rPr>
                <w:rFonts w:cs="Arial"/>
                <w:sz w:val="22"/>
                <w:szCs w:val="22"/>
              </w:rPr>
              <w:t>North West</w:t>
            </w:r>
          </w:p>
        </w:tc>
        <w:tc>
          <w:tcPr>
            <w:tcW w:w="2120" w:type="pct"/>
            <w:noWrap/>
          </w:tcPr>
          <w:p w14:paraId="44F3B075" w14:textId="77777777" w:rsidR="00AB0436" w:rsidRPr="001B49AA" w:rsidRDefault="00AB0436" w:rsidP="005740EB">
            <w:pPr>
              <w:pStyle w:val="BodyText"/>
              <w:rPr>
                <w:rFonts w:cs="Arial"/>
                <w:sz w:val="22"/>
                <w:szCs w:val="22"/>
              </w:rPr>
            </w:pPr>
            <w:r w:rsidRPr="001B49AA">
              <w:rPr>
                <w:rFonts w:cs="Arial"/>
                <w:sz w:val="22"/>
                <w:szCs w:val="22"/>
              </w:rPr>
              <w:t>3.38</w:t>
            </w:r>
          </w:p>
        </w:tc>
        <w:tc>
          <w:tcPr>
            <w:tcW w:w="1201" w:type="pct"/>
          </w:tcPr>
          <w:p w14:paraId="53C556D6" w14:textId="77777777" w:rsidR="00AB0436" w:rsidRPr="001B49AA" w:rsidRDefault="00AB0436" w:rsidP="005740EB">
            <w:pPr>
              <w:pStyle w:val="BodyText"/>
              <w:rPr>
                <w:rFonts w:cs="Arial"/>
                <w:sz w:val="22"/>
                <w:szCs w:val="22"/>
              </w:rPr>
            </w:pPr>
            <w:r w:rsidRPr="001B49AA">
              <w:rPr>
                <w:rFonts w:cs="Arial"/>
                <w:sz w:val="22"/>
                <w:szCs w:val="22"/>
              </w:rPr>
              <w:t>74</w:t>
            </w:r>
          </w:p>
        </w:tc>
      </w:tr>
      <w:tr w:rsidR="00AB0436" w:rsidRPr="001B49AA" w14:paraId="1B497EDD" w14:textId="77777777" w:rsidTr="001B49AA">
        <w:trPr>
          <w:trHeight w:val="70"/>
        </w:trPr>
        <w:tc>
          <w:tcPr>
            <w:tcW w:w="1679" w:type="pct"/>
            <w:noWrap/>
          </w:tcPr>
          <w:p w14:paraId="49B5FD68" w14:textId="77777777" w:rsidR="00AB0436" w:rsidRPr="001B49AA" w:rsidRDefault="00AB0436" w:rsidP="005740EB">
            <w:pPr>
              <w:pStyle w:val="BodyText"/>
              <w:rPr>
                <w:rFonts w:cs="Arial"/>
                <w:sz w:val="22"/>
                <w:szCs w:val="22"/>
              </w:rPr>
            </w:pPr>
            <w:r w:rsidRPr="001B49AA">
              <w:rPr>
                <w:rFonts w:cs="Arial"/>
                <w:sz w:val="22"/>
                <w:szCs w:val="22"/>
              </w:rPr>
              <w:t>South East</w:t>
            </w:r>
          </w:p>
        </w:tc>
        <w:tc>
          <w:tcPr>
            <w:tcW w:w="2120" w:type="pct"/>
            <w:noWrap/>
          </w:tcPr>
          <w:p w14:paraId="65C7637C" w14:textId="77777777" w:rsidR="00AB0436" w:rsidRPr="001B49AA" w:rsidRDefault="00AB0436" w:rsidP="005740EB">
            <w:pPr>
              <w:pStyle w:val="BodyText"/>
              <w:rPr>
                <w:rFonts w:cs="Arial"/>
                <w:sz w:val="22"/>
                <w:szCs w:val="22"/>
              </w:rPr>
            </w:pPr>
            <w:r w:rsidRPr="001B49AA">
              <w:rPr>
                <w:rFonts w:cs="Arial"/>
                <w:sz w:val="22"/>
                <w:szCs w:val="22"/>
              </w:rPr>
              <w:t>3.27</w:t>
            </w:r>
          </w:p>
        </w:tc>
        <w:tc>
          <w:tcPr>
            <w:tcW w:w="1201" w:type="pct"/>
          </w:tcPr>
          <w:p w14:paraId="2D406AAF" w14:textId="77777777" w:rsidR="00AB0436" w:rsidRPr="001B49AA" w:rsidRDefault="00AB0436" w:rsidP="005740EB">
            <w:pPr>
              <w:pStyle w:val="BodyText"/>
              <w:rPr>
                <w:rFonts w:cs="Arial"/>
                <w:sz w:val="22"/>
                <w:szCs w:val="22"/>
              </w:rPr>
            </w:pPr>
            <w:r w:rsidRPr="001B49AA">
              <w:rPr>
                <w:rFonts w:cs="Arial"/>
                <w:sz w:val="22"/>
                <w:szCs w:val="22"/>
              </w:rPr>
              <w:t>59</w:t>
            </w:r>
          </w:p>
        </w:tc>
      </w:tr>
      <w:tr w:rsidR="00AB0436" w:rsidRPr="001B49AA" w14:paraId="09A7B63F" w14:textId="77777777" w:rsidTr="001B49A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6D949C1B" w14:textId="77777777" w:rsidR="00AB0436" w:rsidRPr="001B49AA" w:rsidRDefault="00AB0436" w:rsidP="005740EB">
            <w:pPr>
              <w:pStyle w:val="BodyText"/>
              <w:rPr>
                <w:rFonts w:cs="Arial"/>
                <w:sz w:val="22"/>
                <w:szCs w:val="22"/>
              </w:rPr>
            </w:pPr>
            <w:r w:rsidRPr="001B49AA">
              <w:rPr>
                <w:rFonts w:cs="Arial"/>
                <w:sz w:val="22"/>
                <w:szCs w:val="22"/>
              </w:rPr>
              <w:t>South West</w:t>
            </w:r>
          </w:p>
        </w:tc>
        <w:tc>
          <w:tcPr>
            <w:tcW w:w="2120" w:type="pct"/>
            <w:noWrap/>
          </w:tcPr>
          <w:p w14:paraId="79359E02" w14:textId="77777777" w:rsidR="00AB0436" w:rsidRPr="001B49AA" w:rsidRDefault="00AB0436" w:rsidP="005740EB">
            <w:pPr>
              <w:pStyle w:val="BodyText"/>
              <w:rPr>
                <w:rFonts w:cs="Arial"/>
                <w:sz w:val="22"/>
                <w:szCs w:val="22"/>
              </w:rPr>
            </w:pPr>
            <w:r w:rsidRPr="001B49AA">
              <w:rPr>
                <w:rFonts w:cs="Arial"/>
                <w:sz w:val="22"/>
                <w:szCs w:val="22"/>
              </w:rPr>
              <w:t>2.88</w:t>
            </w:r>
          </w:p>
        </w:tc>
        <w:tc>
          <w:tcPr>
            <w:tcW w:w="1201" w:type="pct"/>
          </w:tcPr>
          <w:p w14:paraId="18FBA9A4" w14:textId="77777777" w:rsidR="00AB0436" w:rsidRPr="001B49AA" w:rsidRDefault="00AB0436" w:rsidP="005740EB">
            <w:pPr>
              <w:pStyle w:val="BodyText"/>
              <w:rPr>
                <w:rFonts w:cs="Arial"/>
                <w:sz w:val="22"/>
                <w:szCs w:val="22"/>
              </w:rPr>
            </w:pPr>
            <w:r w:rsidRPr="001B49AA">
              <w:rPr>
                <w:rFonts w:cs="Arial"/>
                <w:sz w:val="22"/>
                <w:szCs w:val="22"/>
              </w:rPr>
              <w:t>8</w:t>
            </w:r>
          </w:p>
        </w:tc>
      </w:tr>
      <w:tr w:rsidR="00AB0436" w:rsidRPr="001B49AA" w14:paraId="56A3E963" w14:textId="77777777" w:rsidTr="001B49AA">
        <w:trPr>
          <w:trHeight w:val="70"/>
        </w:trPr>
        <w:tc>
          <w:tcPr>
            <w:tcW w:w="1679" w:type="pct"/>
            <w:noWrap/>
          </w:tcPr>
          <w:p w14:paraId="0207552C" w14:textId="77777777" w:rsidR="00AB0436" w:rsidRPr="001B49AA" w:rsidRDefault="00AB0436" w:rsidP="005740EB">
            <w:pPr>
              <w:pStyle w:val="BodyText"/>
              <w:rPr>
                <w:rFonts w:cs="Arial"/>
                <w:sz w:val="22"/>
                <w:szCs w:val="22"/>
              </w:rPr>
            </w:pPr>
            <w:r w:rsidRPr="001B49AA">
              <w:rPr>
                <w:rFonts w:cs="Arial"/>
                <w:sz w:val="22"/>
                <w:szCs w:val="22"/>
              </w:rPr>
              <w:t>West Midlands</w:t>
            </w:r>
          </w:p>
        </w:tc>
        <w:tc>
          <w:tcPr>
            <w:tcW w:w="2120" w:type="pct"/>
            <w:noWrap/>
          </w:tcPr>
          <w:p w14:paraId="6E5B3AFE" w14:textId="77777777" w:rsidR="00AB0436" w:rsidRPr="001B49AA" w:rsidRDefault="00AB0436" w:rsidP="005740EB">
            <w:pPr>
              <w:pStyle w:val="BodyText"/>
              <w:rPr>
                <w:rFonts w:cs="Arial"/>
                <w:sz w:val="22"/>
                <w:szCs w:val="22"/>
              </w:rPr>
            </w:pPr>
            <w:r w:rsidRPr="001B49AA">
              <w:rPr>
                <w:rFonts w:cs="Arial"/>
                <w:sz w:val="22"/>
                <w:szCs w:val="22"/>
              </w:rPr>
              <w:t>3.06</w:t>
            </w:r>
          </w:p>
        </w:tc>
        <w:tc>
          <w:tcPr>
            <w:tcW w:w="1201" w:type="pct"/>
          </w:tcPr>
          <w:p w14:paraId="3CF32374" w14:textId="77777777" w:rsidR="00AB0436" w:rsidRPr="001B49AA" w:rsidRDefault="00AB0436" w:rsidP="005740EB">
            <w:pPr>
              <w:pStyle w:val="BodyText"/>
              <w:rPr>
                <w:rFonts w:cs="Arial"/>
                <w:sz w:val="22"/>
                <w:szCs w:val="22"/>
              </w:rPr>
            </w:pPr>
            <w:r w:rsidRPr="001B49AA">
              <w:rPr>
                <w:rFonts w:cs="Arial"/>
                <w:sz w:val="22"/>
                <w:szCs w:val="22"/>
              </w:rPr>
              <w:t>53</w:t>
            </w:r>
          </w:p>
        </w:tc>
      </w:tr>
      <w:tr w:rsidR="00AB0436" w:rsidRPr="001B49AA" w14:paraId="6764FB62" w14:textId="77777777" w:rsidTr="001B49A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693D6968" w14:textId="77777777" w:rsidR="00AB0436" w:rsidRPr="001B49AA" w:rsidRDefault="00AB0436" w:rsidP="005740EB">
            <w:pPr>
              <w:pStyle w:val="BodyText"/>
              <w:rPr>
                <w:rFonts w:cs="Arial"/>
                <w:sz w:val="22"/>
                <w:szCs w:val="22"/>
              </w:rPr>
            </w:pPr>
            <w:r w:rsidRPr="001B49AA">
              <w:rPr>
                <w:rFonts w:cs="Arial"/>
                <w:sz w:val="22"/>
                <w:szCs w:val="22"/>
              </w:rPr>
              <w:t>Yorkshire and the Humber</w:t>
            </w:r>
          </w:p>
        </w:tc>
        <w:tc>
          <w:tcPr>
            <w:tcW w:w="2120" w:type="pct"/>
            <w:noWrap/>
          </w:tcPr>
          <w:p w14:paraId="7401B0F1" w14:textId="77777777" w:rsidR="00AB0436" w:rsidRPr="001B49AA" w:rsidRDefault="00AB0436" w:rsidP="005740EB">
            <w:pPr>
              <w:pStyle w:val="BodyText"/>
              <w:rPr>
                <w:rFonts w:cs="Arial"/>
                <w:sz w:val="22"/>
                <w:szCs w:val="22"/>
              </w:rPr>
            </w:pPr>
            <w:r w:rsidRPr="001B49AA">
              <w:rPr>
                <w:rFonts w:cs="Arial"/>
                <w:sz w:val="22"/>
                <w:szCs w:val="22"/>
              </w:rPr>
              <w:t>3.65</w:t>
            </w:r>
          </w:p>
        </w:tc>
        <w:tc>
          <w:tcPr>
            <w:tcW w:w="1201" w:type="pct"/>
          </w:tcPr>
          <w:p w14:paraId="7FEDF88B" w14:textId="77777777" w:rsidR="00AB0436" w:rsidRPr="001B49AA" w:rsidRDefault="00AB0436" w:rsidP="005740EB">
            <w:pPr>
              <w:pStyle w:val="BodyText"/>
              <w:rPr>
                <w:rFonts w:cs="Arial"/>
                <w:sz w:val="22"/>
                <w:szCs w:val="22"/>
              </w:rPr>
            </w:pPr>
            <w:r w:rsidRPr="001B49AA">
              <w:rPr>
                <w:rFonts w:cs="Arial"/>
                <w:sz w:val="22"/>
                <w:szCs w:val="22"/>
              </w:rPr>
              <w:t>49</w:t>
            </w:r>
          </w:p>
        </w:tc>
      </w:tr>
    </w:tbl>
    <w:p w14:paraId="280CC76E"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[(3.73-3.02)/9] = 7.91% - </w:t>
      </w:r>
      <w:r w:rsidRPr="00B71F91">
        <w:rPr>
          <w:rFonts w:ascii="Arial" w:hAnsi="Arial" w:cs="Arial"/>
          <w:b/>
          <w:bCs/>
        </w:rPr>
        <w:t>emerging evidence</w:t>
      </w:r>
      <w:r w:rsidRPr="00B71F91">
        <w:rPr>
          <w:rFonts w:ascii="Arial" w:hAnsi="Arial" w:cs="Arial"/>
        </w:rPr>
        <w:t>. (Comparison between London and North East (Q2) over Q9 categories)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FD789A" w14:paraId="7D349BBF" w14:textId="77777777" w:rsidTr="00FD789A">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0D4B7EDC" w14:textId="77777777" w:rsidR="00AB0436" w:rsidRPr="00FD789A" w:rsidRDefault="00AB0436" w:rsidP="005740EB">
            <w:pPr>
              <w:pStyle w:val="BodyText"/>
              <w:rPr>
                <w:rFonts w:cs="Arial"/>
                <w:sz w:val="22"/>
                <w:szCs w:val="22"/>
              </w:rPr>
            </w:pPr>
            <w:r w:rsidRPr="00FD789A">
              <w:rPr>
                <w:rFonts w:cs="Arial"/>
                <w:sz w:val="22"/>
                <w:szCs w:val="22"/>
              </w:rPr>
              <w:lastRenderedPageBreak/>
              <w:t>Region (Q2)</w:t>
            </w:r>
          </w:p>
        </w:tc>
        <w:tc>
          <w:tcPr>
            <w:tcW w:w="2120" w:type="pct"/>
            <w:noWrap/>
            <w:hideMark/>
          </w:tcPr>
          <w:p w14:paraId="244E84BB" w14:textId="77777777" w:rsidR="00AB0436" w:rsidRPr="00FD789A" w:rsidRDefault="00AB0436" w:rsidP="005740EB">
            <w:pPr>
              <w:pStyle w:val="BodyText"/>
              <w:rPr>
                <w:rFonts w:cs="Arial"/>
                <w:sz w:val="22"/>
                <w:szCs w:val="22"/>
              </w:rPr>
            </w:pPr>
            <w:r w:rsidRPr="00FD789A">
              <w:rPr>
                <w:rFonts w:cs="Arial"/>
                <w:sz w:val="22"/>
                <w:szCs w:val="22"/>
              </w:rPr>
              <w:t>Average of wellbeing (Q9b) (1- Not happy at all; 5 - Completely happy)</w:t>
            </w:r>
          </w:p>
        </w:tc>
        <w:tc>
          <w:tcPr>
            <w:tcW w:w="1201" w:type="pct"/>
          </w:tcPr>
          <w:p w14:paraId="7346C65C" w14:textId="77777777" w:rsidR="00AB0436" w:rsidRPr="00FD789A" w:rsidRDefault="00AB0436" w:rsidP="005740EB">
            <w:pPr>
              <w:pStyle w:val="BodyText"/>
              <w:rPr>
                <w:rFonts w:cs="Arial"/>
                <w:sz w:val="22"/>
                <w:szCs w:val="22"/>
              </w:rPr>
            </w:pPr>
            <w:r w:rsidRPr="00FD789A">
              <w:rPr>
                <w:rFonts w:cs="Arial"/>
                <w:sz w:val="22"/>
                <w:szCs w:val="22"/>
              </w:rPr>
              <w:t>No. of respondents</w:t>
            </w:r>
          </w:p>
        </w:tc>
      </w:tr>
      <w:tr w:rsidR="00AB0436" w:rsidRPr="00FD789A" w14:paraId="22195D4D" w14:textId="77777777" w:rsidTr="00FD789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647F6FB" w14:textId="77777777" w:rsidR="00AB0436" w:rsidRPr="00FD789A" w:rsidRDefault="00AB0436" w:rsidP="005740EB">
            <w:pPr>
              <w:pStyle w:val="BodyText"/>
              <w:rPr>
                <w:rFonts w:cs="Arial"/>
                <w:color w:val="333333"/>
                <w:sz w:val="22"/>
                <w:szCs w:val="22"/>
              </w:rPr>
            </w:pPr>
            <w:r w:rsidRPr="00FD789A">
              <w:rPr>
                <w:rFonts w:cs="Arial"/>
                <w:sz w:val="22"/>
                <w:szCs w:val="22"/>
              </w:rPr>
              <w:t>East Midlands</w:t>
            </w:r>
          </w:p>
        </w:tc>
        <w:tc>
          <w:tcPr>
            <w:tcW w:w="2120" w:type="pct"/>
            <w:noWrap/>
            <w:hideMark/>
          </w:tcPr>
          <w:p w14:paraId="71DADA1D" w14:textId="77777777" w:rsidR="00AB0436" w:rsidRPr="00FD789A" w:rsidRDefault="00AB0436" w:rsidP="005740EB">
            <w:pPr>
              <w:pStyle w:val="BodyText"/>
              <w:rPr>
                <w:rFonts w:cs="Arial"/>
                <w:color w:val="333333"/>
                <w:sz w:val="22"/>
                <w:szCs w:val="22"/>
              </w:rPr>
            </w:pPr>
            <w:r w:rsidRPr="00FD789A">
              <w:rPr>
                <w:rFonts w:cs="Arial"/>
                <w:sz w:val="22"/>
                <w:szCs w:val="22"/>
              </w:rPr>
              <w:t>3.97</w:t>
            </w:r>
          </w:p>
        </w:tc>
        <w:tc>
          <w:tcPr>
            <w:tcW w:w="1201" w:type="pct"/>
          </w:tcPr>
          <w:p w14:paraId="73EE900E" w14:textId="77777777" w:rsidR="00AB0436" w:rsidRPr="00FD789A" w:rsidRDefault="00AB0436" w:rsidP="005740EB">
            <w:pPr>
              <w:pStyle w:val="BodyText"/>
              <w:rPr>
                <w:rFonts w:cs="Arial"/>
                <w:color w:val="333333"/>
                <w:sz w:val="22"/>
                <w:szCs w:val="22"/>
              </w:rPr>
            </w:pPr>
            <w:r w:rsidRPr="00FD789A">
              <w:rPr>
                <w:rFonts w:cs="Arial"/>
                <w:sz w:val="22"/>
                <w:szCs w:val="22"/>
              </w:rPr>
              <w:t>37</w:t>
            </w:r>
          </w:p>
        </w:tc>
      </w:tr>
      <w:tr w:rsidR="00AB0436" w:rsidRPr="00FD789A" w14:paraId="4D75BF5A" w14:textId="77777777" w:rsidTr="00FD789A">
        <w:trPr>
          <w:trHeight w:val="387"/>
        </w:trPr>
        <w:tc>
          <w:tcPr>
            <w:tcW w:w="1679" w:type="pct"/>
            <w:noWrap/>
            <w:hideMark/>
          </w:tcPr>
          <w:p w14:paraId="421D2252" w14:textId="77777777" w:rsidR="00AB0436" w:rsidRPr="00FD789A" w:rsidRDefault="00AB0436" w:rsidP="005740EB">
            <w:pPr>
              <w:pStyle w:val="BodyText"/>
              <w:rPr>
                <w:rFonts w:cs="Arial"/>
                <w:color w:val="333333"/>
                <w:sz w:val="22"/>
                <w:szCs w:val="22"/>
              </w:rPr>
            </w:pPr>
            <w:r w:rsidRPr="00FD789A">
              <w:rPr>
                <w:rFonts w:cs="Arial"/>
                <w:sz w:val="22"/>
                <w:szCs w:val="22"/>
              </w:rPr>
              <w:t>East of England</w:t>
            </w:r>
          </w:p>
        </w:tc>
        <w:tc>
          <w:tcPr>
            <w:tcW w:w="2120" w:type="pct"/>
            <w:noWrap/>
            <w:hideMark/>
          </w:tcPr>
          <w:p w14:paraId="72BA8B56" w14:textId="77777777" w:rsidR="00AB0436" w:rsidRPr="00FD789A" w:rsidRDefault="00AB0436" w:rsidP="005740EB">
            <w:pPr>
              <w:pStyle w:val="BodyText"/>
              <w:rPr>
                <w:rFonts w:cs="Arial"/>
                <w:color w:val="333333"/>
                <w:sz w:val="22"/>
                <w:szCs w:val="22"/>
              </w:rPr>
            </w:pPr>
            <w:r w:rsidRPr="00FD789A">
              <w:rPr>
                <w:rFonts w:cs="Arial"/>
                <w:sz w:val="22"/>
                <w:szCs w:val="22"/>
              </w:rPr>
              <w:t>3.96</w:t>
            </w:r>
          </w:p>
        </w:tc>
        <w:tc>
          <w:tcPr>
            <w:tcW w:w="1201" w:type="pct"/>
          </w:tcPr>
          <w:p w14:paraId="7980637E" w14:textId="77777777" w:rsidR="00AB0436" w:rsidRPr="00FD789A" w:rsidRDefault="00AB0436" w:rsidP="005740EB">
            <w:pPr>
              <w:pStyle w:val="BodyText"/>
              <w:rPr>
                <w:rFonts w:cs="Arial"/>
                <w:color w:val="333333"/>
                <w:sz w:val="22"/>
                <w:szCs w:val="22"/>
              </w:rPr>
            </w:pPr>
            <w:r w:rsidRPr="00FD789A">
              <w:rPr>
                <w:rFonts w:cs="Arial"/>
                <w:sz w:val="22"/>
                <w:szCs w:val="22"/>
              </w:rPr>
              <w:t>49</w:t>
            </w:r>
          </w:p>
        </w:tc>
      </w:tr>
      <w:tr w:rsidR="00AB0436" w:rsidRPr="00FD789A" w14:paraId="7C83A0CD" w14:textId="77777777" w:rsidTr="00FD789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393AACCC" w14:textId="77777777" w:rsidR="00AB0436" w:rsidRPr="00FD789A" w:rsidRDefault="00AB0436" w:rsidP="005740EB">
            <w:pPr>
              <w:pStyle w:val="BodyText"/>
              <w:rPr>
                <w:rFonts w:cs="Arial"/>
                <w:color w:val="333333"/>
                <w:sz w:val="22"/>
                <w:szCs w:val="22"/>
              </w:rPr>
            </w:pPr>
            <w:r w:rsidRPr="00FD789A">
              <w:rPr>
                <w:rFonts w:cs="Arial"/>
                <w:sz w:val="22"/>
                <w:szCs w:val="22"/>
              </w:rPr>
              <w:t>London</w:t>
            </w:r>
          </w:p>
        </w:tc>
        <w:tc>
          <w:tcPr>
            <w:tcW w:w="2120" w:type="pct"/>
            <w:noWrap/>
            <w:hideMark/>
          </w:tcPr>
          <w:p w14:paraId="1B03E46E" w14:textId="77777777" w:rsidR="00AB0436" w:rsidRPr="00FD789A" w:rsidRDefault="00AB0436" w:rsidP="005740EB">
            <w:pPr>
              <w:pStyle w:val="BodyText"/>
              <w:rPr>
                <w:rFonts w:cs="Arial"/>
                <w:color w:val="333333"/>
                <w:sz w:val="22"/>
                <w:szCs w:val="22"/>
              </w:rPr>
            </w:pPr>
            <w:r w:rsidRPr="00FD789A">
              <w:rPr>
                <w:rFonts w:cs="Arial"/>
                <w:sz w:val="22"/>
                <w:szCs w:val="22"/>
              </w:rPr>
              <w:t>3.96</w:t>
            </w:r>
          </w:p>
        </w:tc>
        <w:tc>
          <w:tcPr>
            <w:tcW w:w="1201" w:type="pct"/>
          </w:tcPr>
          <w:p w14:paraId="7F5F0D06" w14:textId="77777777" w:rsidR="00AB0436" w:rsidRPr="00FD789A" w:rsidRDefault="00AB0436" w:rsidP="005740EB">
            <w:pPr>
              <w:pStyle w:val="BodyText"/>
              <w:rPr>
                <w:rFonts w:cs="Arial"/>
                <w:color w:val="333333"/>
                <w:sz w:val="22"/>
                <w:szCs w:val="22"/>
              </w:rPr>
            </w:pPr>
            <w:r w:rsidRPr="00FD789A">
              <w:rPr>
                <w:rFonts w:cs="Arial"/>
                <w:sz w:val="22"/>
                <w:szCs w:val="22"/>
              </w:rPr>
              <w:t>114</w:t>
            </w:r>
          </w:p>
        </w:tc>
      </w:tr>
      <w:tr w:rsidR="00AB0436" w:rsidRPr="00FD789A" w14:paraId="7CF8E202" w14:textId="77777777" w:rsidTr="00FD789A">
        <w:trPr>
          <w:trHeight w:val="70"/>
        </w:trPr>
        <w:tc>
          <w:tcPr>
            <w:tcW w:w="1679" w:type="pct"/>
            <w:noWrap/>
            <w:hideMark/>
          </w:tcPr>
          <w:p w14:paraId="60BCE1F7" w14:textId="77777777" w:rsidR="00AB0436" w:rsidRPr="00FD789A" w:rsidRDefault="00AB0436" w:rsidP="005740EB">
            <w:pPr>
              <w:pStyle w:val="BodyText"/>
              <w:rPr>
                <w:rFonts w:cs="Arial"/>
                <w:color w:val="333333"/>
                <w:sz w:val="22"/>
                <w:szCs w:val="22"/>
              </w:rPr>
            </w:pPr>
            <w:r w:rsidRPr="00FD789A">
              <w:rPr>
                <w:rFonts w:cs="Arial"/>
                <w:sz w:val="22"/>
                <w:szCs w:val="22"/>
              </w:rPr>
              <w:t>North East</w:t>
            </w:r>
          </w:p>
        </w:tc>
        <w:tc>
          <w:tcPr>
            <w:tcW w:w="2120" w:type="pct"/>
            <w:noWrap/>
            <w:hideMark/>
          </w:tcPr>
          <w:p w14:paraId="4935A68F" w14:textId="77777777" w:rsidR="00AB0436" w:rsidRPr="00FD789A" w:rsidRDefault="00AB0436" w:rsidP="005740EB">
            <w:pPr>
              <w:pStyle w:val="BodyText"/>
              <w:rPr>
                <w:rFonts w:cs="Arial"/>
                <w:color w:val="333333"/>
                <w:sz w:val="22"/>
                <w:szCs w:val="22"/>
              </w:rPr>
            </w:pPr>
            <w:r w:rsidRPr="00FD789A">
              <w:rPr>
                <w:rFonts w:cs="Arial"/>
                <w:sz w:val="22"/>
                <w:szCs w:val="22"/>
              </w:rPr>
              <w:t>3.41</w:t>
            </w:r>
          </w:p>
        </w:tc>
        <w:tc>
          <w:tcPr>
            <w:tcW w:w="1201" w:type="pct"/>
          </w:tcPr>
          <w:p w14:paraId="2A439005" w14:textId="77777777" w:rsidR="00AB0436" w:rsidRPr="00FD789A" w:rsidRDefault="00AB0436" w:rsidP="005740EB">
            <w:pPr>
              <w:pStyle w:val="BodyText"/>
              <w:rPr>
                <w:rFonts w:cs="Arial"/>
                <w:color w:val="333333"/>
                <w:sz w:val="22"/>
                <w:szCs w:val="22"/>
              </w:rPr>
            </w:pPr>
            <w:r w:rsidRPr="00FD789A">
              <w:rPr>
                <w:rFonts w:cs="Arial"/>
                <w:sz w:val="22"/>
                <w:szCs w:val="22"/>
              </w:rPr>
              <w:t>61</w:t>
            </w:r>
          </w:p>
        </w:tc>
      </w:tr>
      <w:tr w:rsidR="00AB0436" w:rsidRPr="00FD789A" w14:paraId="727AB916"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730370E4" w14:textId="77777777" w:rsidR="00AB0436" w:rsidRPr="00FD789A" w:rsidRDefault="00AB0436" w:rsidP="005740EB">
            <w:pPr>
              <w:pStyle w:val="BodyText"/>
              <w:rPr>
                <w:rFonts w:cs="Arial"/>
                <w:sz w:val="22"/>
                <w:szCs w:val="22"/>
              </w:rPr>
            </w:pPr>
            <w:r w:rsidRPr="00FD789A">
              <w:rPr>
                <w:rFonts w:cs="Arial"/>
                <w:sz w:val="22"/>
                <w:szCs w:val="22"/>
              </w:rPr>
              <w:t>North West</w:t>
            </w:r>
          </w:p>
        </w:tc>
        <w:tc>
          <w:tcPr>
            <w:tcW w:w="2120" w:type="pct"/>
            <w:noWrap/>
          </w:tcPr>
          <w:p w14:paraId="660ED8EE" w14:textId="77777777" w:rsidR="00AB0436" w:rsidRPr="00FD789A" w:rsidRDefault="00AB0436" w:rsidP="005740EB">
            <w:pPr>
              <w:pStyle w:val="BodyText"/>
              <w:rPr>
                <w:rFonts w:cs="Arial"/>
                <w:sz w:val="22"/>
                <w:szCs w:val="22"/>
              </w:rPr>
            </w:pPr>
            <w:r w:rsidRPr="00FD789A">
              <w:rPr>
                <w:rFonts w:cs="Arial"/>
                <w:sz w:val="22"/>
                <w:szCs w:val="22"/>
              </w:rPr>
              <w:t>3.68</w:t>
            </w:r>
          </w:p>
        </w:tc>
        <w:tc>
          <w:tcPr>
            <w:tcW w:w="1201" w:type="pct"/>
          </w:tcPr>
          <w:p w14:paraId="62A51746" w14:textId="77777777" w:rsidR="00AB0436" w:rsidRPr="00FD789A" w:rsidRDefault="00AB0436" w:rsidP="005740EB">
            <w:pPr>
              <w:pStyle w:val="BodyText"/>
              <w:rPr>
                <w:rFonts w:cs="Arial"/>
                <w:sz w:val="22"/>
                <w:szCs w:val="22"/>
              </w:rPr>
            </w:pPr>
            <w:r w:rsidRPr="00FD789A">
              <w:rPr>
                <w:rFonts w:cs="Arial"/>
                <w:sz w:val="22"/>
                <w:szCs w:val="22"/>
              </w:rPr>
              <w:t>74</w:t>
            </w:r>
          </w:p>
        </w:tc>
      </w:tr>
      <w:tr w:rsidR="00AB0436" w:rsidRPr="00FD789A" w14:paraId="20CC9480" w14:textId="77777777" w:rsidTr="00FD789A">
        <w:trPr>
          <w:trHeight w:val="70"/>
        </w:trPr>
        <w:tc>
          <w:tcPr>
            <w:tcW w:w="1679" w:type="pct"/>
            <w:noWrap/>
          </w:tcPr>
          <w:p w14:paraId="691B66F8" w14:textId="77777777" w:rsidR="00AB0436" w:rsidRPr="00FD789A" w:rsidRDefault="00AB0436" w:rsidP="005740EB">
            <w:pPr>
              <w:pStyle w:val="BodyText"/>
              <w:rPr>
                <w:rFonts w:cs="Arial"/>
                <w:sz w:val="22"/>
                <w:szCs w:val="22"/>
              </w:rPr>
            </w:pPr>
            <w:r w:rsidRPr="00FD789A">
              <w:rPr>
                <w:rFonts w:cs="Arial"/>
                <w:sz w:val="22"/>
                <w:szCs w:val="22"/>
              </w:rPr>
              <w:t>South East</w:t>
            </w:r>
          </w:p>
        </w:tc>
        <w:tc>
          <w:tcPr>
            <w:tcW w:w="2120" w:type="pct"/>
            <w:noWrap/>
          </w:tcPr>
          <w:p w14:paraId="5B4A1A2C" w14:textId="77777777" w:rsidR="00AB0436" w:rsidRPr="00FD789A" w:rsidRDefault="00AB0436" w:rsidP="005740EB">
            <w:pPr>
              <w:pStyle w:val="BodyText"/>
              <w:rPr>
                <w:rFonts w:cs="Arial"/>
                <w:sz w:val="22"/>
                <w:szCs w:val="22"/>
              </w:rPr>
            </w:pPr>
            <w:r w:rsidRPr="00FD789A">
              <w:rPr>
                <w:rFonts w:cs="Arial"/>
                <w:sz w:val="22"/>
                <w:szCs w:val="22"/>
              </w:rPr>
              <w:t>3.54</w:t>
            </w:r>
          </w:p>
        </w:tc>
        <w:tc>
          <w:tcPr>
            <w:tcW w:w="1201" w:type="pct"/>
          </w:tcPr>
          <w:p w14:paraId="44DB0145" w14:textId="77777777" w:rsidR="00AB0436" w:rsidRPr="00FD789A" w:rsidRDefault="00AB0436" w:rsidP="005740EB">
            <w:pPr>
              <w:pStyle w:val="BodyText"/>
              <w:rPr>
                <w:rFonts w:cs="Arial"/>
                <w:sz w:val="22"/>
                <w:szCs w:val="22"/>
              </w:rPr>
            </w:pPr>
            <w:r w:rsidRPr="00FD789A">
              <w:rPr>
                <w:rFonts w:cs="Arial"/>
                <w:sz w:val="22"/>
                <w:szCs w:val="22"/>
              </w:rPr>
              <w:t>59</w:t>
            </w:r>
          </w:p>
        </w:tc>
      </w:tr>
      <w:tr w:rsidR="00AB0436" w:rsidRPr="00FD789A" w14:paraId="6CB68993"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6369C392" w14:textId="77777777" w:rsidR="00AB0436" w:rsidRPr="00FD789A" w:rsidRDefault="00AB0436" w:rsidP="005740EB">
            <w:pPr>
              <w:pStyle w:val="BodyText"/>
              <w:rPr>
                <w:rFonts w:cs="Arial"/>
                <w:sz w:val="22"/>
                <w:szCs w:val="22"/>
              </w:rPr>
            </w:pPr>
            <w:r w:rsidRPr="00FD789A">
              <w:rPr>
                <w:rFonts w:cs="Arial"/>
                <w:sz w:val="22"/>
                <w:szCs w:val="22"/>
              </w:rPr>
              <w:t>South West</w:t>
            </w:r>
          </w:p>
        </w:tc>
        <w:tc>
          <w:tcPr>
            <w:tcW w:w="2120" w:type="pct"/>
            <w:noWrap/>
          </w:tcPr>
          <w:p w14:paraId="6B80A668" w14:textId="77777777" w:rsidR="00AB0436" w:rsidRPr="00FD789A" w:rsidRDefault="00AB0436" w:rsidP="005740EB">
            <w:pPr>
              <w:pStyle w:val="BodyText"/>
              <w:rPr>
                <w:rFonts w:cs="Arial"/>
                <w:sz w:val="22"/>
                <w:szCs w:val="22"/>
              </w:rPr>
            </w:pPr>
            <w:r w:rsidRPr="00FD789A">
              <w:rPr>
                <w:rFonts w:cs="Arial"/>
                <w:sz w:val="22"/>
                <w:szCs w:val="22"/>
              </w:rPr>
              <w:t>4.00</w:t>
            </w:r>
          </w:p>
        </w:tc>
        <w:tc>
          <w:tcPr>
            <w:tcW w:w="1201" w:type="pct"/>
          </w:tcPr>
          <w:p w14:paraId="417CD2FA" w14:textId="77777777" w:rsidR="00AB0436" w:rsidRPr="00FD789A" w:rsidRDefault="00AB0436" w:rsidP="005740EB">
            <w:pPr>
              <w:pStyle w:val="BodyText"/>
              <w:rPr>
                <w:rFonts w:cs="Arial"/>
                <w:sz w:val="22"/>
                <w:szCs w:val="22"/>
              </w:rPr>
            </w:pPr>
            <w:r w:rsidRPr="00FD789A">
              <w:rPr>
                <w:rFonts w:cs="Arial"/>
                <w:sz w:val="22"/>
                <w:szCs w:val="22"/>
              </w:rPr>
              <w:t>8</w:t>
            </w:r>
          </w:p>
        </w:tc>
      </w:tr>
      <w:tr w:rsidR="00AB0436" w:rsidRPr="00FD789A" w14:paraId="508F9578" w14:textId="77777777" w:rsidTr="00FD789A">
        <w:trPr>
          <w:trHeight w:val="70"/>
        </w:trPr>
        <w:tc>
          <w:tcPr>
            <w:tcW w:w="1679" w:type="pct"/>
            <w:noWrap/>
          </w:tcPr>
          <w:p w14:paraId="31C8B48E" w14:textId="77777777" w:rsidR="00AB0436" w:rsidRPr="00FD789A" w:rsidRDefault="00AB0436" w:rsidP="005740EB">
            <w:pPr>
              <w:pStyle w:val="BodyText"/>
              <w:rPr>
                <w:rFonts w:cs="Arial"/>
                <w:sz w:val="22"/>
                <w:szCs w:val="22"/>
              </w:rPr>
            </w:pPr>
            <w:r w:rsidRPr="00FD789A">
              <w:rPr>
                <w:rFonts w:cs="Arial"/>
                <w:sz w:val="22"/>
                <w:szCs w:val="22"/>
              </w:rPr>
              <w:t>West Midlands</w:t>
            </w:r>
          </w:p>
        </w:tc>
        <w:tc>
          <w:tcPr>
            <w:tcW w:w="2120" w:type="pct"/>
            <w:noWrap/>
          </w:tcPr>
          <w:p w14:paraId="7BC371A4" w14:textId="77777777" w:rsidR="00AB0436" w:rsidRPr="00FD789A" w:rsidRDefault="00AB0436" w:rsidP="005740EB">
            <w:pPr>
              <w:pStyle w:val="BodyText"/>
              <w:rPr>
                <w:rFonts w:cs="Arial"/>
                <w:sz w:val="22"/>
                <w:szCs w:val="22"/>
              </w:rPr>
            </w:pPr>
            <w:r w:rsidRPr="00FD789A">
              <w:rPr>
                <w:rFonts w:cs="Arial"/>
                <w:sz w:val="22"/>
                <w:szCs w:val="22"/>
              </w:rPr>
              <w:t>3.47</w:t>
            </w:r>
          </w:p>
        </w:tc>
        <w:tc>
          <w:tcPr>
            <w:tcW w:w="1201" w:type="pct"/>
          </w:tcPr>
          <w:p w14:paraId="13EB9A6A" w14:textId="77777777" w:rsidR="00AB0436" w:rsidRPr="00FD789A" w:rsidRDefault="00AB0436" w:rsidP="005740EB">
            <w:pPr>
              <w:pStyle w:val="BodyText"/>
              <w:rPr>
                <w:rFonts w:cs="Arial"/>
                <w:sz w:val="22"/>
                <w:szCs w:val="22"/>
              </w:rPr>
            </w:pPr>
            <w:r w:rsidRPr="00FD789A">
              <w:rPr>
                <w:rFonts w:cs="Arial"/>
                <w:sz w:val="22"/>
                <w:szCs w:val="22"/>
              </w:rPr>
              <w:t>53</w:t>
            </w:r>
          </w:p>
        </w:tc>
      </w:tr>
      <w:tr w:rsidR="00AB0436" w:rsidRPr="00FD789A" w14:paraId="6BD025D9"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2F6608F1" w14:textId="77777777" w:rsidR="00AB0436" w:rsidRPr="00FD789A" w:rsidRDefault="00AB0436" w:rsidP="005740EB">
            <w:pPr>
              <w:pStyle w:val="BodyText"/>
              <w:rPr>
                <w:rFonts w:cs="Arial"/>
                <w:sz w:val="22"/>
                <w:szCs w:val="22"/>
              </w:rPr>
            </w:pPr>
            <w:r w:rsidRPr="00FD789A">
              <w:rPr>
                <w:rFonts w:cs="Arial"/>
                <w:sz w:val="22"/>
                <w:szCs w:val="22"/>
              </w:rPr>
              <w:t>Yorkshire and the Humber</w:t>
            </w:r>
          </w:p>
        </w:tc>
        <w:tc>
          <w:tcPr>
            <w:tcW w:w="2120" w:type="pct"/>
            <w:noWrap/>
          </w:tcPr>
          <w:p w14:paraId="7871D20D" w14:textId="77777777" w:rsidR="00AB0436" w:rsidRPr="00FD789A" w:rsidRDefault="00AB0436" w:rsidP="005740EB">
            <w:pPr>
              <w:pStyle w:val="BodyText"/>
              <w:rPr>
                <w:rFonts w:cs="Arial"/>
                <w:sz w:val="22"/>
                <w:szCs w:val="22"/>
              </w:rPr>
            </w:pPr>
            <w:r w:rsidRPr="00FD789A">
              <w:rPr>
                <w:rFonts w:cs="Arial"/>
                <w:sz w:val="22"/>
                <w:szCs w:val="22"/>
              </w:rPr>
              <w:t>4.04</w:t>
            </w:r>
          </w:p>
        </w:tc>
        <w:tc>
          <w:tcPr>
            <w:tcW w:w="1201" w:type="pct"/>
          </w:tcPr>
          <w:p w14:paraId="41942805" w14:textId="77777777" w:rsidR="00AB0436" w:rsidRPr="00FD789A" w:rsidRDefault="00AB0436" w:rsidP="005740EB">
            <w:pPr>
              <w:pStyle w:val="BodyText"/>
              <w:rPr>
                <w:rFonts w:cs="Arial"/>
                <w:sz w:val="22"/>
                <w:szCs w:val="22"/>
              </w:rPr>
            </w:pPr>
            <w:r w:rsidRPr="00FD789A">
              <w:rPr>
                <w:rFonts w:cs="Arial"/>
                <w:sz w:val="22"/>
                <w:szCs w:val="22"/>
              </w:rPr>
              <w:t>49</w:t>
            </w:r>
          </w:p>
        </w:tc>
      </w:tr>
    </w:tbl>
    <w:p w14:paraId="2B48F476"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[(4.04-3.41)/9] = 7.01% - </w:t>
      </w:r>
      <w:r w:rsidRPr="00B71F91">
        <w:rPr>
          <w:rFonts w:ascii="Arial" w:hAnsi="Arial" w:cs="Arial"/>
          <w:b/>
          <w:bCs/>
        </w:rPr>
        <w:t>emerging evidence</w:t>
      </w:r>
      <w:r w:rsidRPr="00B71F91">
        <w:rPr>
          <w:rFonts w:ascii="Arial" w:hAnsi="Arial" w:cs="Arial"/>
        </w:rPr>
        <w:t>. (Comparison between Yorkshire and the Humber and North East (Q2) over Q9 categories)</w:t>
      </w:r>
    </w:p>
    <w:p w14:paraId="28D72BCF"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 xml:space="preserve">Does the geographical location of where activities are delivered influence levels of confidence? </w:t>
      </w:r>
    </w:p>
    <w:p w14:paraId="61B86EFA"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attending activities in the West Midlands report lower confidence to talk to adults and talk about their problems to older </w:t>
      </w:r>
      <w:r>
        <w:rPr>
          <w:rFonts w:cs="Arial"/>
          <w:sz w:val="22"/>
        </w:rPr>
        <w:t>YP</w:t>
      </w:r>
      <w:r w:rsidRPr="00B71F91">
        <w:rPr>
          <w:rFonts w:cs="Arial"/>
          <w:sz w:val="22"/>
        </w:rPr>
        <w:t>.</w:t>
      </w:r>
    </w:p>
    <w:tbl>
      <w:tblPr>
        <w:tblStyle w:val="GridTable4-Accent1"/>
        <w:tblW w:w="5000" w:type="pct"/>
        <w:tblLayout w:type="fixed"/>
        <w:tblLook w:val="0420" w:firstRow="1" w:lastRow="0" w:firstColumn="0" w:lastColumn="0" w:noHBand="0" w:noVBand="1"/>
      </w:tblPr>
      <w:tblGrid>
        <w:gridCol w:w="3028"/>
        <w:gridCol w:w="3882"/>
        <w:gridCol w:w="2106"/>
      </w:tblGrid>
      <w:tr w:rsidR="00AB0436" w:rsidRPr="00FD789A" w14:paraId="24A021C5" w14:textId="77777777" w:rsidTr="00FD789A">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7B86514C" w14:textId="77777777" w:rsidR="00AB0436" w:rsidRPr="00FD789A" w:rsidRDefault="00AB0436" w:rsidP="005740EB">
            <w:pPr>
              <w:pStyle w:val="BodyText"/>
              <w:rPr>
                <w:rFonts w:cs="Arial"/>
                <w:sz w:val="22"/>
                <w:szCs w:val="22"/>
              </w:rPr>
            </w:pPr>
            <w:r w:rsidRPr="00FD789A">
              <w:rPr>
                <w:rFonts w:cs="Arial"/>
                <w:sz w:val="22"/>
                <w:szCs w:val="22"/>
              </w:rPr>
              <w:t>Region (Q2)</w:t>
            </w:r>
          </w:p>
        </w:tc>
        <w:tc>
          <w:tcPr>
            <w:tcW w:w="2153" w:type="pct"/>
            <w:noWrap/>
            <w:hideMark/>
          </w:tcPr>
          <w:p w14:paraId="6AE9C0B3" w14:textId="77777777" w:rsidR="00AB0436" w:rsidRPr="00FD789A" w:rsidRDefault="00AB0436" w:rsidP="005740EB">
            <w:pPr>
              <w:pStyle w:val="BodyText"/>
              <w:rPr>
                <w:rFonts w:cs="Arial"/>
                <w:sz w:val="22"/>
                <w:szCs w:val="22"/>
              </w:rPr>
            </w:pPr>
            <w:r w:rsidRPr="00FD789A">
              <w:rPr>
                <w:rFonts w:cs="Arial"/>
                <w:sz w:val="22"/>
                <w:szCs w:val="22"/>
              </w:rPr>
              <w:t>Average of confidence (Q10c) (1- Strongly disagree; 5 - Strongly agree)</w:t>
            </w:r>
          </w:p>
        </w:tc>
        <w:tc>
          <w:tcPr>
            <w:tcW w:w="1168" w:type="pct"/>
          </w:tcPr>
          <w:p w14:paraId="2492890B" w14:textId="77777777" w:rsidR="00AB0436" w:rsidRPr="00FD789A" w:rsidRDefault="00AB0436" w:rsidP="005740EB">
            <w:pPr>
              <w:pStyle w:val="BodyText"/>
              <w:rPr>
                <w:rFonts w:cs="Arial"/>
                <w:sz w:val="22"/>
                <w:szCs w:val="22"/>
              </w:rPr>
            </w:pPr>
            <w:r w:rsidRPr="00FD789A">
              <w:rPr>
                <w:rFonts w:cs="Arial"/>
                <w:sz w:val="22"/>
                <w:szCs w:val="22"/>
              </w:rPr>
              <w:t>No. of respondents</w:t>
            </w:r>
          </w:p>
        </w:tc>
      </w:tr>
      <w:tr w:rsidR="00AB0436" w:rsidRPr="00FD789A" w14:paraId="7A94E2B7" w14:textId="77777777" w:rsidTr="00FD789A">
        <w:trPr>
          <w:cnfStyle w:val="000000100000" w:firstRow="0" w:lastRow="0" w:firstColumn="0" w:lastColumn="0" w:oddVBand="0" w:evenVBand="0" w:oddHBand="1" w:evenHBand="0" w:firstRowFirstColumn="0" w:firstRowLastColumn="0" w:lastRowFirstColumn="0" w:lastRowLastColumn="0"/>
          <w:trHeight w:val="165"/>
        </w:trPr>
        <w:tc>
          <w:tcPr>
            <w:tcW w:w="0" w:type="pct"/>
            <w:noWrap/>
            <w:hideMark/>
          </w:tcPr>
          <w:p w14:paraId="2E3C53F1" w14:textId="77777777" w:rsidR="00AB0436" w:rsidRPr="00FD789A" w:rsidRDefault="00AB0436" w:rsidP="005740EB">
            <w:pPr>
              <w:pStyle w:val="BodyText"/>
              <w:rPr>
                <w:rFonts w:cs="Arial"/>
                <w:color w:val="333333"/>
                <w:sz w:val="22"/>
                <w:szCs w:val="22"/>
              </w:rPr>
            </w:pPr>
            <w:r w:rsidRPr="00FD789A">
              <w:rPr>
                <w:rFonts w:cs="Arial"/>
                <w:sz w:val="22"/>
                <w:szCs w:val="22"/>
              </w:rPr>
              <w:t>South East</w:t>
            </w:r>
          </w:p>
        </w:tc>
        <w:tc>
          <w:tcPr>
            <w:tcW w:w="2153" w:type="pct"/>
            <w:noWrap/>
            <w:hideMark/>
          </w:tcPr>
          <w:p w14:paraId="5B6D0211" w14:textId="77777777" w:rsidR="00AB0436" w:rsidRPr="00FD789A" w:rsidRDefault="00AB0436" w:rsidP="005740EB">
            <w:pPr>
              <w:pStyle w:val="BodyText"/>
              <w:rPr>
                <w:rFonts w:cs="Arial"/>
                <w:color w:val="333333"/>
                <w:sz w:val="22"/>
                <w:szCs w:val="22"/>
              </w:rPr>
            </w:pPr>
            <w:r w:rsidRPr="00FD789A">
              <w:rPr>
                <w:rFonts w:cs="Arial"/>
                <w:sz w:val="22"/>
                <w:szCs w:val="22"/>
              </w:rPr>
              <w:t xml:space="preserve">4.42 </w:t>
            </w:r>
          </w:p>
        </w:tc>
        <w:tc>
          <w:tcPr>
            <w:tcW w:w="1168" w:type="pct"/>
          </w:tcPr>
          <w:p w14:paraId="7FF524E2" w14:textId="77777777" w:rsidR="00AB0436" w:rsidRPr="00FD789A" w:rsidRDefault="00AB0436" w:rsidP="005740EB">
            <w:pPr>
              <w:pStyle w:val="BodyText"/>
              <w:rPr>
                <w:rFonts w:cs="Arial"/>
                <w:color w:val="333333"/>
                <w:sz w:val="22"/>
                <w:szCs w:val="22"/>
              </w:rPr>
            </w:pPr>
            <w:r w:rsidRPr="00FD789A">
              <w:rPr>
                <w:rFonts w:cs="Arial"/>
                <w:sz w:val="22"/>
                <w:szCs w:val="22"/>
              </w:rPr>
              <w:t>60</w:t>
            </w:r>
          </w:p>
        </w:tc>
      </w:tr>
      <w:tr w:rsidR="00AB0436" w:rsidRPr="00FD789A" w14:paraId="710F3FB8" w14:textId="77777777" w:rsidTr="00FD789A">
        <w:trPr>
          <w:trHeight w:val="387"/>
        </w:trPr>
        <w:tc>
          <w:tcPr>
            <w:tcW w:w="0" w:type="pct"/>
            <w:noWrap/>
            <w:hideMark/>
          </w:tcPr>
          <w:p w14:paraId="3CCA86FC" w14:textId="77777777" w:rsidR="00AB0436" w:rsidRPr="00FD789A" w:rsidRDefault="00AB0436" w:rsidP="005740EB">
            <w:pPr>
              <w:pStyle w:val="BodyText"/>
              <w:rPr>
                <w:rFonts w:cs="Arial"/>
                <w:color w:val="333333"/>
                <w:sz w:val="22"/>
                <w:szCs w:val="22"/>
              </w:rPr>
            </w:pPr>
            <w:r w:rsidRPr="00FD789A">
              <w:rPr>
                <w:rFonts w:cs="Arial"/>
                <w:sz w:val="22"/>
                <w:szCs w:val="22"/>
              </w:rPr>
              <w:t>London</w:t>
            </w:r>
          </w:p>
        </w:tc>
        <w:tc>
          <w:tcPr>
            <w:tcW w:w="2153" w:type="pct"/>
            <w:noWrap/>
            <w:hideMark/>
          </w:tcPr>
          <w:p w14:paraId="40A938CE" w14:textId="77777777" w:rsidR="00AB0436" w:rsidRPr="00FD789A" w:rsidRDefault="00AB0436" w:rsidP="005740EB">
            <w:pPr>
              <w:pStyle w:val="BodyText"/>
              <w:rPr>
                <w:rFonts w:cs="Arial"/>
                <w:color w:val="333333"/>
                <w:sz w:val="22"/>
                <w:szCs w:val="22"/>
              </w:rPr>
            </w:pPr>
            <w:r w:rsidRPr="00FD789A">
              <w:rPr>
                <w:rFonts w:cs="Arial"/>
                <w:sz w:val="22"/>
                <w:szCs w:val="22"/>
              </w:rPr>
              <w:t xml:space="preserve">4.40 </w:t>
            </w:r>
          </w:p>
        </w:tc>
        <w:tc>
          <w:tcPr>
            <w:tcW w:w="1168" w:type="pct"/>
          </w:tcPr>
          <w:p w14:paraId="36F506B6" w14:textId="77777777" w:rsidR="00AB0436" w:rsidRPr="00FD789A" w:rsidRDefault="00AB0436" w:rsidP="005740EB">
            <w:pPr>
              <w:pStyle w:val="BodyText"/>
              <w:rPr>
                <w:rFonts w:cs="Arial"/>
                <w:color w:val="333333"/>
                <w:sz w:val="22"/>
                <w:szCs w:val="22"/>
              </w:rPr>
            </w:pPr>
            <w:r w:rsidRPr="00FD789A">
              <w:rPr>
                <w:rFonts w:cs="Arial"/>
                <w:sz w:val="22"/>
                <w:szCs w:val="22"/>
              </w:rPr>
              <w:t>115</w:t>
            </w:r>
          </w:p>
        </w:tc>
      </w:tr>
      <w:tr w:rsidR="00AB0436" w:rsidRPr="00FD789A" w14:paraId="5BF38E7B" w14:textId="77777777" w:rsidTr="00FD789A">
        <w:trPr>
          <w:cnfStyle w:val="000000100000" w:firstRow="0" w:lastRow="0" w:firstColumn="0" w:lastColumn="0" w:oddVBand="0" w:evenVBand="0" w:oddHBand="1" w:evenHBand="0" w:firstRowFirstColumn="0" w:firstRowLastColumn="0" w:lastRowFirstColumn="0" w:lastRowLastColumn="0"/>
          <w:trHeight w:val="50"/>
        </w:trPr>
        <w:tc>
          <w:tcPr>
            <w:tcW w:w="0" w:type="pct"/>
            <w:noWrap/>
            <w:hideMark/>
          </w:tcPr>
          <w:p w14:paraId="710C5A3F" w14:textId="77777777" w:rsidR="00AB0436" w:rsidRPr="00FD789A" w:rsidRDefault="00AB0436" w:rsidP="005740EB">
            <w:pPr>
              <w:pStyle w:val="BodyText"/>
              <w:rPr>
                <w:rFonts w:cs="Arial"/>
                <w:color w:val="333333"/>
                <w:sz w:val="22"/>
                <w:szCs w:val="22"/>
              </w:rPr>
            </w:pPr>
            <w:r w:rsidRPr="00FD789A">
              <w:rPr>
                <w:rFonts w:cs="Arial"/>
                <w:sz w:val="22"/>
                <w:szCs w:val="22"/>
              </w:rPr>
              <w:t>East Midlands</w:t>
            </w:r>
          </w:p>
        </w:tc>
        <w:tc>
          <w:tcPr>
            <w:tcW w:w="2153" w:type="pct"/>
            <w:noWrap/>
            <w:hideMark/>
          </w:tcPr>
          <w:p w14:paraId="01EF0C04" w14:textId="77777777" w:rsidR="00AB0436" w:rsidRPr="00FD789A" w:rsidRDefault="00AB0436" w:rsidP="005740EB">
            <w:pPr>
              <w:pStyle w:val="BodyText"/>
              <w:rPr>
                <w:rFonts w:cs="Arial"/>
                <w:color w:val="333333"/>
                <w:sz w:val="22"/>
                <w:szCs w:val="22"/>
              </w:rPr>
            </w:pPr>
            <w:r w:rsidRPr="00FD789A">
              <w:rPr>
                <w:rFonts w:cs="Arial"/>
                <w:sz w:val="22"/>
                <w:szCs w:val="22"/>
              </w:rPr>
              <w:t xml:space="preserve">4.28 </w:t>
            </w:r>
          </w:p>
        </w:tc>
        <w:tc>
          <w:tcPr>
            <w:tcW w:w="1168" w:type="pct"/>
          </w:tcPr>
          <w:p w14:paraId="4AACA2EF" w14:textId="77777777" w:rsidR="00AB0436" w:rsidRPr="00FD789A" w:rsidRDefault="00AB0436" w:rsidP="005740EB">
            <w:pPr>
              <w:pStyle w:val="BodyText"/>
              <w:rPr>
                <w:rFonts w:cs="Arial"/>
                <w:color w:val="333333"/>
                <w:sz w:val="22"/>
                <w:szCs w:val="22"/>
              </w:rPr>
            </w:pPr>
            <w:r w:rsidRPr="00FD789A">
              <w:rPr>
                <w:rFonts w:cs="Arial"/>
                <w:sz w:val="22"/>
                <w:szCs w:val="22"/>
              </w:rPr>
              <w:t>37</w:t>
            </w:r>
          </w:p>
        </w:tc>
      </w:tr>
      <w:tr w:rsidR="00AB0436" w:rsidRPr="00FD789A" w14:paraId="5F966713" w14:textId="77777777" w:rsidTr="00FD789A">
        <w:trPr>
          <w:trHeight w:val="70"/>
        </w:trPr>
        <w:tc>
          <w:tcPr>
            <w:tcW w:w="0" w:type="pct"/>
            <w:noWrap/>
            <w:hideMark/>
          </w:tcPr>
          <w:p w14:paraId="29ADE57E" w14:textId="77777777" w:rsidR="00AB0436" w:rsidRPr="00FD789A" w:rsidRDefault="00AB0436" w:rsidP="005740EB">
            <w:pPr>
              <w:pStyle w:val="BodyText"/>
              <w:rPr>
                <w:rFonts w:cs="Arial"/>
                <w:color w:val="333333"/>
                <w:sz w:val="22"/>
                <w:szCs w:val="22"/>
              </w:rPr>
            </w:pPr>
            <w:r w:rsidRPr="00FD789A">
              <w:rPr>
                <w:rFonts w:cs="Arial"/>
                <w:sz w:val="22"/>
                <w:szCs w:val="22"/>
              </w:rPr>
              <w:t>Yorkshire and the Humber</w:t>
            </w:r>
          </w:p>
        </w:tc>
        <w:tc>
          <w:tcPr>
            <w:tcW w:w="2153" w:type="pct"/>
            <w:noWrap/>
            <w:hideMark/>
          </w:tcPr>
          <w:p w14:paraId="0F49E054" w14:textId="77777777" w:rsidR="00AB0436" w:rsidRPr="00FD789A" w:rsidRDefault="00AB0436" w:rsidP="005740EB">
            <w:pPr>
              <w:pStyle w:val="BodyText"/>
              <w:rPr>
                <w:rFonts w:cs="Arial"/>
                <w:color w:val="333333"/>
                <w:sz w:val="22"/>
                <w:szCs w:val="22"/>
              </w:rPr>
            </w:pPr>
            <w:r w:rsidRPr="00FD789A">
              <w:rPr>
                <w:rFonts w:cs="Arial"/>
                <w:sz w:val="22"/>
                <w:szCs w:val="22"/>
              </w:rPr>
              <w:t xml:space="preserve">4.23 </w:t>
            </w:r>
          </w:p>
        </w:tc>
        <w:tc>
          <w:tcPr>
            <w:tcW w:w="1168" w:type="pct"/>
          </w:tcPr>
          <w:p w14:paraId="202FA9EB" w14:textId="77777777" w:rsidR="00AB0436" w:rsidRPr="00FD789A" w:rsidRDefault="00AB0436" w:rsidP="005740EB">
            <w:pPr>
              <w:pStyle w:val="BodyText"/>
              <w:rPr>
                <w:rFonts w:cs="Arial"/>
                <w:color w:val="333333"/>
                <w:sz w:val="22"/>
                <w:szCs w:val="22"/>
              </w:rPr>
            </w:pPr>
            <w:r w:rsidRPr="00FD789A">
              <w:rPr>
                <w:rFonts w:cs="Arial"/>
                <w:sz w:val="22"/>
                <w:szCs w:val="22"/>
              </w:rPr>
              <w:t>49</w:t>
            </w:r>
          </w:p>
        </w:tc>
      </w:tr>
      <w:tr w:rsidR="00AB0436" w:rsidRPr="00FD789A" w14:paraId="6A909A3F"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27FD216A" w14:textId="77777777" w:rsidR="00AB0436" w:rsidRPr="00FD789A" w:rsidRDefault="00AB0436" w:rsidP="005740EB">
            <w:pPr>
              <w:pStyle w:val="BodyText"/>
              <w:rPr>
                <w:rFonts w:cs="Arial"/>
                <w:sz w:val="22"/>
                <w:szCs w:val="22"/>
              </w:rPr>
            </w:pPr>
            <w:r w:rsidRPr="00FD789A">
              <w:rPr>
                <w:rFonts w:cs="Arial"/>
                <w:sz w:val="22"/>
                <w:szCs w:val="22"/>
              </w:rPr>
              <w:t>East of England</w:t>
            </w:r>
          </w:p>
        </w:tc>
        <w:tc>
          <w:tcPr>
            <w:tcW w:w="2153" w:type="pct"/>
            <w:noWrap/>
          </w:tcPr>
          <w:p w14:paraId="34F7AD5C" w14:textId="77777777" w:rsidR="00AB0436" w:rsidRPr="00FD789A" w:rsidRDefault="00AB0436" w:rsidP="005740EB">
            <w:pPr>
              <w:pStyle w:val="BodyText"/>
              <w:rPr>
                <w:rFonts w:cs="Arial"/>
                <w:sz w:val="22"/>
                <w:szCs w:val="22"/>
              </w:rPr>
            </w:pPr>
            <w:r w:rsidRPr="00FD789A">
              <w:rPr>
                <w:rFonts w:cs="Arial"/>
                <w:sz w:val="22"/>
                <w:szCs w:val="22"/>
              </w:rPr>
              <w:t xml:space="preserve">4.20 </w:t>
            </w:r>
          </w:p>
        </w:tc>
        <w:tc>
          <w:tcPr>
            <w:tcW w:w="1168" w:type="pct"/>
          </w:tcPr>
          <w:p w14:paraId="1CC271B3" w14:textId="77777777" w:rsidR="00AB0436" w:rsidRPr="00FD789A" w:rsidRDefault="00AB0436" w:rsidP="005740EB">
            <w:pPr>
              <w:pStyle w:val="BodyText"/>
              <w:rPr>
                <w:rFonts w:cs="Arial"/>
                <w:sz w:val="22"/>
                <w:szCs w:val="22"/>
              </w:rPr>
            </w:pPr>
            <w:r w:rsidRPr="00FD789A">
              <w:rPr>
                <w:rFonts w:cs="Arial"/>
                <w:sz w:val="22"/>
                <w:szCs w:val="22"/>
              </w:rPr>
              <w:t>50</w:t>
            </w:r>
          </w:p>
        </w:tc>
      </w:tr>
      <w:tr w:rsidR="00AB0436" w:rsidRPr="00FD789A" w14:paraId="68E15939" w14:textId="77777777" w:rsidTr="00FD789A">
        <w:trPr>
          <w:trHeight w:val="70"/>
        </w:trPr>
        <w:tc>
          <w:tcPr>
            <w:tcW w:w="1679" w:type="pct"/>
            <w:noWrap/>
          </w:tcPr>
          <w:p w14:paraId="487A41E5" w14:textId="77777777" w:rsidR="00AB0436" w:rsidRPr="00FD789A" w:rsidRDefault="00AB0436" w:rsidP="005740EB">
            <w:pPr>
              <w:pStyle w:val="BodyText"/>
              <w:rPr>
                <w:rFonts w:cs="Arial"/>
                <w:sz w:val="22"/>
                <w:szCs w:val="22"/>
              </w:rPr>
            </w:pPr>
            <w:r w:rsidRPr="00FD789A">
              <w:rPr>
                <w:rFonts w:cs="Arial"/>
                <w:sz w:val="22"/>
                <w:szCs w:val="22"/>
              </w:rPr>
              <w:t>North West</w:t>
            </w:r>
          </w:p>
        </w:tc>
        <w:tc>
          <w:tcPr>
            <w:tcW w:w="2153" w:type="pct"/>
            <w:noWrap/>
          </w:tcPr>
          <w:p w14:paraId="153ED452" w14:textId="77777777" w:rsidR="00AB0436" w:rsidRPr="00FD789A" w:rsidRDefault="00AB0436" w:rsidP="005740EB">
            <w:pPr>
              <w:pStyle w:val="BodyText"/>
              <w:rPr>
                <w:rFonts w:cs="Arial"/>
                <w:sz w:val="22"/>
                <w:szCs w:val="22"/>
              </w:rPr>
            </w:pPr>
            <w:r w:rsidRPr="00FD789A">
              <w:rPr>
                <w:rFonts w:cs="Arial"/>
                <w:sz w:val="22"/>
                <w:szCs w:val="22"/>
              </w:rPr>
              <w:t xml:space="preserve">4.16 </w:t>
            </w:r>
          </w:p>
        </w:tc>
        <w:tc>
          <w:tcPr>
            <w:tcW w:w="1168" w:type="pct"/>
          </w:tcPr>
          <w:p w14:paraId="2664175F" w14:textId="77777777" w:rsidR="00AB0436" w:rsidRPr="00FD789A" w:rsidRDefault="00AB0436" w:rsidP="005740EB">
            <w:pPr>
              <w:pStyle w:val="BodyText"/>
              <w:rPr>
                <w:rFonts w:cs="Arial"/>
                <w:sz w:val="22"/>
                <w:szCs w:val="22"/>
              </w:rPr>
            </w:pPr>
            <w:r w:rsidRPr="00FD789A">
              <w:rPr>
                <w:rFonts w:cs="Arial"/>
                <w:sz w:val="22"/>
                <w:szCs w:val="22"/>
              </w:rPr>
              <w:t>77</w:t>
            </w:r>
          </w:p>
        </w:tc>
      </w:tr>
      <w:tr w:rsidR="00AB0436" w:rsidRPr="00FD789A" w14:paraId="66EE2A5B"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2828C503" w14:textId="77777777" w:rsidR="00AB0436" w:rsidRPr="00FD789A" w:rsidRDefault="00AB0436" w:rsidP="005740EB">
            <w:pPr>
              <w:pStyle w:val="BodyText"/>
              <w:rPr>
                <w:rFonts w:cs="Arial"/>
                <w:sz w:val="22"/>
                <w:szCs w:val="22"/>
              </w:rPr>
            </w:pPr>
            <w:r w:rsidRPr="00FD789A">
              <w:rPr>
                <w:rFonts w:cs="Arial"/>
                <w:sz w:val="22"/>
                <w:szCs w:val="22"/>
              </w:rPr>
              <w:t>North East</w:t>
            </w:r>
          </w:p>
        </w:tc>
        <w:tc>
          <w:tcPr>
            <w:tcW w:w="2153" w:type="pct"/>
            <w:noWrap/>
          </w:tcPr>
          <w:p w14:paraId="3F1ACDBF" w14:textId="77777777" w:rsidR="00AB0436" w:rsidRPr="00FD789A" w:rsidRDefault="00AB0436" w:rsidP="005740EB">
            <w:pPr>
              <w:pStyle w:val="BodyText"/>
              <w:rPr>
                <w:rFonts w:cs="Arial"/>
                <w:sz w:val="22"/>
                <w:szCs w:val="22"/>
              </w:rPr>
            </w:pPr>
            <w:r w:rsidRPr="00FD789A">
              <w:rPr>
                <w:rFonts w:cs="Arial"/>
                <w:sz w:val="22"/>
                <w:szCs w:val="22"/>
              </w:rPr>
              <w:t xml:space="preserve">4.13 </w:t>
            </w:r>
          </w:p>
        </w:tc>
        <w:tc>
          <w:tcPr>
            <w:tcW w:w="1168" w:type="pct"/>
          </w:tcPr>
          <w:p w14:paraId="0253E112" w14:textId="77777777" w:rsidR="00AB0436" w:rsidRPr="00FD789A" w:rsidRDefault="00AB0436" w:rsidP="005740EB">
            <w:pPr>
              <w:pStyle w:val="BodyText"/>
              <w:rPr>
                <w:rFonts w:cs="Arial"/>
                <w:sz w:val="22"/>
                <w:szCs w:val="22"/>
              </w:rPr>
            </w:pPr>
            <w:r w:rsidRPr="00FD789A">
              <w:rPr>
                <w:rFonts w:cs="Arial"/>
                <w:sz w:val="22"/>
                <w:szCs w:val="22"/>
              </w:rPr>
              <w:t>62</w:t>
            </w:r>
          </w:p>
        </w:tc>
      </w:tr>
      <w:tr w:rsidR="00AB0436" w:rsidRPr="00FD789A" w14:paraId="0358EF90" w14:textId="77777777" w:rsidTr="00FD789A">
        <w:trPr>
          <w:trHeight w:val="70"/>
        </w:trPr>
        <w:tc>
          <w:tcPr>
            <w:tcW w:w="1679" w:type="pct"/>
            <w:noWrap/>
          </w:tcPr>
          <w:p w14:paraId="59DBD574" w14:textId="77777777" w:rsidR="00AB0436" w:rsidRPr="00FD789A" w:rsidRDefault="00AB0436" w:rsidP="005740EB">
            <w:pPr>
              <w:pStyle w:val="BodyText"/>
              <w:rPr>
                <w:rFonts w:cs="Arial"/>
                <w:sz w:val="22"/>
                <w:szCs w:val="22"/>
              </w:rPr>
            </w:pPr>
            <w:r w:rsidRPr="00FD789A">
              <w:rPr>
                <w:rFonts w:cs="Arial"/>
                <w:sz w:val="22"/>
                <w:szCs w:val="22"/>
              </w:rPr>
              <w:t>South West</w:t>
            </w:r>
          </w:p>
        </w:tc>
        <w:tc>
          <w:tcPr>
            <w:tcW w:w="2153" w:type="pct"/>
            <w:noWrap/>
          </w:tcPr>
          <w:p w14:paraId="61989F4D" w14:textId="77777777" w:rsidR="00AB0436" w:rsidRPr="00FD789A" w:rsidRDefault="00AB0436" w:rsidP="005740EB">
            <w:pPr>
              <w:pStyle w:val="BodyText"/>
              <w:rPr>
                <w:rFonts w:cs="Arial"/>
                <w:sz w:val="22"/>
                <w:szCs w:val="22"/>
              </w:rPr>
            </w:pPr>
            <w:r w:rsidRPr="00FD789A">
              <w:rPr>
                <w:rFonts w:cs="Arial"/>
                <w:sz w:val="22"/>
                <w:szCs w:val="22"/>
              </w:rPr>
              <w:t xml:space="preserve">4.00 </w:t>
            </w:r>
          </w:p>
        </w:tc>
        <w:tc>
          <w:tcPr>
            <w:tcW w:w="1168" w:type="pct"/>
          </w:tcPr>
          <w:p w14:paraId="372436D9" w14:textId="77777777" w:rsidR="00AB0436" w:rsidRPr="00FD789A" w:rsidRDefault="00AB0436" w:rsidP="005740EB">
            <w:pPr>
              <w:pStyle w:val="BodyText"/>
              <w:rPr>
                <w:rFonts w:cs="Arial"/>
                <w:sz w:val="22"/>
                <w:szCs w:val="22"/>
              </w:rPr>
            </w:pPr>
            <w:r w:rsidRPr="00FD789A">
              <w:rPr>
                <w:rFonts w:cs="Arial"/>
                <w:sz w:val="22"/>
                <w:szCs w:val="22"/>
              </w:rPr>
              <w:t>8</w:t>
            </w:r>
          </w:p>
        </w:tc>
      </w:tr>
      <w:tr w:rsidR="00AB0436" w:rsidRPr="00FD789A" w14:paraId="2D30918C"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05EB1ACB" w14:textId="77777777" w:rsidR="00AB0436" w:rsidRPr="00FD789A" w:rsidRDefault="00AB0436" w:rsidP="005740EB">
            <w:pPr>
              <w:pStyle w:val="BodyText"/>
              <w:rPr>
                <w:rFonts w:cs="Arial"/>
                <w:sz w:val="22"/>
                <w:szCs w:val="22"/>
              </w:rPr>
            </w:pPr>
            <w:r w:rsidRPr="00FD789A">
              <w:rPr>
                <w:rFonts w:cs="Arial"/>
                <w:sz w:val="22"/>
                <w:szCs w:val="22"/>
              </w:rPr>
              <w:t>West Midlands</w:t>
            </w:r>
          </w:p>
        </w:tc>
        <w:tc>
          <w:tcPr>
            <w:tcW w:w="2153" w:type="pct"/>
            <w:noWrap/>
          </w:tcPr>
          <w:p w14:paraId="276F890E" w14:textId="77777777" w:rsidR="00AB0436" w:rsidRPr="00FD789A" w:rsidRDefault="00AB0436" w:rsidP="005740EB">
            <w:pPr>
              <w:pStyle w:val="BodyText"/>
              <w:rPr>
                <w:rFonts w:cs="Arial"/>
                <w:sz w:val="22"/>
                <w:szCs w:val="22"/>
              </w:rPr>
            </w:pPr>
            <w:r w:rsidRPr="00FD789A">
              <w:rPr>
                <w:rFonts w:cs="Arial"/>
                <w:sz w:val="22"/>
                <w:szCs w:val="22"/>
              </w:rPr>
              <w:t xml:space="preserve">3.95 </w:t>
            </w:r>
          </w:p>
        </w:tc>
        <w:tc>
          <w:tcPr>
            <w:tcW w:w="1168" w:type="pct"/>
          </w:tcPr>
          <w:p w14:paraId="7CE9B779" w14:textId="77777777" w:rsidR="00AB0436" w:rsidRPr="00FD789A" w:rsidRDefault="00AB0436" w:rsidP="005740EB">
            <w:pPr>
              <w:pStyle w:val="BodyText"/>
              <w:rPr>
                <w:rFonts w:cs="Arial"/>
                <w:sz w:val="22"/>
                <w:szCs w:val="22"/>
              </w:rPr>
            </w:pPr>
            <w:r w:rsidRPr="00FD789A">
              <w:rPr>
                <w:rFonts w:cs="Arial"/>
                <w:sz w:val="22"/>
                <w:szCs w:val="22"/>
              </w:rPr>
              <w:t>53</w:t>
            </w:r>
          </w:p>
        </w:tc>
      </w:tr>
    </w:tbl>
    <w:p w14:paraId="3B4C739D"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[(4.42-3.95)/9] = 5.19% - </w:t>
      </w:r>
      <w:r w:rsidRPr="00B71F91">
        <w:rPr>
          <w:rFonts w:ascii="Arial" w:hAnsi="Arial" w:cs="Arial"/>
          <w:b/>
          <w:bCs/>
        </w:rPr>
        <w:t>emerging evidence</w:t>
      </w:r>
      <w:r w:rsidRPr="00B71F91">
        <w:rPr>
          <w:rFonts w:ascii="Arial" w:hAnsi="Arial" w:cs="Arial"/>
        </w:rPr>
        <w:t>. (Comparison between South East and West Midlands (Q2) over Q10 categories)</w:t>
      </w:r>
    </w:p>
    <w:tbl>
      <w:tblPr>
        <w:tblStyle w:val="GridTable4-Accent1"/>
        <w:tblW w:w="5000" w:type="pct"/>
        <w:tblLayout w:type="fixed"/>
        <w:tblLook w:val="0420" w:firstRow="1" w:lastRow="0" w:firstColumn="0" w:lastColumn="0" w:noHBand="0" w:noVBand="1"/>
      </w:tblPr>
      <w:tblGrid>
        <w:gridCol w:w="3028"/>
        <w:gridCol w:w="3882"/>
        <w:gridCol w:w="2106"/>
      </w:tblGrid>
      <w:tr w:rsidR="00AB0436" w:rsidRPr="00FD789A" w14:paraId="4BBDED55" w14:textId="77777777" w:rsidTr="00FD789A">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7EFC1A02" w14:textId="77777777" w:rsidR="00AB0436" w:rsidRPr="00FD789A" w:rsidRDefault="00AB0436" w:rsidP="005740EB">
            <w:pPr>
              <w:pStyle w:val="BodyText"/>
              <w:rPr>
                <w:rFonts w:cs="Arial"/>
                <w:sz w:val="22"/>
                <w:szCs w:val="22"/>
              </w:rPr>
            </w:pPr>
            <w:r w:rsidRPr="00FD789A">
              <w:rPr>
                <w:rFonts w:cs="Arial"/>
                <w:sz w:val="22"/>
                <w:szCs w:val="22"/>
              </w:rPr>
              <w:t>Region (Q2)</w:t>
            </w:r>
          </w:p>
        </w:tc>
        <w:tc>
          <w:tcPr>
            <w:tcW w:w="2153" w:type="pct"/>
            <w:noWrap/>
            <w:hideMark/>
          </w:tcPr>
          <w:p w14:paraId="287EC5F9" w14:textId="77777777" w:rsidR="00AB0436" w:rsidRPr="00FD789A" w:rsidRDefault="00AB0436" w:rsidP="005740EB">
            <w:pPr>
              <w:pStyle w:val="BodyText"/>
              <w:rPr>
                <w:rFonts w:cs="Arial"/>
                <w:sz w:val="22"/>
                <w:szCs w:val="22"/>
              </w:rPr>
            </w:pPr>
            <w:r w:rsidRPr="00FD789A">
              <w:rPr>
                <w:rFonts w:cs="Arial"/>
                <w:sz w:val="22"/>
                <w:szCs w:val="22"/>
              </w:rPr>
              <w:t>Average of confidence (Q10d) (1- Strongly disagree; 5 - Strongly agree)</w:t>
            </w:r>
          </w:p>
        </w:tc>
        <w:tc>
          <w:tcPr>
            <w:tcW w:w="1168" w:type="pct"/>
          </w:tcPr>
          <w:p w14:paraId="227DB60E" w14:textId="77777777" w:rsidR="00AB0436" w:rsidRPr="00FD789A" w:rsidRDefault="00AB0436" w:rsidP="005740EB">
            <w:pPr>
              <w:pStyle w:val="BodyText"/>
              <w:rPr>
                <w:rFonts w:cs="Arial"/>
                <w:sz w:val="22"/>
                <w:szCs w:val="22"/>
              </w:rPr>
            </w:pPr>
            <w:r w:rsidRPr="00FD789A">
              <w:rPr>
                <w:rFonts w:cs="Arial"/>
                <w:sz w:val="22"/>
                <w:szCs w:val="22"/>
              </w:rPr>
              <w:t>No. of respondents</w:t>
            </w:r>
          </w:p>
        </w:tc>
      </w:tr>
      <w:tr w:rsidR="00AB0436" w:rsidRPr="00FD789A" w14:paraId="6EFFDEE9" w14:textId="77777777" w:rsidTr="00FD789A">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5046C333" w14:textId="77777777" w:rsidR="00AB0436" w:rsidRPr="00FD789A" w:rsidRDefault="00AB0436" w:rsidP="005740EB">
            <w:pPr>
              <w:pStyle w:val="BodyText"/>
              <w:rPr>
                <w:rFonts w:cs="Arial"/>
                <w:color w:val="333333"/>
                <w:sz w:val="22"/>
                <w:szCs w:val="22"/>
              </w:rPr>
            </w:pPr>
            <w:r w:rsidRPr="00FD789A">
              <w:rPr>
                <w:rFonts w:cs="Arial"/>
                <w:sz w:val="22"/>
                <w:szCs w:val="22"/>
              </w:rPr>
              <w:t>London</w:t>
            </w:r>
          </w:p>
        </w:tc>
        <w:tc>
          <w:tcPr>
            <w:tcW w:w="2153" w:type="pct"/>
            <w:noWrap/>
            <w:hideMark/>
          </w:tcPr>
          <w:p w14:paraId="45BB55E4" w14:textId="77777777" w:rsidR="00AB0436" w:rsidRPr="00FD789A" w:rsidRDefault="00AB0436" w:rsidP="005740EB">
            <w:pPr>
              <w:pStyle w:val="BodyText"/>
              <w:rPr>
                <w:rFonts w:cs="Arial"/>
                <w:color w:val="333333"/>
                <w:sz w:val="22"/>
                <w:szCs w:val="22"/>
              </w:rPr>
            </w:pPr>
            <w:r w:rsidRPr="00FD789A">
              <w:rPr>
                <w:rFonts w:cs="Arial"/>
                <w:sz w:val="22"/>
                <w:szCs w:val="22"/>
              </w:rPr>
              <w:t xml:space="preserve">4.13 </w:t>
            </w:r>
          </w:p>
        </w:tc>
        <w:tc>
          <w:tcPr>
            <w:tcW w:w="1168" w:type="pct"/>
          </w:tcPr>
          <w:p w14:paraId="3EDAE7EA" w14:textId="77777777" w:rsidR="00AB0436" w:rsidRPr="00FD789A" w:rsidRDefault="00AB0436" w:rsidP="005740EB">
            <w:pPr>
              <w:pStyle w:val="BodyText"/>
              <w:rPr>
                <w:rFonts w:cs="Arial"/>
                <w:color w:val="333333"/>
                <w:sz w:val="22"/>
                <w:szCs w:val="22"/>
              </w:rPr>
            </w:pPr>
            <w:r w:rsidRPr="00FD789A">
              <w:rPr>
                <w:rFonts w:cs="Arial"/>
                <w:sz w:val="22"/>
                <w:szCs w:val="22"/>
              </w:rPr>
              <w:t>37</w:t>
            </w:r>
          </w:p>
        </w:tc>
      </w:tr>
      <w:tr w:rsidR="00AB0436" w:rsidRPr="00FD789A" w14:paraId="3E286966" w14:textId="77777777" w:rsidTr="00FD789A">
        <w:trPr>
          <w:trHeight w:val="387"/>
        </w:trPr>
        <w:tc>
          <w:tcPr>
            <w:tcW w:w="1679" w:type="pct"/>
            <w:noWrap/>
            <w:hideMark/>
          </w:tcPr>
          <w:p w14:paraId="691787DA" w14:textId="77777777" w:rsidR="00AB0436" w:rsidRPr="00FD789A" w:rsidRDefault="00AB0436" w:rsidP="005740EB">
            <w:pPr>
              <w:pStyle w:val="BodyText"/>
              <w:rPr>
                <w:rFonts w:cs="Arial"/>
                <w:color w:val="333333"/>
                <w:sz w:val="22"/>
                <w:szCs w:val="22"/>
              </w:rPr>
            </w:pPr>
            <w:r w:rsidRPr="00FD789A">
              <w:rPr>
                <w:rFonts w:cs="Arial"/>
                <w:sz w:val="22"/>
                <w:szCs w:val="22"/>
              </w:rPr>
              <w:t>South East</w:t>
            </w:r>
          </w:p>
        </w:tc>
        <w:tc>
          <w:tcPr>
            <w:tcW w:w="2153" w:type="pct"/>
            <w:noWrap/>
            <w:hideMark/>
          </w:tcPr>
          <w:p w14:paraId="46C3B619" w14:textId="77777777" w:rsidR="00AB0436" w:rsidRPr="00FD789A" w:rsidRDefault="00AB0436" w:rsidP="005740EB">
            <w:pPr>
              <w:pStyle w:val="BodyText"/>
              <w:rPr>
                <w:rFonts w:cs="Arial"/>
                <w:color w:val="333333"/>
                <w:sz w:val="22"/>
                <w:szCs w:val="22"/>
              </w:rPr>
            </w:pPr>
            <w:r w:rsidRPr="00FD789A">
              <w:rPr>
                <w:rFonts w:cs="Arial"/>
                <w:sz w:val="22"/>
                <w:szCs w:val="22"/>
              </w:rPr>
              <w:t xml:space="preserve">3.97 </w:t>
            </w:r>
          </w:p>
        </w:tc>
        <w:tc>
          <w:tcPr>
            <w:tcW w:w="1168" w:type="pct"/>
          </w:tcPr>
          <w:p w14:paraId="5D2DB93E" w14:textId="77777777" w:rsidR="00AB0436" w:rsidRPr="00FD789A" w:rsidRDefault="00AB0436" w:rsidP="005740EB">
            <w:pPr>
              <w:pStyle w:val="BodyText"/>
              <w:rPr>
                <w:rFonts w:cs="Arial"/>
                <w:color w:val="333333"/>
                <w:sz w:val="22"/>
                <w:szCs w:val="22"/>
              </w:rPr>
            </w:pPr>
            <w:r w:rsidRPr="00FD789A">
              <w:rPr>
                <w:rFonts w:cs="Arial"/>
                <w:sz w:val="22"/>
                <w:szCs w:val="22"/>
              </w:rPr>
              <w:t>49</w:t>
            </w:r>
          </w:p>
        </w:tc>
      </w:tr>
      <w:tr w:rsidR="00AB0436" w:rsidRPr="00FD789A" w14:paraId="37CDB797" w14:textId="77777777" w:rsidTr="00FD789A">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F603AC8" w14:textId="77777777" w:rsidR="00AB0436" w:rsidRPr="00FD789A" w:rsidRDefault="00AB0436" w:rsidP="005740EB">
            <w:pPr>
              <w:pStyle w:val="BodyText"/>
              <w:rPr>
                <w:rFonts w:cs="Arial"/>
                <w:color w:val="333333"/>
                <w:sz w:val="22"/>
                <w:szCs w:val="22"/>
              </w:rPr>
            </w:pPr>
            <w:r w:rsidRPr="00FD789A">
              <w:rPr>
                <w:rFonts w:cs="Arial"/>
                <w:sz w:val="22"/>
                <w:szCs w:val="22"/>
              </w:rPr>
              <w:t>North East</w:t>
            </w:r>
          </w:p>
        </w:tc>
        <w:tc>
          <w:tcPr>
            <w:tcW w:w="2153" w:type="pct"/>
            <w:noWrap/>
            <w:hideMark/>
          </w:tcPr>
          <w:p w14:paraId="19BBE47F" w14:textId="77777777" w:rsidR="00AB0436" w:rsidRPr="00FD789A" w:rsidRDefault="00AB0436" w:rsidP="005740EB">
            <w:pPr>
              <w:pStyle w:val="BodyText"/>
              <w:rPr>
                <w:rFonts w:cs="Arial"/>
                <w:color w:val="333333"/>
                <w:sz w:val="22"/>
                <w:szCs w:val="22"/>
              </w:rPr>
            </w:pPr>
            <w:r w:rsidRPr="00FD789A">
              <w:rPr>
                <w:rFonts w:cs="Arial"/>
                <w:sz w:val="22"/>
                <w:szCs w:val="22"/>
              </w:rPr>
              <w:t xml:space="preserve">3.96 </w:t>
            </w:r>
          </w:p>
        </w:tc>
        <w:tc>
          <w:tcPr>
            <w:tcW w:w="1168" w:type="pct"/>
          </w:tcPr>
          <w:p w14:paraId="5839ADCF" w14:textId="77777777" w:rsidR="00AB0436" w:rsidRPr="00FD789A" w:rsidRDefault="00AB0436" w:rsidP="005740EB">
            <w:pPr>
              <w:pStyle w:val="BodyText"/>
              <w:rPr>
                <w:rFonts w:cs="Arial"/>
                <w:color w:val="333333"/>
                <w:sz w:val="22"/>
                <w:szCs w:val="22"/>
              </w:rPr>
            </w:pPr>
            <w:r w:rsidRPr="00FD789A">
              <w:rPr>
                <w:rFonts w:cs="Arial"/>
                <w:sz w:val="22"/>
                <w:szCs w:val="22"/>
              </w:rPr>
              <w:t>114</w:t>
            </w:r>
          </w:p>
        </w:tc>
      </w:tr>
      <w:tr w:rsidR="00AB0436" w:rsidRPr="00FD789A" w14:paraId="42CE88CC" w14:textId="77777777" w:rsidTr="00FD789A">
        <w:trPr>
          <w:trHeight w:val="70"/>
        </w:trPr>
        <w:tc>
          <w:tcPr>
            <w:tcW w:w="1679" w:type="pct"/>
            <w:noWrap/>
            <w:hideMark/>
          </w:tcPr>
          <w:p w14:paraId="6A08EA14" w14:textId="77777777" w:rsidR="00AB0436" w:rsidRPr="00FD789A" w:rsidRDefault="00AB0436" w:rsidP="005740EB">
            <w:pPr>
              <w:pStyle w:val="BodyText"/>
              <w:rPr>
                <w:rFonts w:cs="Arial"/>
                <w:color w:val="333333"/>
                <w:sz w:val="22"/>
                <w:szCs w:val="22"/>
              </w:rPr>
            </w:pPr>
            <w:r w:rsidRPr="00FD789A">
              <w:rPr>
                <w:rFonts w:cs="Arial"/>
                <w:sz w:val="22"/>
                <w:szCs w:val="22"/>
              </w:rPr>
              <w:lastRenderedPageBreak/>
              <w:t>Yorkshire and the Humber</w:t>
            </w:r>
          </w:p>
        </w:tc>
        <w:tc>
          <w:tcPr>
            <w:tcW w:w="2153" w:type="pct"/>
            <w:noWrap/>
            <w:hideMark/>
          </w:tcPr>
          <w:p w14:paraId="7308F361" w14:textId="77777777" w:rsidR="00AB0436" w:rsidRPr="00FD789A" w:rsidRDefault="00AB0436" w:rsidP="005740EB">
            <w:pPr>
              <w:pStyle w:val="BodyText"/>
              <w:rPr>
                <w:rFonts w:cs="Arial"/>
                <w:color w:val="333333"/>
                <w:sz w:val="22"/>
                <w:szCs w:val="22"/>
              </w:rPr>
            </w:pPr>
            <w:r w:rsidRPr="00FD789A">
              <w:rPr>
                <w:rFonts w:cs="Arial"/>
                <w:sz w:val="22"/>
                <w:szCs w:val="22"/>
              </w:rPr>
              <w:t xml:space="preserve">3.95 </w:t>
            </w:r>
          </w:p>
        </w:tc>
        <w:tc>
          <w:tcPr>
            <w:tcW w:w="1168" w:type="pct"/>
          </w:tcPr>
          <w:p w14:paraId="396DC294" w14:textId="77777777" w:rsidR="00AB0436" w:rsidRPr="00FD789A" w:rsidRDefault="00AB0436" w:rsidP="005740EB">
            <w:pPr>
              <w:pStyle w:val="BodyText"/>
              <w:rPr>
                <w:rFonts w:cs="Arial"/>
                <w:color w:val="333333"/>
                <w:sz w:val="22"/>
                <w:szCs w:val="22"/>
              </w:rPr>
            </w:pPr>
            <w:r w:rsidRPr="00FD789A">
              <w:rPr>
                <w:rFonts w:cs="Arial"/>
                <w:sz w:val="22"/>
                <w:szCs w:val="22"/>
              </w:rPr>
              <w:t>61</w:t>
            </w:r>
          </w:p>
        </w:tc>
      </w:tr>
      <w:tr w:rsidR="00AB0436" w:rsidRPr="00FD789A" w14:paraId="46423EAA"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0862DC92" w14:textId="77777777" w:rsidR="00AB0436" w:rsidRPr="00FD789A" w:rsidRDefault="00AB0436" w:rsidP="005740EB">
            <w:pPr>
              <w:pStyle w:val="BodyText"/>
              <w:rPr>
                <w:rFonts w:cs="Arial"/>
                <w:sz w:val="22"/>
                <w:szCs w:val="22"/>
              </w:rPr>
            </w:pPr>
            <w:r w:rsidRPr="00FD789A">
              <w:rPr>
                <w:rFonts w:cs="Arial"/>
                <w:sz w:val="22"/>
                <w:szCs w:val="22"/>
              </w:rPr>
              <w:t>North West</w:t>
            </w:r>
          </w:p>
        </w:tc>
        <w:tc>
          <w:tcPr>
            <w:tcW w:w="2153" w:type="pct"/>
            <w:noWrap/>
          </w:tcPr>
          <w:p w14:paraId="53B47413" w14:textId="77777777" w:rsidR="00AB0436" w:rsidRPr="00FD789A" w:rsidRDefault="00AB0436" w:rsidP="005740EB">
            <w:pPr>
              <w:pStyle w:val="BodyText"/>
              <w:rPr>
                <w:rFonts w:cs="Arial"/>
                <w:sz w:val="22"/>
                <w:szCs w:val="22"/>
              </w:rPr>
            </w:pPr>
            <w:r w:rsidRPr="00FD789A">
              <w:rPr>
                <w:rFonts w:cs="Arial"/>
                <w:sz w:val="22"/>
                <w:szCs w:val="22"/>
              </w:rPr>
              <w:t xml:space="preserve">3.86 </w:t>
            </w:r>
          </w:p>
        </w:tc>
        <w:tc>
          <w:tcPr>
            <w:tcW w:w="1168" w:type="pct"/>
          </w:tcPr>
          <w:p w14:paraId="4CD5EF18" w14:textId="77777777" w:rsidR="00AB0436" w:rsidRPr="00FD789A" w:rsidRDefault="00AB0436" w:rsidP="005740EB">
            <w:pPr>
              <w:pStyle w:val="BodyText"/>
              <w:rPr>
                <w:rFonts w:cs="Arial"/>
                <w:sz w:val="22"/>
                <w:szCs w:val="22"/>
              </w:rPr>
            </w:pPr>
            <w:r w:rsidRPr="00FD789A">
              <w:rPr>
                <w:rFonts w:cs="Arial"/>
                <w:sz w:val="22"/>
                <w:szCs w:val="22"/>
              </w:rPr>
              <w:t>74</w:t>
            </w:r>
          </w:p>
        </w:tc>
      </w:tr>
      <w:tr w:rsidR="00AB0436" w:rsidRPr="00FD789A" w14:paraId="26011B72" w14:textId="77777777" w:rsidTr="00FD789A">
        <w:trPr>
          <w:trHeight w:val="70"/>
        </w:trPr>
        <w:tc>
          <w:tcPr>
            <w:tcW w:w="1679" w:type="pct"/>
            <w:noWrap/>
          </w:tcPr>
          <w:p w14:paraId="766ADC84" w14:textId="77777777" w:rsidR="00AB0436" w:rsidRPr="00FD789A" w:rsidRDefault="00AB0436" w:rsidP="005740EB">
            <w:pPr>
              <w:pStyle w:val="BodyText"/>
              <w:rPr>
                <w:rFonts w:cs="Arial"/>
                <w:sz w:val="22"/>
                <w:szCs w:val="22"/>
              </w:rPr>
            </w:pPr>
            <w:r w:rsidRPr="00FD789A">
              <w:rPr>
                <w:rFonts w:cs="Arial"/>
                <w:sz w:val="22"/>
                <w:szCs w:val="22"/>
              </w:rPr>
              <w:t>East Midlands</w:t>
            </w:r>
          </w:p>
        </w:tc>
        <w:tc>
          <w:tcPr>
            <w:tcW w:w="2153" w:type="pct"/>
            <w:noWrap/>
          </w:tcPr>
          <w:p w14:paraId="7C9AAF35" w14:textId="77777777" w:rsidR="00AB0436" w:rsidRPr="00FD789A" w:rsidRDefault="00AB0436" w:rsidP="005740EB">
            <w:pPr>
              <w:pStyle w:val="BodyText"/>
              <w:rPr>
                <w:rFonts w:cs="Arial"/>
                <w:sz w:val="22"/>
                <w:szCs w:val="22"/>
              </w:rPr>
            </w:pPr>
            <w:r w:rsidRPr="00FD789A">
              <w:rPr>
                <w:rFonts w:cs="Arial"/>
                <w:sz w:val="22"/>
                <w:szCs w:val="22"/>
              </w:rPr>
              <w:t xml:space="preserve">3.68 </w:t>
            </w:r>
          </w:p>
        </w:tc>
        <w:tc>
          <w:tcPr>
            <w:tcW w:w="1168" w:type="pct"/>
          </w:tcPr>
          <w:p w14:paraId="55407CD0" w14:textId="77777777" w:rsidR="00AB0436" w:rsidRPr="00FD789A" w:rsidRDefault="00AB0436" w:rsidP="005740EB">
            <w:pPr>
              <w:pStyle w:val="BodyText"/>
              <w:rPr>
                <w:rFonts w:cs="Arial"/>
                <w:sz w:val="22"/>
                <w:szCs w:val="22"/>
              </w:rPr>
            </w:pPr>
            <w:r w:rsidRPr="00FD789A">
              <w:rPr>
                <w:rFonts w:cs="Arial"/>
                <w:sz w:val="22"/>
                <w:szCs w:val="22"/>
              </w:rPr>
              <w:t>59</w:t>
            </w:r>
          </w:p>
        </w:tc>
      </w:tr>
      <w:tr w:rsidR="00AB0436" w:rsidRPr="00FD789A" w14:paraId="15C4B03C"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13869CC3" w14:textId="77777777" w:rsidR="00AB0436" w:rsidRPr="00FD789A" w:rsidRDefault="00AB0436" w:rsidP="005740EB">
            <w:pPr>
              <w:pStyle w:val="BodyText"/>
              <w:rPr>
                <w:rFonts w:cs="Arial"/>
                <w:sz w:val="22"/>
                <w:szCs w:val="22"/>
              </w:rPr>
            </w:pPr>
            <w:r w:rsidRPr="00FD789A">
              <w:rPr>
                <w:rFonts w:cs="Arial"/>
                <w:sz w:val="22"/>
                <w:szCs w:val="22"/>
              </w:rPr>
              <w:t>East of England</w:t>
            </w:r>
          </w:p>
        </w:tc>
        <w:tc>
          <w:tcPr>
            <w:tcW w:w="2153" w:type="pct"/>
            <w:noWrap/>
          </w:tcPr>
          <w:p w14:paraId="2E38AF18" w14:textId="77777777" w:rsidR="00AB0436" w:rsidRPr="00FD789A" w:rsidRDefault="00AB0436" w:rsidP="005740EB">
            <w:pPr>
              <w:pStyle w:val="BodyText"/>
              <w:rPr>
                <w:rFonts w:cs="Arial"/>
                <w:sz w:val="22"/>
                <w:szCs w:val="22"/>
              </w:rPr>
            </w:pPr>
            <w:r w:rsidRPr="00FD789A">
              <w:rPr>
                <w:rFonts w:cs="Arial"/>
                <w:sz w:val="22"/>
                <w:szCs w:val="22"/>
              </w:rPr>
              <w:t xml:space="preserve">3.66 </w:t>
            </w:r>
          </w:p>
        </w:tc>
        <w:tc>
          <w:tcPr>
            <w:tcW w:w="1168" w:type="pct"/>
          </w:tcPr>
          <w:p w14:paraId="4FA205C8" w14:textId="77777777" w:rsidR="00AB0436" w:rsidRPr="00FD789A" w:rsidRDefault="00AB0436" w:rsidP="005740EB">
            <w:pPr>
              <w:pStyle w:val="BodyText"/>
              <w:rPr>
                <w:rFonts w:cs="Arial"/>
                <w:sz w:val="22"/>
                <w:szCs w:val="22"/>
              </w:rPr>
            </w:pPr>
            <w:r w:rsidRPr="00FD789A">
              <w:rPr>
                <w:rFonts w:cs="Arial"/>
                <w:sz w:val="22"/>
                <w:szCs w:val="22"/>
              </w:rPr>
              <w:t>8</w:t>
            </w:r>
          </w:p>
        </w:tc>
      </w:tr>
      <w:tr w:rsidR="00AB0436" w:rsidRPr="00FD789A" w14:paraId="01D4E71D" w14:textId="77777777" w:rsidTr="00FD789A">
        <w:trPr>
          <w:trHeight w:val="70"/>
        </w:trPr>
        <w:tc>
          <w:tcPr>
            <w:tcW w:w="1679" w:type="pct"/>
            <w:noWrap/>
          </w:tcPr>
          <w:p w14:paraId="35A9BAD3" w14:textId="77777777" w:rsidR="00AB0436" w:rsidRPr="00FD789A" w:rsidRDefault="00AB0436" w:rsidP="005740EB">
            <w:pPr>
              <w:pStyle w:val="BodyText"/>
              <w:rPr>
                <w:rFonts w:cs="Arial"/>
                <w:sz w:val="22"/>
                <w:szCs w:val="22"/>
              </w:rPr>
            </w:pPr>
            <w:r w:rsidRPr="00FD789A">
              <w:rPr>
                <w:rFonts w:cs="Arial"/>
                <w:sz w:val="22"/>
                <w:szCs w:val="22"/>
              </w:rPr>
              <w:t>West Midlands</w:t>
            </w:r>
          </w:p>
        </w:tc>
        <w:tc>
          <w:tcPr>
            <w:tcW w:w="2153" w:type="pct"/>
            <w:noWrap/>
          </w:tcPr>
          <w:p w14:paraId="4B710000" w14:textId="77777777" w:rsidR="00AB0436" w:rsidRPr="00FD789A" w:rsidRDefault="00AB0436" w:rsidP="005740EB">
            <w:pPr>
              <w:pStyle w:val="BodyText"/>
              <w:rPr>
                <w:rFonts w:cs="Arial"/>
                <w:sz w:val="22"/>
                <w:szCs w:val="22"/>
              </w:rPr>
            </w:pPr>
            <w:r w:rsidRPr="00FD789A">
              <w:rPr>
                <w:rFonts w:cs="Arial"/>
                <w:sz w:val="22"/>
                <w:szCs w:val="22"/>
              </w:rPr>
              <w:t xml:space="preserve">3.51 </w:t>
            </w:r>
          </w:p>
        </w:tc>
        <w:tc>
          <w:tcPr>
            <w:tcW w:w="1168" w:type="pct"/>
          </w:tcPr>
          <w:p w14:paraId="4919E78D" w14:textId="77777777" w:rsidR="00AB0436" w:rsidRPr="00FD789A" w:rsidRDefault="00AB0436" w:rsidP="005740EB">
            <w:pPr>
              <w:pStyle w:val="BodyText"/>
              <w:rPr>
                <w:rFonts w:cs="Arial"/>
                <w:sz w:val="22"/>
                <w:szCs w:val="22"/>
              </w:rPr>
            </w:pPr>
            <w:r w:rsidRPr="00FD789A">
              <w:rPr>
                <w:rFonts w:cs="Arial"/>
                <w:sz w:val="22"/>
                <w:szCs w:val="22"/>
              </w:rPr>
              <w:t>53</w:t>
            </w:r>
          </w:p>
        </w:tc>
      </w:tr>
      <w:tr w:rsidR="00AB0436" w:rsidRPr="00FD789A" w14:paraId="71F2D14C" w14:textId="77777777" w:rsidTr="00FD789A">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5FB303AC" w14:textId="77777777" w:rsidR="00AB0436" w:rsidRPr="00FD789A" w:rsidRDefault="00AB0436" w:rsidP="005740EB">
            <w:pPr>
              <w:pStyle w:val="BodyText"/>
              <w:rPr>
                <w:rFonts w:cs="Arial"/>
                <w:sz w:val="22"/>
                <w:szCs w:val="22"/>
              </w:rPr>
            </w:pPr>
            <w:r w:rsidRPr="00FD789A">
              <w:rPr>
                <w:rFonts w:cs="Arial"/>
                <w:sz w:val="22"/>
                <w:szCs w:val="22"/>
              </w:rPr>
              <w:t>South West</w:t>
            </w:r>
          </w:p>
        </w:tc>
        <w:tc>
          <w:tcPr>
            <w:tcW w:w="2153" w:type="pct"/>
            <w:noWrap/>
          </w:tcPr>
          <w:p w14:paraId="71A0C9E8" w14:textId="77777777" w:rsidR="00AB0436" w:rsidRPr="00FD789A" w:rsidRDefault="00AB0436" w:rsidP="005740EB">
            <w:pPr>
              <w:pStyle w:val="BodyText"/>
              <w:rPr>
                <w:rFonts w:cs="Arial"/>
                <w:sz w:val="22"/>
                <w:szCs w:val="22"/>
              </w:rPr>
            </w:pPr>
            <w:r w:rsidRPr="00FD789A">
              <w:rPr>
                <w:rFonts w:cs="Arial"/>
                <w:sz w:val="22"/>
                <w:szCs w:val="22"/>
              </w:rPr>
              <w:t xml:space="preserve">3.14 </w:t>
            </w:r>
          </w:p>
        </w:tc>
        <w:tc>
          <w:tcPr>
            <w:tcW w:w="1168" w:type="pct"/>
          </w:tcPr>
          <w:p w14:paraId="406EB3C1" w14:textId="77777777" w:rsidR="00AB0436" w:rsidRPr="00FD789A" w:rsidRDefault="00AB0436" w:rsidP="005740EB">
            <w:pPr>
              <w:pStyle w:val="BodyText"/>
              <w:rPr>
                <w:rFonts w:cs="Arial"/>
                <w:sz w:val="22"/>
                <w:szCs w:val="22"/>
              </w:rPr>
            </w:pPr>
            <w:r w:rsidRPr="00FD789A">
              <w:rPr>
                <w:rFonts w:cs="Arial"/>
                <w:sz w:val="22"/>
                <w:szCs w:val="22"/>
              </w:rPr>
              <w:t>49</w:t>
            </w:r>
          </w:p>
        </w:tc>
      </w:tr>
    </w:tbl>
    <w:p w14:paraId="0B5436D1"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[(4.13-3.51)/9] = 6.85% - </w:t>
      </w:r>
      <w:r w:rsidRPr="00B71F91">
        <w:rPr>
          <w:rFonts w:ascii="Arial" w:hAnsi="Arial" w:cs="Arial"/>
          <w:b/>
          <w:bCs/>
        </w:rPr>
        <w:t>emerging evidence</w:t>
      </w:r>
      <w:r w:rsidRPr="00B71F91">
        <w:rPr>
          <w:rFonts w:ascii="Arial" w:hAnsi="Arial" w:cs="Arial"/>
        </w:rPr>
        <w:t>. (Comparison between London and West Midlands (Q2) over Q10 categories)</w:t>
      </w:r>
    </w:p>
    <w:p w14:paraId="38C79A1C"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 xml:space="preserve">Does the geographical location of where activities are delivered influence the development of a trusted relationship with grantholder staff/volunteers? </w:t>
      </w:r>
    </w:p>
    <w:p w14:paraId="5C700820"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weak evidence</w:t>
      </w:r>
      <w:r w:rsidRPr="00B71F91">
        <w:rPr>
          <w:rFonts w:cs="Arial"/>
          <w:sz w:val="22"/>
        </w:rPr>
        <w:t xml:space="preserve"> indicating that those attending activities in the South East are less likely to develop trusted relationships with staff across all six domains. On the other hand, it also provided </w:t>
      </w:r>
      <w:r w:rsidRPr="001E52C9">
        <w:rPr>
          <w:rFonts w:eastAsia="Calibri" w:cs="Arial"/>
          <w:b/>
          <w:sz w:val="22"/>
          <w:szCs w:val="22"/>
        </w:rPr>
        <w:t xml:space="preserve">weak evidence </w:t>
      </w:r>
      <w:r w:rsidRPr="00B71F91">
        <w:rPr>
          <w:rFonts w:cs="Arial"/>
          <w:sz w:val="22"/>
        </w:rPr>
        <w:t>that those attending activities in North East and West Midlands are more likely to develop trusted relationships with staff across all six domains.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14013D" w14:paraId="2FA776F6" w14:textId="77777777" w:rsidTr="0014013D">
        <w:trPr>
          <w:cnfStyle w:val="100000000000" w:firstRow="1" w:lastRow="0" w:firstColumn="0" w:lastColumn="0" w:oddVBand="0" w:evenVBand="0" w:oddHBand="0" w:evenHBand="0" w:firstRowFirstColumn="0" w:firstRowLastColumn="0" w:lastRowFirstColumn="0" w:lastRowLastColumn="0"/>
          <w:trHeight w:val="189"/>
        </w:trPr>
        <w:tc>
          <w:tcPr>
            <w:tcW w:w="0" w:type="pct"/>
            <w:noWrap/>
            <w:hideMark/>
          </w:tcPr>
          <w:p w14:paraId="50F4994D" w14:textId="77777777" w:rsidR="00AB0436" w:rsidRPr="0014013D" w:rsidRDefault="00AB0436" w:rsidP="005740EB">
            <w:pPr>
              <w:pStyle w:val="BodyText"/>
              <w:rPr>
                <w:rFonts w:cs="Arial"/>
                <w:sz w:val="22"/>
                <w:szCs w:val="22"/>
              </w:rPr>
            </w:pPr>
            <w:r w:rsidRPr="0014013D">
              <w:rPr>
                <w:rFonts w:cs="Arial"/>
                <w:sz w:val="22"/>
                <w:szCs w:val="22"/>
              </w:rPr>
              <w:t>Region (Q2)</w:t>
            </w:r>
          </w:p>
        </w:tc>
        <w:tc>
          <w:tcPr>
            <w:tcW w:w="2220" w:type="pct"/>
            <w:noWrap/>
            <w:hideMark/>
          </w:tcPr>
          <w:p w14:paraId="52AA0B78" w14:textId="77777777" w:rsidR="00AB0436" w:rsidRPr="0014013D" w:rsidRDefault="00AB0436" w:rsidP="005740EB">
            <w:pPr>
              <w:pStyle w:val="BodyText"/>
              <w:rPr>
                <w:rFonts w:cs="Arial"/>
                <w:sz w:val="22"/>
                <w:szCs w:val="22"/>
              </w:rPr>
            </w:pPr>
            <w:r w:rsidRPr="0014013D">
              <w:rPr>
                <w:rFonts w:cs="Arial"/>
                <w:sz w:val="22"/>
                <w:szCs w:val="22"/>
              </w:rPr>
              <w:t>Average of relationship with staff (Q11a) (1- Strongly disagree; 5 - Strongly agree)</w:t>
            </w:r>
          </w:p>
        </w:tc>
        <w:tc>
          <w:tcPr>
            <w:tcW w:w="1101" w:type="pct"/>
          </w:tcPr>
          <w:p w14:paraId="6086D508" w14:textId="77777777" w:rsidR="00AB0436" w:rsidRPr="0014013D" w:rsidRDefault="00AB0436" w:rsidP="005740EB">
            <w:pPr>
              <w:pStyle w:val="BodyText"/>
              <w:rPr>
                <w:rFonts w:cs="Arial"/>
                <w:sz w:val="22"/>
                <w:szCs w:val="22"/>
              </w:rPr>
            </w:pPr>
            <w:r w:rsidRPr="0014013D">
              <w:rPr>
                <w:rFonts w:cs="Arial"/>
                <w:sz w:val="22"/>
                <w:szCs w:val="22"/>
              </w:rPr>
              <w:t>No. of respondents</w:t>
            </w:r>
          </w:p>
        </w:tc>
      </w:tr>
      <w:tr w:rsidR="00AB0436" w:rsidRPr="0014013D" w14:paraId="13D43B19" w14:textId="77777777" w:rsidTr="0014013D">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68B9A27" w14:textId="77777777" w:rsidR="00AB0436" w:rsidRPr="0014013D" w:rsidRDefault="00AB0436" w:rsidP="005740EB">
            <w:pPr>
              <w:pStyle w:val="BodyText"/>
              <w:rPr>
                <w:rFonts w:cs="Arial"/>
                <w:color w:val="333333"/>
                <w:sz w:val="22"/>
                <w:szCs w:val="22"/>
              </w:rPr>
            </w:pPr>
            <w:r w:rsidRPr="0014013D">
              <w:rPr>
                <w:rFonts w:cs="Arial"/>
                <w:sz w:val="22"/>
                <w:szCs w:val="22"/>
              </w:rPr>
              <w:t>East Midlands</w:t>
            </w:r>
          </w:p>
        </w:tc>
        <w:tc>
          <w:tcPr>
            <w:tcW w:w="2220" w:type="pct"/>
            <w:noWrap/>
            <w:hideMark/>
          </w:tcPr>
          <w:p w14:paraId="74A59B63" w14:textId="77777777" w:rsidR="00AB0436" w:rsidRPr="0014013D" w:rsidRDefault="00AB0436" w:rsidP="005740EB">
            <w:pPr>
              <w:pStyle w:val="BodyText"/>
              <w:rPr>
                <w:rFonts w:cs="Arial"/>
                <w:color w:val="333333"/>
                <w:sz w:val="22"/>
                <w:szCs w:val="22"/>
              </w:rPr>
            </w:pPr>
            <w:r w:rsidRPr="0014013D">
              <w:rPr>
                <w:rFonts w:cs="Arial"/>
                <w:sz w:val="22"/>
                <w:szCs w:val="22"/>
              </w:rPr>
              <w:t>4.41</w:t>
            </w:r>
          </w:p>
        </w:tc>
        <w:tc>
          <w:tcPr>
            <w:tcW w:w="1101" w:type="pct"/>
          </w:tcPr>
          <w:p w14:paraId="10472146" w14:textId="77777777" w:rsidR="00AB0436" w:rsidRPr="0014013D" w:rsidRDefault="00AB0436" w:rsidP="005740EB">
            <w:pPr>
              <w:pStyle w:val="BodyText"/>
              <w:rPr>
                <w:rFonts w:cs="Arial"/>
                <w:color w:val="333333"/>
                <w:sz w:val="22"/>
                <w:szCs w:val="22"/>
              </w:rPr>
            </w:pPr>
            <w:r w:rsidRPr="0014013D">
              <w:rPr>
                <w:rFonts w:cs="Arial"/>
                <w:sz w:val="22"/>
                <w:szCs w:val="22"/>
              </w:rPr>
              <w:t>37</w:t>
            </w:r>
          </w:p>
        </w:tc>
      </w:tr>
      <w:tr w:rsidR="00AB0436" w:rsidRPr="0014013D" w14:paraId="2E9A320C" w14:textId="77777777" w:rsidTr="0014013D">
        <w:trPr>
          <w:trHeight w:val="387"/>
        </w:trPr>
        <w:tc>
          <w:tcPr>
            <w:tcW w:w="1679" w:type="pct"/>
            <w:noWrap/>
            <w:hideMark/>
          </w:tcPr>
          <w:p w14:paraId="4FEBD831" w14:textId="77777777" w:rsidR="00AB0436" w:rsidRPr="0014013D" w:rsidRDefault="00AB0436" w:rsidP="005740EB">
            <w:pPr>
              <w:pStyle w:val="BodyText"/>
              <w:rPr>
                <w:rFonts w:cs="Arial"/>
                <w:color w:val="333333"/>
                <w:sz w:val="22"/>
                <w:szCs w:val="22"/>
              </w:rPr>
            </w:pPr>
            <w:r w:rsidRPr="0014013D">
              <w:rPr>
                <w:rFonts w:cs="Arial"/>
                <w:sz w:val="22"/>
                <w:szCs w:val="22"/>
              </w:rPr>
              <w:t>East of England</w:t>
            </w:r>
          </w:p>
        </w:tc>
        <w:tc>
          <w:tcPr>
            <w:tcW w:w="2220" w:type="pct"/>
            <w:noWrap/>
            <w:hideMark/>
          </w:tcPr>
          <w:p w14:paraId="25D1ACCA" w14:textId="77777777" w:rsidR="00AB0436" w:rsidRPr="0014013D" w:rsidRDefault="00AB0436" w:rsidP="005740EB">
            <w:pPr>
              <w:pStyle w:val="BodyText"/>
              <w:rPr>
                <w:rFonts w:cs="Arial"/>
                <w:color w:val="333333"/>
                <w:sz w:val="22"/>
                <w:szCs w:val="22"/>
              </w:rPr>
            </w:pPr>
            <w:r w:rsidRPr="0014013D">
              <w:rPr>
                <w:rFonts w:cs="Arial"/>
                <w:sz w:val="22"/>
                <w:szCs w:val="22"/>
              </w:rPr>
              <w:t>4.29</w:t>
            </w:r>
          </w:p>
        </w:tc>
        <w:tc>
          <w:tcPr>
            <w:tcW w:w="1101" w:type="pct"/>
          </w:tcPr>
          <w:p w14:paraId="77DE84D1" w14:textId="77777777" w:rsidR="00AB0436" w:rsidRPr="0014013D" w:rsidRDefault="00AB0436" w:rsidP="005740EB">
            <w:pPr>
              <w:pStyle w:val="BodyText"/>
              <w:rPr>
                <w:rFonts w:cs="Arial"/>
                <w:color w:val="333333"/>
                <w:sz w:val="22"/>
                <w:szCs w:val="22"/>
              </w:rPr>
            </w:pPr>
            <w:r w:rsidRPr="0014013D">
              <w:rPr>
                <w:rFonts w:cs="Arial"/>
                <w:sz w:val="22"/>
                <w:szCs w:val="22"/>
              </w:rPr>
              <w:t>50</w:t>
            </w:r>
          </w:p>
        </w:tc>
      </w:tr>
      <w:tr w:rsidR="00AB0436" w:rsidRPr="0014013D" w14:paraId="3E0F6FB1" w14:textId="77777777" w:rsidTr="0014013D">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C7ED464" w14:textId="77777777" w:rsidR="00AB0436" w:rsidRPr="0014013D" w:rsidRDefault="00AB0436" w:rsidP="005740EB">
            <w:pPr>
              <w:pStyle w:val="BodyText"/>
              <w:rPr>
                <w:rFonts w:cs="Arial"/>
                <w:color w:val="333333"/>
                <w:sz w:val="22"/>
                <w:szCs w:val="22"/>
              </w:rPr>
            </w:pPr>
            <w:r w:rsidRPr="0014013D">
              <w:rPr>
                <w:rFonts w:cs="Arial"/>
                <w:sz w:val="22"/>
                <w:szCs w:val="22"/>
              </w:rPr>
              <w:t>London</w:t>
            </w:r>
          </w:p>
        </w:tc>
        <w:tc>
          <w:tcPr>
            <w:tcW w:w="2220" w:type="pct"/>
            <w:noWrap/>
            <w:hideMark/>
          </w:tcPr>
          <w:p w14:paraId="58A6FEF5" w14:textId="77777777" w:rsidR="00AB0436" w:rsidRPr="0014013D" w:rsidRDefault="00AB0436" w:rsidP="005740EB">
            <w:pPr>
              <w:pStyle w:val="BodyText"/>
              <w:rPr>
                <w:rFonts w:cs="Arial"/>
                <w:color w:val="333333"/>
                <w:sz w:val="22"/>
                <w:szCs w:val="22"/>
              </w:rPr>
            </w:pPr>
            <w:r w:rsidRPr="0014013D">
              <w:rPr>
                <w:rFonts w:cs="Arial"/>
                <w:sz w:val="22"/>
                <w:szCs w:val="22"/>
              </w:rPr>
              <w:t>4.26</w:t>
            </w:r>
          </w:p>
        </w:tc>
        <w:tc>
          <w:tcPr>
            <w:tcW w:w="1101" w:type="pct"/>
          </w:tcPr>
          <w:p w14:paraId="198FD5F2" w14:textId="77777777" w:rsidR="00AB0436" w:rsidRPr="0014013D" w:rsidRDefault="00AB0436" w:rsidP="005740EB">
            <w:pPr>
              <w:pStyle w:val="BodyText"/>
              <w:rPr>
                <w:rFonts w:cs="Arial"/>
                <w:color w:val="333333"/>
                <w:sz w:val="22"/>
                <w:szCs w:val="22"/>
              </w:rPr>
            </w:pPr>
            <w:r w:rsidRPr="0014013D">
              <w:rPr>
                <w:rFonts w:cs="Arial"/>
                <w:sz w:val="22"/>
                <w:szCs w:val="22"/>
              </w:rPr>
              <w:t>115</w:t>
            </w:r>
          </w:p>
        </w:tc>
      </w:tr>
      <w:tr w:rsidR="00AB0436" w:rsidRPr="0014013D" w14:paraId="23515819" w14:textId="77777777" w:rsidTr="0014013D">
        <w:trPr>
          <w:trHeight w:val="70"/>
        </w:trPr>
        <w:tc>
          <w:tcPr>
            <w:tcW w:w="1679" w:type="pct"/>
            <w:noWrap/>
            <w:hideMark/>
          </w:tcPr>
          <w:p w14:paraId="713CBDC7" w14:textId="77777777" w:rsidR="00AB0436" w:rsidRPr="0014013D" w:rsidRDefault="00AB0436" w:rsidP="005740EB">
            <w:pPr>
              <w:pStyle w:val="BodyText"/>
              <w:rPr>
                <w:rFonts w:cs="Arial"/>
                <w:color w:val="333333"/>
                <w:sz w:val="22"/>
                <w:szCs w:val="22"/>
              </w:rPr>
            </w:pPr>
            <w:r w:rsidRPr="0014013D">
              <w:rPr>
                <w:rFonts w:cs="Arial"/>
                <w:sz w:val="22"/>
                <w:szCs w:val="22"/>
              </w:rPr>
              <w:t>North East</w:t>
            </w:r>
          </w:p>
        </w:tc>
        <w:tc>
          <w:tcPr>
            <w:tcW w:w="2220" w:type="pct"/>
            <w:noWrap/>
            <w:hideMark/>
          </w:tcPr>
          <w:p w14:paraId="42496B63" w14:textId="77777777" w:rsidR="00AB0436" w:rsidRPr="0014013D" w:rsidRDefault="00AB0436" w:rsidP="005740EB">
            <w:pPr>
              <w:pStyle w:val="BodyText"/>
              <w:rPr>
                <w:rFonts w:cs="Arial"/>
                <w:color w:val="333333"/>
                <w:sz w:val="22"/>
                <w:szCs w:val="22"/>
              </w:rPr>
            </w:pPr>
            <w:r w:rsidRPr="0014013D">
              <w:rPr>
                <w:rFonts w:cs="Arial"/>
                <w:sz w:val="22"/>
                <w:szCs w:val="22"/>
              </w:rPr>
              <w:t>4.56</w:t>
            </w:r>
          </w:p>
        </w:tc>
        <w:tc>
          <w:tcPr>
            <w:tcW w:w="1101" w:type="pct"/>
          </w:tcPr>
          <w:p w14:paraId="15A9849E" w14:textId="77777777" w:rsidR="00AB0436" w:rsidRPr="0014013D" w:rsidRDefault="00AB0436" w:rsidP="005740EB">
            <w:pPr>
              <w:pStyle w:val="BodyText"/>
              <w:rPr>
                <w:rFonts w:cs="Arial"/>
                <w:color w:val="333333"/>
                <w:sz w:val="22"/>
                <w:szCs w:val="22"/>
              </w:rPr>
            </w:pPr>
            <w:r w:rsidRPr="0014013D">
              <w:rPr>
                <w:rFonts w:cs="Arial"/>
                <w:sz w:val="22"/>
                <w:szCs w:val="22"/>
              </w:rPr>
              <w:t>62</w:t>
            </w:r>
          </w:p>
        </w:tc>
      </w:tr>
      <w:tr w:rsidR="00AB0436" w:rsidRPr="0014013D" w14:paraId="57E4FD71"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0" w:type="pct"/>
            <w:noWrap/>
          </w:tcPr>
          <w:p w14:paraId="02AD817D" w14:textId="77777777" w:rsidR="00AB0436" w:rsidRPr="0014013D" w:rsidRDefault="00AB0436" w:rsidP="005740EB">
            <w:pPr>
              <w:pStyle w:val="BodyText"/>
              <w:rPr>
                <w:rFonts w:cs="Arial"/>
                <w:sz w:val="22"/>
                <w:szCs w:val="22"/>
              </w:rPr>
            </w:pPr>
            <w:r w:rsidRPr="0014013D">
              <w:rPr>
                <w:rFonts w:cs="Arial"/>
                <w:sz w:val="22"/>
                <w:szCs w:val="22"/>
              </w:rPr>
              <w:t>North West</w:t>
            </w:r>
          </w:p>
        </w:tc>
        <w:tc>
          <w:tcPr>
            <w:tcW w:w="2220" w:type="pct"/>
            <w:noWrap/>
          </w:tcPr>
          <w:p w14:paraId="554D5A0C" w14:textId="77777777" w:rsidR="00AB0436" w:rsidRPr="0014013D" w:rsidRDefault="00AB0436" w:rsidP="005740EB">
            <w:pPr>
              <w:pStyle w:val="BodyText"/>
              <w:rPr>
                <w:rFonts w:cs="Arial"/>
                <w:sz w:val="22"/>
                <w:szCs w:val="22"/>
              </w:rPr>
            </w:pPr>
            <w:r w:rsidRPr="0014013D">
              <w:rPr>
                <w:rFonts w:cs="Arial"/>
                <w:sz w:val="22"/>
                <w:szCs w:val="22"/>
              </w:rPr>
              <w:t>4.34</w:t>
            </w:r>
          </w:p>
        </w:tc>
        <w:tc>
          <w:tcPr>
            <w:tcW w:w="1101" w:type="pct"/>
          </w:tcPr>
          <w:p w14:paraId="13845CB3" w14:textId="77777777" w:rsidR="00AB0436" w:rsidRPr="0014013D" w:rsidRDefault="00AB0436" w:rsidP="005740EB">
            <w:pPr>
              <w:pStyle w:val="BodyText"/>
              <w:rPr>
                <w:rFonts w:cs="Arial"/>
                <w:sz w:val="22"/>
                <w:szCs w:val="22"/>
              </w:rPr>
            </w:pPr>
            <w:r w:rsidRPr="0014013D">
              <w:rPr>
                <w:rFonts w:cs="Arial"/>
                <w:sz w:val="22"/>
                <w:szCs w:val="22"/>
              </w:rPr>
              <w:t>77</w:t>
            </w:r>
          </w:p>
        </w:tc>
      </w:tr>
      <w:tr w:rsidR="00AB0436" w:rsidRPr="0014013D" w14:paraId="702B04E3" w14:textId="77777777" w:rsidTr="0014013D">
        <w:trPr>
          <w:trHeight w:val="70"/>
        </w:trPr>
        <w:tc>
          <w:tcPr>
            <w:tcW w:w="0" w:type="pct"/>
            <w:noWrap/>
          </w:tcPr>
          <w:p w14:paraId="06DBBDA8" w14:textId="77777777" w:rsidR="00AB0436" w:rsidRPr="0014013D" w:rsidRDefault="00AB0436" w:rsidP="005740EB">
            <w:pPr>
              <w:pStyle w:val="BodyText"/>
              <w:rPr>
                <w:rFonts w:cs="Arial"/>
                <w:sz w:val="22"/>
                <w:szCs w:val="22"/>
              </w:rPr>
            </w:pPr>
            <w:r w:rsidRPr="0014013D">
              <w:rPr>
                <w:rFonts w:cs="Arial"/>
                <w:sz w:val="22"/>
                <w:szCs w:val="22"/>
              </w:rPr>
              <w:t>South East</w:t>
            </w:r>
          </w:p>
        </w:tc>
        <w:tc>
          <w:tcPr>
            <w:tcW w:w="2220" w:type="pct"/>
            <w:noWrap/>
          </w:tcPr>
          <w:p w14:paraId="37079532" w14:textId="77777777" w:rsidR="00AB0436" w:rsidRPr="0014013D" w:rsidRDefault="00AB0436" w:rsidP="005740EB">
            <w:pPr>
              <w:pStyle w:val="BodyText"/>
              <w:rPr>
                <w:rFonts w:cs="Arial"/>
                <w:sz w:val="22"/>
                <w:szCs w:val="22"/>
              </w:rPr>
            </w:pPr>
            <w:r w:rsidRPr="0014013D">
              <w:rPr>
                <w:rFonts w:cs="Arial"/>
                <w:sz w:val="22"/>
                <w:szCs w:val="22"/>
              </w:rPr>
              <w:t>4.12</w:t>
            </w:r>
          </w:p>
        </w:tc>
        <w:tc>
          <w:tcPr>
            <w:tcW w:w="1101" w:type="pct"/>
          </w:tcPr>
          <w:p w14:paraId="38F37DB9" w14:textId="77777777" w:rsidR="00AB0436" w:rsidRPr="0014013D" w:rsidRDefault="00AB0436" w:rsidP="005740EB">
            <w:pPr>
              <w:pStyle w:val="BodyText"/>
              <w:rPr>
                <w:rFonts w:cs="Arial"/>
                <w:sz w:val="22"/>
                <w:szCs w:val="22"/>
              </w:rPr>
            </w:pPr>
            <w:r w:rsidRPr="0014013D">
              <w:rPr>
                <w:rFonts w:cs="Arial"/>
                <w:sz w:val="22"/>
                <w:szCs w:val="22"/>
              </w:rPr>
              <w:t>60</w:t>
            </w:r>
          </w:p>
        </w:tc>
      </w:tr>
      <w:tr w:rsidR="00AB0436" w:rsidRPr="0014013D" w14:paraId="34782E0A"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0" w:type="pct"/>
            <w:noWrap/>
          </w:tcPr>
          <w:p w14:paraId="3D675AC5" w14:textId="77777777" w:rsidR="00AB0436" w:rsidRPr="0014013D" w:rsidRDefault="00AB0436" w:rsidP="005740EB">
            <w:pPr>
              <w:pStyle w:val="BodyText"/>
              <w:rPr>
                <w:rFonts w:cs="Arial"/>
                <w:sz w:val="22"/>
                <w:szCs w:val="22"/>
              </w:rPr>
            </w:pPr>
            <w:r w:rsidRPr="0014013D">
              <w:rPr>
                <w:rFonts w:cs="Arial"/>
                <w:sz w:val="22"/>
                <w:szCs w:val="22"/>
              </w:rPr>
              <w:t>South West</w:t>
            </w:r>
          </w:p>
        </w:tc>
        <w:tc>
          <w:tcPr>
            <w:tcW w:w="2220" w:type="pct"/>
            <w:noWrap/>
          </w:tcPr>
          <w:p w14:paraId="41121D65" w14:textId="77777777" w:rsidR="00AB0436" w:rsidRPr="0014013D" w:rsidRDefault="00AB0436" w:rsidP="005740EB">
            <w:pPr>
              <w:pStyle w:val="BodyText"/>
              <w:rPr>
                <w:rFonts w:cs="Arial"/>
                <w:sz w:val="22"/>
                <w:szCs w:val="22"/>
              </w:rPr>
            </w:pPr>
            <w:r w:rsidRPr="0014013D">
              <w:rPr>
                <w:rFonts w:cs="Arial"/>
                <w:sz w:val="22"/>
                <w:szCs w:val="22"/>
              </w:rPr>
              <w:t>4.00</w:t>
            </w:r>
          </w:p>
        </w:tc>
        <w:tc>
          <w:tcPr>
            <w:tcW w:w="1101" w:type="pct"/>
          </w:tcPr>
          <w:p w14:paraId="6EFE7FC2" w14:textId="77777777" w:rsidR="00AB0436" w:rsidRPr="0014013D" w:rsidRDefault="00AB0436" w:rsidP="005740EB">
            <w:pPr>
              <w:pStyle w:val="BodyText"/>
              <w:rPr>
                <w:rFonts w:cs="Arial"/>
                <w:sz w:val="22"/>
                <w:szCs w:val="22"/>
              </w:rPr>
            </w:pPr>
            <w:r w:rsidRPr="0014013D">
              <w:rPr>
                <w:rFonts w:cs="Arial"/>
                <w:sz w:val="22"/>
                <w:szCs w:val="22"/>
              </w:rPr>
              <w:t>8</w:t>
            </w:r>
          </w:p>
        </w:tc>
      </w:tr>
      <w:tr w:rsidR="00AB0436" w:rsidRPr="0014013D" w14:paraId="1007AFC9" w14:textId="77777777" w:rsidTr="0014013D">
        <w:trPr>
          <w:trHeight w:val="70"/>
        </w:trPr>
        <w:tc>
          <w:tcPr>
            <w:tcW w:w="0" w:type="pct"/>
            <w:noWrap/>
          </w:tcPr>
          <w:p w14:paraId="018AF327" w14:textId="77777777" w:rsidR="00AB0436" w:rsidRPr="0014013D" w:rsidRDefault="00AB0436" w:rsidP="005740EB">
            <w:pPr>
              <w:pStyle w:val="BodyText"/>
              <w:rPr>
                <w:rFonts w:cs="Arial"/>
                <w:sz w:val="22"/>
                <w:szCs w:val="22"/>
              </w:rPr>
            </w:pPr>
            <w:r w:rsidRPr="0014013D">
              <w:rPr>
                <w:rFonts w:cs="Arial"/>
                <w:sz w:val="22"/>
                <w:szCs w:val="22"/>
              </w:rPr>
              <w:t>West Midlands</w:t>
            </w:r>
          </w:p>
        </w:tc>
        <w:tc>
          <w:tcPr>
            <w:tcW w:w="2220" w:type="pct"/>
            <w:noWrap/>
          </w:tcPr>
          <w:p w14:paraId="4A9ED784" w14:textId="77777777" w:rsidR="00AB0436" w:rsidRPr="0014013D" w:rsidRDefault="00AB0436" w:rsidP="005740EB">
            <w:pPr>
              <w:pStyle w:val="BodyText"/>
              <w:rPr>
                <w:rFonts w:cs="Arial"/>
                <w:sz w:val="22"/>
                <w:szCs w:val="22"/>
              </w:rPr>
            </w:pPr>
            <w:r w:rsidRPr="0014013D">
              <w:rPr>
                <w:rFonts w:cs="Arial"/>
                <w:sz w:val="22"/>
                <w:szCs w:val="22"/>
              </w:rPr>
              <w:t>4.42</w:t>
            </w:r>
          </w:p>
        </w:tc>
        <w:tc>
          <w:tcPr>
            <w:tcW w:w="1101" w:type="pct"/>
          </w:tcPr>
          <w:p w14:paraId="4ABEAD35" w14:textId="77777777" w:rsidR="00AB0436" w:rsidRPr="0014013D" w:rsidRDefault="00AB0436" w:rsidP="005740EB">
            <w:pPr>
              <w:pStyle w:val="BodyText"/>
              <w:rPr>
                <w:rFonts w:cs="Arial"/>
                <w:sz w:val="22"/>
                <w:szCs w:val="22"/>
              </w:rPr>
            </w:pPr>
            <w:r w:rsidRPr="0014013D">
              <w:rPr>
                <w:rFonts w:cs="Arial"/>
                <w:sz w:val="22"/>
                <w:szCs w:val="22"/>
              </w:rPr>
              <w:t>53</w:t>
            </w:r>
          </w:p>
        </w:tc>
      </w:tr>
      <w:tr w:rsidR="00AB0436" w:rsidRPr="0014013D" w14:paraId="229A2BDB"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0" w:type="pct"/>
            <w:noWrap/>
          </w:tcPr>
          <w:p w14:paraId="11EF6A38" w14:textId="77777777" w:rsidR="00AB0436" w:rsidRPr="0014013D" w:rsidRDefault="00AB0436" w:rsidP="005740EB">
            <w:pPr>
              <w:pStyle w:val="BodyText"/>
              <w:rPr>
                <w:rFonts w:cs="Arial"/>
                <w:sz w:val="22"/>
                <w:szCs w:val="22"/>
              </w:rPr>
            </w:pPr>
            <w:r w:rsidRPr="0014013D">
              <w:rPr>
                <w:rFonts w:cs="Arial"/>
                <w:sz w:val="22"/>
                <w:szCs w:val="22"/>
              </w:rPr>
              <w:t>Yorkshire and the Humber</w:t>
            </w:r>
          </w:p>
        </w:tc>
        <w:tc>
          <w:tcPr>
            <w:tcW w:w="2220" w:type="pct"/>
            <w:noWrap/>
          </w:tcPr>
          <w:p w14:paraId="28CAA2AA" w14:textId="77777777" w:rsidR="00AB0436" w:rsidRPr="0014013D" w:rsidRDefault="00AB0436" w:rsidP="005740EB">
            <w:pPr>
              <w:pStyle w:val="BodyText"/>
              <w:rPr>
                <w:rFonts w:cs="Arial"/>
                <w:sz w:val="22"/>
                <w:szCs w:val="22"/>
              </w:rPr>
            </w:pPr>
            <w:r w:rsidRPr="0014013D">
              <w:rPr>
                <w:rFonts w:cs="Arial"/>
                <w:sz w:val="22"/>
                <w:szCs w:val="22"/>
              </w:rPr>
              <w:t>4.29</w:t>
            </w:r>
          </w:p>
        </w:tc>
        <w:tc>
          <w:tcPr>
            <w:tcW w:w="1101" w:type="pct"/>
          </w:tcPr>
          <w:p w14:paraId="00CF0FB4" w14:textId="77777777" w:rsidR="00AB0436" w:rsidRPr="0014013D" w:rsidRDefault="00AB0436" w:rsidP="005740EB">
            <w:pPr>
              <w:pStyle w:val="BodyText"/>
              <w:rPr>
                <w:rFonts w:cs="Arial"/>
                <w:sz w:val="22"/>
                <w:szCs w:val="22"/>
              </w:rPr>
            </w:pPr>
            <w:r w:rsidRPr="0014013D">
              <w:rPr>
                <w:rFonts w:cs="Arial"/>
                <w:sz w:val="22"/>
                <w:szCs w:val="22"/>
              </w:rPr>
              <w:t>49</w:t>
            </w:r>
          </w:p>
        </w:tc>
      </w:tr>
    </w:tbl>
    <w:p w14:paraId="0F9144A2"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[(4.56-4.12)/9] = 4.93% - </w:t>
      </w:r>
      <w:r w:rsidRPr="00B71F91">
        <w:rPr>
          <w:rFonts w:ascii="Arial" w:hAnsi="Arial" w:cs="Arial"/>
          <w:b/>
          <w:bCs/>
        </w:rPr>
        <w:t>weak evidence</w:t>
      </w:r>
      <w:r w:rsidRPr="00B71F91">
        <w:rPr>
          <w:rFonts w:ascii="Arial" w:hAnsi="Arial" w:cs="Arial"/>
        </w:rPr>
        <w:t>. (Comparison between North East and South East (Q2) over Q11 categories)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14013D" w14:paraId="1680F5C0" w14:textId="77777777" w:rsidTr="0014013D">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5302B22F" w14:textId="77777777" w:rsidR="00AB0436" w:rsidRPr="0014013D" w:rsidRDefault="00AB0436" w:rsidP="005740EB">
            <w:pPr>
              <w:pStyle w:val="BodyText"/>
              <w:rPr>
                <w:rFonts w:cs="Arial"/>
                <w:sz w:val="22"/>
                <w:szCs w:val="22"/>
              </w:rPr>
            </w:pPr>
            <w:r w:rsidRPr="0014013D">
              <w:rPr>
                <w:rFonts w:cs="Arial"/>
                <w:sz w:val="22"/>
                <w:szCs w:val="22"/>
              </w:rPr>
              <w:t>Region (Q2)</w:t>
            </w:r>
          </w:p>
        </w:tc>
        <w:tc>
          <w:tcPr>
            <w:tcW w:w="2220" w:type="pct"/>
            <w:noWrap/>
            <w:hideMark/>
          </w:tcPr>
          <w:p w14:paraId="297AA787" w14:textId="77777777" w:rsidR="00AB0436" w:rsidRPr="0014013D" w:rsidRDefault="00AB0436" w:rsidP="005740EB">
            <w:pPr>
              <w:pStyle w:val="BodyText"/>
              <w:rPr>
                <w:rFonts w:cs="Arial"/>
                <w:sz w:val="22"/>
                <w:szCs w:val="22"/>
              </w:rPr>
            </w:pPr>
            <w:r w:rsidRPr="0014013D">
              <w:rPr>
                <w:rFonts w:cs="Arial"/>
                <w:sz w:val="22"/>
                <w:szCs w:val="22"/>
              </w:rPr>
              <w:t>Average of relationship with staff (Q11b) (1- Strongly disagree; 5 - Strongly agree)</w:t>
            </w:r>
          </w:p>
        </w:tc>
        <w:tc>
          <w:tcPr>
            <w:tcW w:w="1101" w:type="pct"/>
          </w:tcPr>
          <w:p w14:paraId="6179BE28" w14:textId="77777777" w:rsidR="00AB0436" w:rsidRPr="0014013D" w:rsidRDefault="00AB0436" w:rsidP="005740EB">
            <w:pPr>
              <w:pStyle w:val="BodyText"/>
              <w:rPr>
                <w:rFonts w:cs="Arial"/>
                <w:sz w:val="22"/>
                <w:szCs w:val="22"/>
              </w:rPr>
            </w:pPr>
            <w:r w:rsidRPr="0014013D">
              <w:rPr>
                <w:rFonts w:cs="Arial"/>
                <w:sz w:val="22"/>
                <w:szCs w:val="22"/>
              </w:rPr>
              <w:t>No. of respondents</w:t>
            </w:r>
          </w:p>
        </w:tc>
      </w:tr>
      <w:tr w:rsidR="00AB0436" w:rsidRPr="0014013D" w14:paraId="506B6E41" w14:textId="77777777" w:rsidTr="0014013D">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C608BD5" w14:textId="77777777" w:rsidR="00AB0436" w:rsidRPr="0014013D" w:rsidRDefault="00AB0436" w:rsidP="005740EB">
            <w:pPr>
              <w:pStyle w:val="BodyText"/>
              <w:rPr>
                <w:rFonts w:cs="Arial"/>
                <w:color w:val="333333"/>
                <w:sz w:val="22"/>
                <w:szCs w:val="22"/>
              </w:rPr>
            </w:pPr>
            <w:r w:rsidRPr="0014013D">
              <w:rPr>
                <w:rFonts w:cs="Arial"/>
                <w:sz w:val="22"/>
                <w:szCs w:val="22"/>
              </w:rPr>
              <w:t>East Midlands</w:t>
            </w:r>
          </w:p>
        </w:tc>
        <w:tc>
          <w:tcPr>
            <w:tcW w:w="2220" w:type="pct"/>
            <w:noWrap/>
            <w:hideMark/>
          </w:tcPr>
          <w:p w14:paraId="4EE1565A" w14:textId="77777777" w:rsidR="00AB0436" w:rsidRPr="0014013D" w:rsidRDefault="00AB0436" w:rsidP="005740EB">
            <w:pPr>
              <w:pStyle w:val="BodyText"/>
              <w:rPr>
                <w:rFonts w:cs="Arial"/>
                <w:color w:val="333333"/>
                <w:sz w:val="22"/>
                <w:szCs w:val="22"/>
              </w:rPr>
            </w:pPr>
            <w:r w:rsidRPr="0014013D">
              <w:rPr>
                <w:rFonts w:cs="Arial"/>
                <w:sz w:val="22"/>
                <w:szCs w:val="22"/>
              </w:rPr>
              <w:t>4.27</w:t>
            </w:r>
          </w:p>
        </w:tc>
        <w:tc>
          <w:tcPr>
            <w:tcW w:w="1101" w:type="pct"/>
          </w:tcPr>
          <w:p w14:paraId="35BA8ACB" w14:textId="77777777" w:rsidR="00AB0436" w:rsidRPr="0014013D" w:rsidRDefault="00AB0436" w:rsidP="005740EB">
            <w:pPr>
              <w:pStyle w:val="BodyText"/>
              <w:rPr>
                <w:rFonts w:cs="Arial"/>
                <w:color w:val="333333"/>
                <w:sz w:val="22"/>
                <w:szCs w:val="22"/>
              </w:rPr>
            </w:pPr>
            <w:r w:rsidRPr="0014013D">
              <w:rPr>
                <w:rFonts w:cs="Arial"/>
                <w:sz w:val="22"/>
                <w:szCs w:val="22"/>
              </w:rPr>
              <w:t>37</w:t>
            </w:r>
          </w:p>
        </w:tc>
      </w:tr>
      <w:tr w:rsidR="00AB0436" w:rsidRPr="0014013D" w14:paraId="1A5C1A01" w14:textId="77777777" w:rsidTr="0014013D">
        <w:trPr>
          <w:trHeight w:val="387"/>
        </w:trPr>
        <w:tc>
          <w:tcPr>
            <w:tcW w:w="1679" w:type="pct"/>
            <w:noWrap/>
            <w:hideMark/>
          </w:tcPr>
          <w:p w14:paraId="44718BA7" w14:textId="77777777" w:rsidR="00AB0436" w:rsidRPr="0014013D" w:rsidRDefault="00AB0436" w:rsidP="005740EB">
            <w:pPr>
              <w:pStyle w:val="BodyText"/>
              <w:rPr>
                <w:rFonts w:cs="Arial"/>
                <w:color w:val="333333"/>
                <w:sz w:val="22"/>
                <w:szCs w:val="22"/>
              </w:rPr>
            </w:pPr>
            <w:r w:rsidRPr="0014013D">
              <w:rPr>
                <w:rFonts w:cs="Arial"/>
                <w:sz w:val="22"/>
                <w:szCs w:val="22"/>
              </w:rPr>
              <w:t>East of England</w:t>
            </w:r>
          </w:p>
        </w:tc>
        <w:tc>
          <w:tcPr>
            <w:tcW w:w="2220" w:type="pct"/>
            <w:noWrap/>
            <w:hideMark/>
          </w:tcPr>
          <w:p w14:paraId="53076FEA" w14:textId="77777777" w:rsidR="00AB0436" w:rsidRPr="0014013D" w:rsidRDefault="00AB0436" w:rsidP="005740EB">
            <w:pPr>
              <w:pStyle w:val="BodyText"/>
              <w:rPr>
                <w:rFonts w:cs="Arial"/>
                <w:color w:val="333333"/>
                <w:sz w:val="22"/>
                <w:szCs w:val="22"/>
              </w:rPr>
            </w:pPr>
            <w:r w:rsidRPr="0014013D">
              <w:rPr>
                <w:rFonts w:cs="Arial"/>
                <w:sz w:val="22"/>
                <w:szCs w:val="22"/>
              </w:rPr>
              <w:t>4.19</w:t>
            </w:r>
          </w:p>
        </w:tc>
        <w:tc>
          <w:tcPr>
            <w:tcW w:w="1101" w:type="pct"/>
          </w:tcPr>
          <w:p w14:paraId="5F5D5393" w14:textId="77777777" w:rsidR="00AB0436" w:rsidRPr="0014013D" w:rsidRDefault="00AB0436" w:rsidP="005740EB">
            <w:pPr>
              <w:pStyle w:val="BodyText"/>
              <w:rPr>
                <w:rFonts w:cs="Arial"/>
                <w:color w:val="333333"/>
                <w:sz w:val="22"/>
                <w:szCs w:val="22"/>
              </w:rPr>
            </w:pPr>
            <w:r w:rsidRPr="0014013D">
              <w:rPr>
                <w:rFonts w:cs="Arial"/>
                <w:sz w:val="22"/>
                <w:szCs w:val="22"/>
              </w:rPr>
              <w:t>50</w:t>
            </w:r>
          </w:p>
        </w:tc>
      </w:tr>
      <w:tr w:rsidR="00AB0436" w:rsidRPr="0014013D" w14:paraId="466F5DD8" w14:textId="77777777" w:rsidTr="0014013D">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5A5E458B" w14:textId="77777777" w:rsidR="00AB0436" w:rsidRPr="0014013D" w:rsidRDefault="00AB0436" w:rsidP="005740EB">
            <w:pPr>
              <w:pStyle w:val="BodyText"/>
              <w:rPr>
                <w:rFonts w:cs="Arial"/>
                <w:color w:val="333333"/>
                <w:sz w:val="22"/>
                <w:szCs w:val="22"/>
              </w:rPr>
            </w:pPr>
            <w:r w:rsidRPr="0014013D">
              <w:rPr>
                <w:rFonts w:cs="Arial"/>
                <w:sz w:val="22"/>
                <w:szCs w:val="22"/>
              </w:rPr>
              <w:t>London</w:t>
            </w:r>
          </w:p>
        </w:tc>
        <w:tc>
          <w:tcPr>
            <w:tcW w:w="2220" w:type="pct"/>
            <w:noWrap/>
            <w:hideMark/>
          </w:tcPr>
          <w:p w14:paraId="6D9ED3A3" w14:textId="77777777" w:rsidR="00AB0436" w:rsidRPr="0014013D" w:rsidRDefault="00AB0436" w:rsidP="005740EB">
            <w:pPr>
              <w:pStyle w:val="BodyText"/>
              <w:rPr>
                <w:rFonts w:cs="Arial"/>
                <w:color w:val="333333"/>
                <w:sz w:val="22"/>
                <w:szCs w:val="22"/>
              </w:rPr>
            </w:pPr>
            <w:r w:rsidRPr="0014013D">
              <w:rPr>
                <w:rFonts w:cs="Arial"/>
                <w:sz w:val="22"/>
                <w:szCs w:val="22"/>
              </w:rPr>
              <w:t>4.18</w:t>
            </w:r>
          </w:p>
        </w:tc>
        <w:tc>
          <w:tcPr>
            <w:tcW w:w="1101" w:type="pct"/>
          </w:tcPr>
          <w:p w14:paraId="012A14DF" w14:textId="77777777" w:rsidR="00AB0436" w:rsidRPr="0014013D" w:rsidRDefault="00AB0436" w:rsidP="005740EB">
            <w:pPr>
              <w:pStyle w:val="BodyText"/>
              <w:rPr>
                <w:rFonts w:cs="Arial"/>
                <w:color w:val="333333"/>
                <w:sz w:val="22"/>
                <w:szCs w:val="22"/>
              </w:rPr>
            </w:pPr>
            <w:r w:rsidRPr="0014013D">
              <w:rPr>
                <w:rFonts w:cs="Arial"/>
                <w:sz w:val="22"/>
                <w:szCs w:val="22"/>
              </w:rPr>
              <w:t>115</w:t>
            </w:r>
          </w:p>
        </w:tc>
      </w:tr>
      <w:tr w:rsidR="00AB0436" w:rsidRPr="0014013D" w14:paraId="05252225" w14:textId="77777777" w:rsidTr="0014013D">
        <w:trPr>
          <w:trHeight w:val="70"/>
        </w:trPr>
        <w:tc>
          <w:tcPr>
            <w:tcW w:w="1679" w:type="pct"/>
            <w:noWrap/>
            <w:hideMark/>
          </w:tcPr>
          <w:p w14:paraId="396FEF1A" w14:textId="77777777" w:rsidR="00AB0436" w:rsidRPr="0014013D" w:rsidRDefault="00AB0436" w:rsidP="005740EB">
            <w:pPr>
              <w:pStyle w:val="BodyText"/>
              <w:rPr>
                <w:rFonts w:cs="Arial"/>
                <w:color w:val="333333"/>
                <w:sz w:val="22"/>
                <w:szCs w:val="22"/>
              </w:rPr>
            </w:pPr>
            <w:r w:rsidRPr="0014013D">
              <w:rPr>
                <w:rFonts w:cs="Arial"/>
                <w:sz w:val="22"/>
                <w:szCs w:val="22"/>
              </w:rPr>
              <w:t>North East</w:t>
            </w:r>
          </w:p>
        </w:tc>
        <w:tc>
          <w:tcPr>
            <w:tcW w:w="2220" w:type="pct"/>
            <w:noWrap/>
            <w:hideMark/>
          </w:tcPr>
          <w:p w14:paraId="16349044" w14:textId="77777777" w:rsidR="00AB0436" w:rsidRPr="0014013D" w:rsidRDefault="00AB0436" w:rsidP="005740EB">
            <w:pPr>
              <w:pStyle w:val="BodyText"/>
              <w:rPr>
                <w:rFonts w:cs="Arial"/>
                <w:color w:val="333333"/>
                <w:sz w:val="22"/>
                <w:szCs w:val="22"/>
              </w:rPr>
            </w:pPr>
            <w:r w:rsidRPr="0014013D">
              <w:rPr>
                <w:rFonts w:cs="Arial"/>
                <w:sz w:val="22"/>
                <w:szCs w:val="22"/>
              </w:rPr>
              <w:t>4.27</w:t>
            </w:r>
          </w:p>
        </w:tc>
        <w:tc>
          <w:tcPr>
            <w:tcW w:w="1101" w:type="pct"/>
          </w:tcPr>
          <w:p w14:paraId="798F2FAE" w14:textId="77777777" w:rsidR="00AB0436" w:rsidRPr="0014013D" w:rsidRDefault="00AB0436" w:rsidP="005740EB">
            <w:pPr>
              <w:pStyle w:val="BodyText"/>
              <w:rPr>
                <w:rFonts w:cs="Arial"/>
                <w:color w:val="333333"/>
                <w:sz w:val="22"/>
                <w:szCs w:val="22"/>
              </w:rPr>
            </w:pPr>
            <w:r w:rsidRPr="0014013D">
              <w:rPr>
                <w:rFonts w:cs="Arial"/>
                <w:sz w:val="22"/>
                <w:szCs w:val="22"/>
              </w:rPr>
              <w:t>62</w:t>
            </w:r>
          </w:p>
        </w:tc>
      </w:tr>
      <w:tr w:rsidR="00AB0436" w:rsidRPr="0014013D" w14:paraId="452BBD6D"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7C9BA9B3" w14:textId="77777777" w:rsidR="00AB0436" w:rsidRPr="0014013D" w:rsidRDefault="00AB0436" w:rsidP="005740EB">
            <w:pPr>
              <w:pStyle w:val="BodyText"/>
              <w:rPr>
                <w:rFonts w:cs="Arial"/>
                <w:sz w:val="22"/>
                <w:szCs w:val="22"/>
              </w:rPr>
            </w:pPr>
            <w:r w:rsidRPr="0014013D">
              <w:rPr>
                <w:rFonts w:cs="Arial"/>
                <w:sz w:val="22"/>
                <w:szCs w:val="22"/>
              </w:rPr>
              <w:t>North West</w:t>
            </w:r>
          </w:p>
        </w:tc>
        <w:tc>
          <w:tcPr>
            <w:tcW w:w="2220" w:type="pct"/>
            <w:noWrap/>
          </w:tcPr>
          <w:p w14:paraId="7ACA2412" w14:textId="77777777" w:rsidR="00AB0436" w:rsidRPr="0014013D" w:rsidRDefault="00AB0436" w:rsidP="005740EB">
            <w:pPr>
              <w:pStyle w:val="BodyText"/>
              <w:rPr>
                <w:rFonts w:cs="Arial"/>
                <w:sz w:val="22"/>
                <w:szCs w:val="22"/>
              </w:rPr>
            </w:pPr>
            <w:r w:rsidRPr="0014013D">
              <w:rPr>
                <w:rFonts w:cs="Arial"/>
                <w:sz w:val="22"/>
                <w:szCs w:val="22"/>
              </w:rPr>
              <w:t>4.34</w:t>
            </w:r>
          </w:p>
        </w:tc>
        <w:tc>
          <w:tcPr>
            <w:tcW w:w="1101" w:type="pct"/>
          </w:tcPr>
          <w:p w14:paraId="37D6C40B" w14:textId="77777777" w:rsidR="00AB0436" w:rsidRPr="0014013D" w:rsidRDefault="00AB0436" w:rsidP="005740EB">
            <w:pPr>
              <w:pStyle w:val="BodyText"/>
              <w:rPr>
                <w:rFonts w:cs="Arial"/>
                <w:sz w:val="22"/>
                <w:szCs w:val="22"/>
              </w:rPr>
            </w:pPr>
            <w:r w:rsidRPr="0014013D">
              <w:rPr>
                <w:rFonts w:cs="Arial"/>
                <w:sz w:val="22"/>
                <w:szCs w:val="22"/>
              </w:rPr>
              <w:t>77</w:t>
            </w:r>
          </w:p>
        </w:tc>
      </w:tr>
      <w:tr w:rsidR="00AB0436" w:rsidRPr="0014013D" w14:paraId="7488E9A3" w14:textId="77777777" w:rsidTr="0014013D">
        <w:trPr>
          <w:trHeight w:val="70"/>
        </w:trPr>
        <w:tc>
          <w:tcPr>
            <w:tcW w:w="1679" w:type="pct"/>
            <w:noWrap/>
          </w:tcPr>
          <w:p w14:paraId="3A0ED9DC" w14:textId="77777777" w:rsidR="00AB0436" w:rsidRPr="0014013D" w:rsidRDefault="00AB0436" w:rsidP="005740EB">
            <w:pPr>
              <w:pStyle w:val="BodyText"/>
              <w:rPr>
                <w:rFonts w:cs="Arial"/>
                <w:sz w:val="22"/>
                <w:szCs w:val="22"/>
              </w:rPr>
            </w:pPr>
            <w:r w:rsidRPr="0014013D">
              <w:rPr>
                <w:rFonts w:cs="Arial"/>
                <w:sz w:val="22"/>
                <w:szCs w:val="22"/>
              </w:rPr>
              <w:t>South East</w:t>
            </w:r>
          </w:p>
        </w:tc>
        <w:tc>
          <w:tcPr>
            <w:tcW w:w="2220" w:type="pct"/>
            <w:noWrap/>
          </w:tcPr>
          <w:p w14:paraId="66C8AFE6" w14:textId="77777777" w:rsidR="00AB0436" w:rsidRPr="0014013D" w:rsidRDefault="00AB0436" w:rsidP="005740EB">
            <w:pPr>
              <w:pStyle w:val="BodyText"/>
              <w:rPr>
                <w:rFonts w:cs="Arial"/>
                <w:sz w:val="22"/>
                <w:szCs w:val="22"/>
              </w:rPr>
            </w:pPr>
            <w:r w:rsidRPr="0014013D">
              <w:rPr>
                <w:rFonts w:cs="Arial"/>
                <w:sz w:val="22"/>
                <w:szCs w:val="22"/>
              </w:rPr>
              <w:t>4.09</w:t>
            </w:r>
          </w:p>
        </w:tc>
        <w:tc>
          <w:tcPr>
            <w:tcW w:w="1101" w:type="pct"/>
          </w:tcPr>
          <w:p w14:paraId="3C1108BC" w14:textId="77777777" w:rsidR="00AB0436" w:rsidRPr="0014013D" w:rsidRDefault="00AB0436" w:rsidP="005740EB">
            <w:pPr>
              <w:pStyle w:val="BodyText"/>
              <w:rPr>
                <w:rFonts w:cs="Arial"/>
                <w:sz w:val="22"/>
                <w:szCs w:val="22"/>
              </w:rPr>
            </w:pPr>
            <w:r w:rsidRPr="0014013D">
              <w:rPr>
                <w:rFonts w:cs="Arial"/>
                <w:sz w:val="22"/>
                <w:szCs w:val="22"/>
              </w:rPr>
              <w:t>60</w:t>
            </w:r>
          </w:p>
        </w:tc>
      </w:tr>
      <w:tr w:rsidR="00AB0436" w:rsidRPr="0014013D" w14:paraId="48A92810"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43780E25" w14:textId="77777777" w:rsidR="00AB0436" w:rsidRPr="0014013D" w:rsidRDefault="00AB0436" w:rsidP="005740EB">
            <w:pPr>
              <w:pStyle w:val="BodyText"/>
              <w:rPr>
                <w:rFonts w:cs="Arial"/>
                <w:sz w:val="22"/>
                <w:szCs w:val="22"/>
              </w:rPr>
            </w:pPr>
            <w:r w:rsidRPr="0014013D">
              <w:rPr>
                <w:rFonts w:cs="Arial"/>
                <w:sz w:val="22"/>
                <w:szCs w:val="22"/>
              </w:rPr>
              <w:t>South West</w:t>
            </w:r>
          </w:p>
        </w:tc>
        <w:tc>
          <w:tcPr>
            <w:tcW w:w="2220" w:type="pct"/>
            <w:noWrap/>
          </w:tcPr>
          <w:p w14:paraId="6FC38C10" w14:textId="77777777" w:rsidR="00AB0436" w:rsidRPr="0014013D" w:rsidRDefault="00AB0436" w:rsidP="005740EB">
            <w:pPr>
              <w:pStyle w:val="BodyText"/>
              <w:rPr>
                <w:rFonts w:cs="Arial"/>
                <w:sz w:val="22"/>
                <w:szCs w:val="22"/>
              </w:rPr>
            </w:pPr>
            <w:r w:rsidRPr="0014013D">
              <w:rPr>
                <w:rFonts w:cs="Arial"/>
                <w:sz w:val="22"/>
                <w:szCs w:val="22"/>
              </w:rPr>
              <w:t>4.00</w:t>
            </w:r>
          </w:p>
        </w:tc>
        <w:tc>
          <w:tcPr>
            <w:tcW w:w="1101" w:type="pct"/>
          </w:tcPr>
          <w:p w14:paraId="3BE12DDC" w14:textId="77777777" w:rsidR="00AB0436" w:rsidRPr="0014013D" w:rsidRDefault="00AB0436" w:rsidP="005740EB">
            <w:pPr>
              <w:pStyle w:val="BodyText"/>
              <w:rPr>
                <w:rFonts w:cs="Arial"/>
                <w:sz w:val="22"/>
                <w:szCs w:val="22"/>
              </w:rPr>
            </w:pPr>
            <w:r w:rsidRPr="0014013D">
              <w:rPr>
                <w:rFonts w:cs="Arial"/>
                <w:sz w:val="22"/>
                <w:szCs w:val="22"/>
              </w:rPr>
              <w:t>8</w:t>
            </w:r>
          </w:p>
        </w:tc>
      </w:tr>
      <w:tr w:rsidR="00AB0436" w:rsidRPr="0014013D" w14:paraId="15E6639E" w14:textId="77777777" w:rsidTr="0014013D">
        <w:trPr>
          <w:trHeight w:val="70"/>
        </w:trPr>
        <w:tc>
          <w:tcPr>
            <w:tcW w:w="1679" w:type="pct"/>
            <w:noWrap/>
          </w:tcPr>
          <w:p w14:paraId="1C72D12B" w14:textId="77777777" w:rsidR="00AB0436" w:rsidRPr="0014013D" w:rsidRDefault="00AB0436" w:rsidP="005740EB">
            <w:pPr>
              <w:pStyle w:val="BodyText"/>
              <w:rPr>
                <w:rFonts w:cs="Arial"/>
                <w:sz w:val="22"/>
                <w:szCs w:val="22"/>
              </w:rPr>
            </w:pPr>
            <w:r w:rsidRPr="0014013D">
              <w:rPr>
                <w:rFonts w:cs="Arial"/>
                <w:sz w:val="22"/>
                <w:szCs w:val="22"/>
              </w:rPr>
              <w:lastRenderedPageBreak/>
              <w:t>West Midlands</w:t>
            </w:r>
          </w:p>
        </w:tc>
        <w:tc>
          <w:tcPr>
            <w:tcW w:w="2220" w:type="pct"/>
            <w:noWrap/>
          </w:tcPr>
          <w:p w14:paraId="7BCF32E9" w14:textId="77777777" w:rsidR="00AB0436" w:rsidRPr="0014013D" w:rsidRDefault="00AB0436" w:rsidP="005740EB">
            <w:pPr>
              <w:pStyle w:val="BodyText"/>
              <w:rPr>
                <w:rFonts w:cs="Arial"/>
                <w:sz w:val="22"/>
                <w:szCs w:val="22"/>
              </w:rPr>
            </w:pPr>
            <w:r w:rsidRPr="0014013D">
              <w:rPr>
                <w:rFonts w:cs="Arial"/>
                <w:sz w:val="22"/>
                <w:szCs w:val="22"/>
              </w:rPr>
              <w:t>4.47</w:t>
            </w:r>
          </w:p>
        </w:tc>
        <w:tc>
          <w:tcPr>
            <w:tcW w:w="1101" w:type="pct"/>
          </w:tcPr>
          <w:p w14:paraId="56E1221C" w14:textId="77777777" w:rsidR="00AB0436" w:rsidRPr="0014013D" w:rsidRDefault="00AB0436" w:rsidP="005740EB">
            <w:pPr>
              <w:pStyle w:val="BodyText"/>
              <w:rPr>
                <w:rFonts w:cs="Arial"/>
                <w:sz w:val="22"/>
                <w:szCs w:val="22"/>
              </w:rPr>
            </w:pPr>
            <w:r w:rsidRPr="0014013D">
              <w:rPr>
                <w:rFonts w:cs="Arial"/>
                <w:sz w:val="22"/>
                <w:szCs w:val="22"/>
              </w:rPr>
              <w:t>53</w:t>
            </w:r>
          </w:p>
        </w:tc>
      </w:tr>
      <w:tr w:rsidR="00AB0436" w:rsidRPr="0014013D" w14:paraId="6A3DE056"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428856E6" w14:textId="77777777" w:rsidR="00AB0436" w:rsidRPr="0014013D" w:rsidRDefault="00AB0436" w:rsidP="005740EB">
            <w:pPr>
              <w:pStyle w:val="BodyText"/>
              <w:rPr>
                <w:rFonts w:cs="Arial"/>
                <w:sz w:val="22"/>
                <w:szCs w:val="22"/>
              </w:rPr>
            </w:pPr>
            <w:r w:rsidRPr="0014013D">
              <w:rPr>
                <w:rFonts w:cs="Arial"/>
                <w:sz w:val="22"/>
                <w:szCs w:val="22"/>
              </w:rPr>
              <w:t>Yorkshire and the Humber</w:t>
            </w:r>
          </w:p>
        </w:tc>
        <w:tc>
          <w:tcPr>
            <w:tcW w:w="2220" w:type="pct"/>
            <w:noWrap/>
          </w:tcPr>
          <w:p w14:paraId="037A9FBB" w14:textId="77777777" w:rsidR="00AB0436" w:rsidRPr="0014013D" w:rsidRDefault="00AB0436" w:rsidP="005740EB">
            <w:pPr>
              <w:pStyle w:val="BodyText"/>
              <w:rPr>
                <w:rFonts w:cs="Arial"/>
                <w:sz w:val="22"/>
                <w:szCs w:val="22"/>
              </w:rPr>
            </w:pPr>
            <w:r w:rsidRPr="0014013D">
              <w:rPr>
                <w:rFonts w:cs="Arial"/>
                <w:sz w:val="22"/>
                <w:szCs w:val="22"/>
              </w:rPr>
              <w:t>4.23</w:t>
            </w:r>
          </w:p>
        </w:tc>
        <w:tc>
          <w:tcPr>
            <w:tcW w:w="1101" w:type="pct"/>
          </w:tcPr>
          <w:p w14:paraId="124E8B2C" w14:textId="77777777" w:rsidR="00AB0436" w:rsidRPr="0014013D" w:rsidRDefault="00AB0436" w:rsidP="005740EB">
            <w:pPr>
              <w:pStyle w:val="BodyText"/>
              <w:rPr>
                <w:rFonts w:cs="Arial"/>
                <w:sz w:val="22"/>
                <w:szCs w:val="22"/>
              </w:rPr>
            </w:pPr>
            <w:r w:rsidRPr="0014013D">
              <w:rPr>
                <w:rFonts w:cs="Arial"/>
                <w:sz w:val="22"/>
                <w:szCs w:val="22"/>
              </w:rPr>
              <w:t>49</w:t>
            </w:r>
          </w:p>
        </w:tc>
      </w:tr>
    </w:tbl>
    <w:p w14:paraId="62D43CC6"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[(4.47-4.09)/9] = 4.25% - </w:t>
      </w:r>
      <w:r w:rsidRPr="00B71F91">
        <w:rPr>
          <w:rFonts w:ascii="Arial" w:hAnsi="Arial" w:cs="Arial"/>
          <w:b/>
          <w:bCs/>
        </w:rPr>
        <w:t>weak evidence</w:t>
      </w:r>
      <w:r w:rsidRPr="00B71F91">
        <w:rPr>
          <w:rFonts w:ascii="Arial" w:hAnsi="Arial" w:cs="Arial"/>
        </w:rPr>
        <w:t>. (Comparison between West Midlands and South East (Q2) over Q11 categories)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14013D" w14:paraId="401773EE" w14:textId="77777777" w:rsidTr="0014013D">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032C699A" w14:textId="77777777" w:rsidR="00AB0436" w:rsidRPr="0014013D" w:rsidRDefault="00AB0436" w:rsidP="005740EB">
            <w:pPr>
              <w:pStyle w:val="BodyText"/>
              <w:rPr>
                <w:rFonts w:cs="Arial"/>
                <w:sz w:val="22"/>
                <w:szCs w:val="22"/>
              </w:rPr>
            </w:pPr>
            <w:r w:rsidRPr="0014013D">
              <w:rPr>
                <w:rFonts w:cs="Arial"/>
                <w:sz w:val="22"/>
                <w:szCs w:val="22"/>
              </w:rPr>
              <w:t>Region (Q2)</w:t>
            </w:r>
          </w:p>
        </w:tc>
        <w:tc>
          <w:tcPr>
            <w:tcW w:w="2220" w:type="pct"/>
            <w:noWrap/>
            <w:hideMark/>
          </w:tcPr>
          <w:p w14:paraId="59DBDB1D" w14:textId="77777777" w:rsidR="00AB0436" w:rsidRPr="0014013D" w:rsidRDefault="00AB0436" w:rsidP="005740EB">
            <w:pPr>
              <w:pStyle w:val="BodyText"/>
              <w:rPr>
                <w:rFonts w:cs="Arial"/>
                <w:sz w:val="22"/>
                <w:szCs w:val="22"/>
              </w:rPr>
            </w:pPr>
            <w:r w:rsidRPr="0014013D">
              <w:rPr>
                <w:rFonts w:cs="Arial"/>
                <w:sz w:val="22"/>
                <w:szCs w:val="22"/>
              </w:rPr>
              <w:t>Average of relationship with staff (Q11c) (1- Strongly disagree; 5 - Strongly agree)</w:t>
            </w:r>
          </w:p>
        </w:tc>
        <w:tc>
          <w:tcPr>
            <w:tcW w:w="1101" w:type="pct"/>
          </w:tcPr>
          <w:p w14:paraId="6271BAC8" w14:textId="77777777" w:rsidR="00AB0436" w:rsidRPr="0014013D" w:rsidRDefault="00AB0436" w:rsidP="005740EB">
            <w:pPr>
              <w:pStyle w:val="BodyText"/>
              <w:rPr>
                <w:rFonts w:cs="Arial"/>
                <w:sz w:val="22"/>
                <w:szCs w:val="22"/>
              </w:rPr>
            </w:pPr>
            <w:r w:rsidRPr="0014013D">
              <w:rPr>
                <w:rFonts w:cs="Arial"/>
                <w:sz w:val="22"/>
                <w:szCs w:val="22"/>
              </w:rPr>
              <w:t>No. of respondents</w:t>
            </w:r>
          </w:p>
        </w:tc>
      </w:tr>
      <w:tr w:rsidR="00AB0436" w:rsidRPr="0014013D" w14:paraId="69A9C164" w14:textId="77777777" w:rsidTr="0014013D">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5EC7532A" w14:textId="77777777" w:rsidR="00AB0436" w:rsidRPr="0014013D" w:rsidRDefault="00AB0436" w:rsidP="005740EB">
            <w:pPr>
              <w:pStyle w:val="BodyText"/>
              <w:rPr>
                <w:rFonts w:cs="Arial"/>
                <w:color w:val="333333"/>
                <w:sz w:val="22"/>
                <w:szCs w:val="22"/>
              </w:rPr>
            </w:pPr>
            <w:r w:rsidRPr="0014013D">
              <w:rPr>
                <w:rFonts w:cs="Arial"/>
                <w:sz w:val="22"/>
                <w:szCs w:val="22"/>
              </w:rPr>
              <w:t>East Midlands</w:t>
            </w:r>
          </w:p>
        </w:tc>
        <w:tc>
          <w:tcPr>
            <w:tcW w:w="2220" w:type="pct"/>
            <w:noWrap/>
            <w:hideMark/>
          </w:tcPr>
          <w:p w14:paraId="1FCE6D11" w14:textId="77777777" w:rsidR="00AB0436" w:rsidRPr="0014013D" w:rsidRDefault="00AB0436" w:rsidP="005740EB">
            <w:pPr>
              <w:pStyle w:val="BodyText"/>
              <w:rPr>
                <w:rFonts w:cs="Arial"/>
                <w:color w:val="333333"/>
                <w:sz w:val="22"/>
                <w:szCs w:val="22"/>
              </w:rPr>
            </w:pPr>
            <w:r w:rsidRPr="0014013D">
              <w:rPr>
                <w:rFonts w:cs="Arial"/>
                <w:sz w:val="22"/>
                <w:szCs w:val="22"/>
              </w:rPr>
              <w:t>4.46</w:t>
            </w:r>
          </w:p>
        </w:tc>
        <w:tc>
          <w:tcPr>
            <w:tcW w:w="1101" w:type="pct"/>
          </w:tcPr>
          <w:p w14:paraId="4D3AF3DA" w14:textId="77777777" w:rsidR="00AB0436" w:rsidRPr="0014013D" w:rsidRDefault="00AB0436" w:rsidP="005740EB">
            <w:pPr>
              <w:pStyle w:val="BodyText"/>
              <w:rPr>
                <w:rFonts w:cs="Arial"/>
                <w:color w:val="333333"/>
                <w:sz w:val="22"/>
                <w:szCs w:val="22"/>
              </w:rPr>
            </w:pPr>
            <w:r w:rsidRPr="0014013D">
              <w:rPr>
                <w:rFonts w:cs="Arial"/>
                <w:sz w:val="22"/>
                <w:szCs w:val="22"/>
              </w:rPr>
              <w:t>37</w:t>
            </w:r>
          </w:p>
        </w:tc>
      </w:tr>
      <w:tr w:rsidR="00AB0436" w:rsidRPr="0014013D" w14:paraId="65740AA5" w14:textId="77777777" w:rsidTr="0014013D">
        <w:trPr>
          <w:trHeight w:val="387"/>
        </w:trPr>
        <w:tc>
          <w:tcPr>
            <w:tcW w:w="1679" w:type="pct"/>
            <w:noWrap/>
            <w:hideMark/>
          </w:tcPr>
          <w:p w14:paraId="306D194F" w14:textId="77777777" w:rsidR="00AB0436" w:rsidRPr="0014013D" w:rsidRDefault="00AB0436" w:rsidP="005740EB">
            <w:pPr>
              <w:pStyle w:val="BodyText"/>
              <w:rPr>
                <w:rFonts w:cs="Arial"/>
                <w:color w:val="333333"/>
                <w:sz w:val="22"/>
                <w:szCs w:val="22"/>
              </w:rPr>
            </w:pPr>
            <w:r w:rsidRPr="0014013D">
              <w:rPr>
                <w:rFonts w:cs="Arial"/>
                <w:sz w:val="22"/>
                <w:szCs w:val="22"/>
              </w:rPr>
              <w:t>East of England</w:t>
            </w:r>
          </w:p>
        </w:tc>
        <w:tc>
          <w:tcPr>
            <w:tcW w:w="2220" w:type="pct"/>
            <w:noWrap/>
            <w:hideMark/>
          </w:tcPr>
          <w:p w14:paraId="6470A877" w14:textId="77777777" w:rsidR="00AB0436" w:rsidRPr="0014013D" w:rsidRDefault="00AB0436" w:rsidP="005740EB">
            <w:pPr>
              <w:pStyle w:val="BodyText"/>
              <w:rPr>
                <w:rFonts w:cs="Arial"/>
                <w:color w:val="333333"/>
                <w:sz w:val="22"/>
                <w:szCs w:val="22"/>
              </w:rPr>
            </w:pPr>
            <w:r w:rsidRPr="0014013D">
              <w:rPr>
                <w:rFonts w:cs="Arial"/>
                <w:sz w:val="22"/>
                <w:szCs w:val="22"/>
              </w:rPr>
              <w:t>4.24</w:t>
            </w:r>
          </w:p>
        </w:tc>
        <w:tc>
          <w:tcPr>
            <w:tcW w:w="1101" w:type="pct"/>
          </w:tcPr>
          <w:p w14:paraId="50FBC2FB" w14:textId="77777777" w:rsidR="00AB0436" w:rsidRPr="0014013D" w:rsidRDefault="00AB0436" w:rsidP="005740EB">
            <w:pPr>
              <w:pStyle w:val="BodyText"/>
              <w:rPr>
                <w:rFonts w:cs="Arial"/>
                <w:color w:val="333333"/>
                <w:sz w:val="22"/>
                <w:szCs w:val="22"/>
              </w:rPr>
            </w:pPr>
            <w:r w:rsidRPr="0014013D">
              <w:rPr>
                <w:rFonts w:cs="Arial"/>
                <w:sz w:val="22"/>
                <w:szCs w:val="22"/>
              </w:rPr>
              <w:t>50</w:t>
            </w:r>
          </w:p>
        </w:tc>
      </w:tr>
      <w:tr w:rsidR="00AB0436" w:rsidRPr="0014013D" w14:paraId="289536CB" w14:textId="77777777" w:rsidTr="0014013D">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FC958A0" w14:textId="77777777" w:rsidR="00AB0436" w:rsidRPr="0014013D" w:rsidRDefault="00AB0436" w:rsidP="005740EB">
            <w:pPr>
              <w:pStyle w:val="BodyText"/>
              <w:rPr>
                <w:rFonts w:cs="Arial"/>
                <w:color w:val="333333"/>
                <w:sz w:val="22"/>
                <w:szCs w:val="22"/>
              </w:rPr>
            </w:pPr>
            <w:r w:rsidRPr="0014013D">
              <w:rPr>
                <w:rFonts w:cs="Arial"/>
                <w:sz w:val="22"/>
                <w:szCs w:val="22"/>
              </w:rPr>
              <w:t>London</w:t>
            </w:r>
          </w:p>
        </w:tc>
        <w:tc>
          <w:tcPr>
            <w:tcW w:w="2220" w:type="pct"/>
            <w:noWrap/>
            <w:hideMark/>
          </w:tcPr>
          <w:p w14:paraId="5A59AF31" w14:textId="77777777" w:rsidR="00AB0436" w:rsidRPr="0014013D" w:rsidRDefault="00AB0436" w:rsidP="005740EB">
            <w:pPr>
              <w:pStyle w:val="BodyText"/>
              <w:rPr>
                <w:rFonts w:cs="Arial"/>
                <w:color w:val="333333"/>
                <w:sz w:val="22"/>
                <w:szCs w:val="22"/>
              </w:rPr>
            </w:pPr>
            <w:r w:rsidRPr="0014013D">
              <w:rPr>
                <w:rFonts w:cs="Arial"/>
                <w:sz w:val="22"/>
                <w:szCs w:val="22"/>
              </w:rPr>
              <w:t>4.20</w:t>
            </w:r>
          </w:p>
        </w:tc>
        <w:tc>
          <w:tcPr>
            <w:tcW w:w="1101" w:type="pct"/>
          </w:tcPr>
          <w:p w14:paraId="3DA2C610" w14:textId="77777777" w:rsidR="00AB0436" w:rsidRPr="0014013D" w:rsidRDefault="00AB0436" w:rsidP="005740EB">
            <w:pPr>
              <w:pStyle w:val="BodyText"/>
              <w:rPr>
                <w:rFonts w:cs="Arial"/>
                <w:color w:val="333333"/>
                <w:sz w:val="22"/>
                <w:szCs w:val="22"/>
              </w:rPr>
            </w:pPr>
            <w:r w:rsidRPr="0014013D">
              <w:rPr>
                <w:rFonts w:cs="Arial"/>
                <w:sz w:val="22"/>
                <w:szCs w:val="22"/>
              </w:rPr>
              <w:t>115</w:t>
            </w:r>
          </w:p>
        </w:tc>
      </w:tr>
      <w:tr w:rsidR="00AB0436" w:rsidRPr="0014013D" w14:paraId="208647EE" w14:textId="77777777" w:rsidTr="0014013D">
        <w:trPr>
          <w:trHeight w:val="70"/>
        </w:trPr>
        <w:tc>
          <w:tcPr>
            <w:tcW w:w="1679" w:type="pct"/>
            <w:noWrap/>
            <w:hideMark/>
          </w:tcPr>
          <w:p w14:paraId="7F63E18F" w14:textId="77777777" w:rsidR="00AB0436" w:rsidRPr="0014013D" w:rsidRDefault="00AB0436" w:rsidP="005740EB">
            <w:pPr>
              <w:pStyle w:val="BodyText"/>
              <w:rPr>
                <w:rFonts w:cs="Arial"/>
                <w:color w:val="333333"/>
                <w:sz w:val="22"/>
                <w:szCs w:val="22"/>
              </w:rPr>
            </w:pPr>
            <w:r w:rsidRPr="0014013D">
              <w:rPr>
                <w:rFonts w:cs="Arial"/>
                <w:sz w:val="22"/>
                <w:szCs w:val="22"/>
              </w:rPr>
              <w:t>North East</w:t>
            </w:r>
          </w:p>
        </w:tc>
        <w:tc>
          <w:tcPr>
            <w:tcW w:w="2220" w:type="pct"/>
            <w:noWrap/>
            <w:hideMark/>
          </w:tcPr>
          <w:p w14:paraId="35D126A8" w14:textId="77777777" w:rsidR="00AB0436" w:rsidRPr="0014013D" w:rsidRDefault="00AB0436" w:rsidP="005740EB">
            <w:pPr>
              <w:pStyle w:val="BodyText"/>
              <w:rPr>
                <w:rFonts w:cs="Arial"/>
                <w:color w:val="333333"/>
                <w:sz w:val="22"/>
                <w:szCs w:val="22"/>
              </w:rPr>
            </w:pPr>
            <w:r w:rsidRPr="0014013D">
              <w:rPr>
                <w:rFonts w:cs="Arial"/>
                <w:sz w:val="22"/>
                <w:szCs w:val="22"/>
              </w:rPr>
              <w:t>4.50</w:t>
            </w:r>
          </w:p>
        </w:tc>
        <w:tc>
          <w:tcPr>
            <w:tcW w:w="1101" w:type="pct"/>
          </w:tcPr>
          <w:p w14:paraId="33C4D0AD" w14:textId="77777777" w:rsidR="00AB0436" w:rsidRPr="0014013D" w:rsidRDefault="00AB0436" w:rsidP="005740EB">
            <w:pPr>
              <w:pStyle w:val="BodyText"/>
              <w:rPr>
                <w:rFonts w:cs="Arial"/>
                <w:color w:val="333333"/>
                <w:sz w:val="22"/>
                <w:szCs w:val="22"/>
              </w:rPr>
            </w:pPr>
            <w:r w:rsidRPr="0014013D">
              <w:rPr>
                <w:rFonts w:cs="Arial"/>
                <w:sz w:val="22"/>
                <w:szCs w:val="22"/>
              </w:rPr>
              <w:t>62</w:t>
            </w:r>
          </w:p>
        </w:tc>
      </w:tr>
      <w:tr w:rsidR="00AB0436" w:rsidRPr="0014013D" w14:paraId="4F1C28B1"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5A822916" w14:textId="77777777" w:rsidR="00AB0436" w:rsidRPr="0014013D" w:rsidRDefault="00AB0436" w:rsidP="005740EB">
            <w:pPr>
              <w:pStyle w:val="BodyText"/>
              <w:rPr>
                <w:rFonts w:cs="Arial"/>
                <w:sz w:val="22"/>
                <w:szCs w:val="22"/>
              </w:rPr>
            </w:pPr>
            <w:r w:rsidRPr="0014013D">
              <w:rPr>
                <w:rFonts w:cs="Arial"/>
                <w:sz w:val="22"/>
                <w:szCs w:val="22"/>
              </w:rPr>
              <w:t>North West</w:t>
            </w:r>
          </w:p>
        </w:tc>
        <w:tc>
          <w:tcPr>
            <w:tcW w:w="2220" w:type="pct"/>
            <w:noWrap/>
          </w:tcPr>
          <w:p w14:paraId="4E6F109A" w14:textId="77777777" w:rsidR="00AB0436" w:rsidRPr="0014013D" w:rsidRDefault="00AB0436" w:rsidP="005740EB">
            <w:pPr>
              <w:pStyle w:val="BodyText"/>
              <w:rPr>
                <w:rFonts w:cs="Arial"/>
                <w:sz w:val="22"/>
                <w:szCs w:val="22"/>
              </w:rPr>
            </w:pPr>
            <w:r w:rsidRPr="0014013D">
              <w:rPr>
                <w:rFonts w:cs="Arial"/>
                <w:sz w:val="22"/>
                <w:szCs w:val="22"/>
              </w:rPr>
              <w:t>4.35</w:t>
            </w:r>
          </w:p>
        </w:tc>
        <w:tc>
          <w:tcPr>
            <w:tcW w:w="1101" w:type="pct"/>
          </w:tcPr>
          <w:p w14:paraId="15DCB518" w14:textId="77777777" w:rsidR="00AB0436" w:rsidRPr="0014013D" w:rsidRDefault="00AB0436" w:rsidP="005740EB">
            <w:pPr>
              <w:pStyle w:val="BodyText"/>
              <w:rPr>
                <w:rFonts w:cs="Arial"/>
                <w:sz w:val="22"/>
                <w:szCs w:val="22"/>
              </w:rPr>
            </w:pPr>
            <w:r w:rsidRPr="0014013D">
              <w:rPr>
                <w:rFonts w:cs="Arial"/>
                <w:sz w:val="22"/>
                <w:szCs w:val="22"/>
              </w:rPr>
              <w:t>77</w:t>
            </w:r>
          </w:p>
        </w:tc>
      </w:tr>
      <w:tr w:rsidR="00AB0436" w:rsidRPr="0014013D" w14:paraId="6F5EF2F0" w14:textId="77777777" w:rsidTr="0014013D">
        <w:trPr>
          <w:trHeight w:val="70"/>
        </w:trPr>
        <w:tc>
          <w:tcPr>
            <w:tcW w:w="1679" w:type="pct"/>
            <w:noWrap/>
          </w:tcPr>
          <w:p w14:paraId="0651F961" w14:textId="77777777" w:rsidR="00AB0436" w:rsidRPr="0014013D" w:rsidRDefault="00AB0436" w:rsidP="005740EB">
            <w:pPr>
              <w:pStyle w:val="BodyText"/>
              <w:rPr>
                <w:rFonts w:cs="Arial"/>
                <w:sz w:val="22"/>
                <w:szCs w:val="22"/>
              </w:rPr>
            </w:pPr>
            <w:r w:rsidRPr="0014013D">
              <w:rPr>
                <w:rFonts w:cs="Arial"/>
                <w:sz w:val="22"/>
                <w:szCs w:val="22"/>
              </w:rPr>
              <w:t>South East</w:t>
            </w:r>
          </w:p>
        </w:tc>
        <w:tc>
          <w:tcPr>
            <w:tcW w:w="2220" w:type="pct"/>
            <w:noWrap/>
          </w:tcPr>
          <w:p w14:paraId="11D8A102" w14:textId="77777777" w:rsidR="00AB0436" w:rsidRPr="0014013D" w:rsidRDefault="00AB0436" w:rsidP="005740EB">
            <w:pPr>
              <w:pStyle w:val="BodyText"/>
              <w:rPr>
                <w:rFonts w:cs="Arial"/>
                <w:sz w:val="22"/>
                <w:szCs w:val="22"/>
              </w:rPr>
            </w:pPr>
            <w:r w:rsidRPr="0014013D">
              <w:rPr>
                <w:rFonts w:cs="Arial"/>
                <w:sz w:val="22"/>
                <w:szCs w:val="22"/>
              </w:rPr>
              <w:t>4.10</w:t>
            </w:r>
          </w:p>
        </w:tc>
        <w:tc>
          <w:tcPr>
            <w:tcW w:w="1101" w:type="pct"/>
          </w:tcPr>
          <w:p w14:paraId="3EA587FE" w14:textId="77777777" w:rsidR="00AB0436" w:rsidRPr="0014013D" w:rsidRDefault="00AB0436" w:rsidP="005740EB">
            <w:pPr>
              <w:pStyle w:val="BodyText"/>
              <w:rPr>
                <w:rFonts w:cs="Arial"/>
                <w:sz w:val="22"/>
                <w:szCs w:val="22"/>
              </w:rPr>
            </w:pPr>
            <w:r w:rsidRPr="0014013D">
              <w:rPr>
                <w:rFonts w:cs="Arial"/>
                <w:sz w:val="22"/>
                <w:szCs w:val="22"/>
              </w:rPr>
              <w:t>60</w:t>
            </w:r>
          </w:p>
        </w:tc>
      </w:tr>
      <w:tr w:rsidR="00AB0436" w:rsidRPr="0014013D" w14:paraId="59A71A90"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289ACEF6" w14:textId="77777777" w:rsidR="00AB0436" w:rsidRPr="0014013D" w:rsidRDefault="00AB0436" w:rsidP="005740EB">
            <w:pPr>
              <w:pStyle w:val="BodyText"/>
              <w:rPr>
                <w:rFonts w:cs="Arial"/>
                <w:sz w:val="22"/>
                <w:szCs w:val="22"/>
              </w:rPr>
            </w:pPr>
            <w:r w:rsidRPr="0014013D">
              <w:rPr>
                <w:rFonts w:cs="Arial"/>
                <w:sz w:val="22"/>
                <w:szCs w:val="22"/>
              </w:rPr>
              <w:t>South West</w:t>
            </w:r>
          </w:p>
        </w:tc>
        <w:tc>
          <w:tcPr>
            <w:tcW w:w="2220" w:type="pct"/>
            <w:noWrap/>
          </w:tcPr>
          <w:p w14:paraId="56026AE3" w14:textId="77777777" w:rsidR="00AB0436" w:rsidRPr="0014013D" w:rsidRDefault="00AB0436" w:rsidP="005740EB">
            <w:pPr>
              <w:pStyle w:val="BodyText"/>
              <w:rPr>
                <w:rFonts w:cs="Arial"/>
                <w:sz w:val="22"/>
                <w:szCs w:val="22"/>
              </w:rPr>
            </w:pPr>
            <w:r w:rsidRPr="0014013D">
              <w:rPr>
                <w:rFonts w:cs="Arial"/>
                <w:sz w:val="22"/>
                <w:szCs w:val="22"/>
              </w:rPr>
              <w:t>3.88</w:t>
            </w:r>
          </w:p>
        </w:tc>
        <w:tc>
          <w:tcPr>
            <w:tcW w:w="1101" w:type="pct"/>
          </w:tcPr>
          <w:p w14:paraId="35CB7728" w14:textId="77777777" w:rsidR="00AB0436" w:rsidRPr="0014013D" w:rsidRDefault="00AB0436" w:rsidP="005740EB">
            <w:pPr>
              <w:pStyle w:val="BodyText"/>
              <w:rPr>
                <w:rFonts w:cs="Arial"/>
                <w:sz w:val="22"/>
                <w:szCs w:val="22"/>
              </w:rPr>
            </w:pPr>
            <w:r w:rsidRPr="0014013D">
              <w:rPr>
                <w:rFonts w:cs="Arial"/>
                <w:sz w:val="22"/>
                <w:szCs w:val="22"/>
              </w:rPr>
              <w:t>8</w:t>
            </w:r>
          </w:p>
        </w:tc>
      </w:tr>
      <w:tr w:rsidR="00AB0436" w:rsidRPr="0014013D" w14:paraId="0A39FB8E" w14:textId="77777777" w:rsidTr="0014013D">
        <w:trPr>
          <w:trHeight w:val="70"/>
        </w:trPr>
        <w:tc>
          <w:tcPr>
            <w:tcW w:w="1679" w:type="pct"/>
            <w:noWrap/>
          </w:tcPr>
          <w:p w14:paraId="7AB2E8C4" w14:textId="77777777" w:rsidR="00AB0436" w:rsidRPr="0014013D" w:rsidRDefault="00AB0436" w:rsidP="005740EB">
            <w:pPr>
              <w:pStyle w:val="BodyText"/>
              <w:rPr>
                <w:rFonts w:cs="Arial"/>
                <w:sz w:val="22"/>
                <w:szCs w:val="22"/>
              </w:rPr>
            </w:pPr>
            <w:r w:rsidRPr="0014013D">
              <w:rPr>
                <w:rFonts w:cs="Arial"/>
                <w:sz w:val="22"/>
                <w:szCs w:val="22"/>
              </w:rPr>
              <w:t>West Midlands</w:t>
            </w:r>
          </w:p>
        </w:tc>
        <w:tc>
          <w:tcPr>
            <w:tcW w:w="2220" w:type="pct"/>
            <w:noWrap/>
          </w:tcPr>
          <w:p w14:paraId="3C989AF8" w14:textId="77777777" w:rsidR="00AB0436" w:rsidRPr="0014013D" w:rsidRDefault="00AB0436" w:rsidP="005740EB">
            <w:pPr>
              <w:pStyle w:val="BodyText"/>
              <w:rPr>
                <w:rFonts w:cs="Arial"/>
                <w:sz w:val="22"/>
                <w:szCs w:val="22"/>
              </w:rPr>
            </w:pPr>
            <w:r w:rsidRPr="0014013D">
              <w:rPr>
                <w:rFonts w:cs="Arial"/>
                <w:sz w:val="22"/>
                <w:szCs w:val="22"/>
              </w:rPr>
              <w:t>4.37</w:t>
            </w:r>
          </w:p>
        </w:tc>
        <w:tc>
          <w:tcPr>
            <w:tcW w:w="1101" w:type="pct"/>
          </w:tcPr>
          <w:p w14:paraId="457DE7FF" w14:textId="77777777" w:rsidR="00AB0436" w:rsidRPr="0014013D" w:rsidRDefault="00AB0436" w:rsidP="005740EB">
            <w:pPr>
              <w:pStyle w:val="BodyText"/>
              <w:rPr>
                <w:rFonts w:cs="Arial"/>
                <w:sz w:val="22"/>
                <w:szCs w:val="22"/>
              </w:rPr>
            </w:pPr>
            <w:r w:rsidRPr="0014013D">
              <w:rPr>
                <w:rFonts w:cs="Arial"/>
                <w:sz w:val="22"/>
                <w:szCs w:val="22"/>
              </w:rPr>
              <w:t>53</w:t>
            </w:r>
          </w:p>
        </w:tc>
      </w:tr>
      <w:tr w:rsidR="00AB0436" w:rsidRPr="0014013D" w14:paraId="70BF4A68"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6D7428DC" w14:textId="77777777" w:rsidR="00AB0436" w:rsidRPr="0014013D" w:rsidRDefault="00AB0436" w:rsidP="005740EB">
            <w:pPr>
              <w:pStyle w:val="BodyText"/>
              <w:rPr>
                <w:rFonts w:cs="Arial"/>
                <w:sz w:val="22"/>
                <w:szCs w:val="22"/>
              </w:rPr>
            </w:pPr>
            <w:r w:rsidRPr="0014013D">
              <w:rPr>
                <w:rFonts w:cs="Arial"/>
                <w:sz w:val="22"/>
                <w:szCs w:val="22"/>
              </w:rPr>
              <w:t>Yorkshire and the Humber</w:t>
            </w:r>
          </w:p>
        </w:tc>
        <w:tc>
          <w:tcPr>
            <w:tcW w:w="2220" w:type="pct"/>
            <w:noWrap/>
          </w:tcPr>
          <w:p w14:paraId="1C507B8E" w14:textId="77777777" w:rsidR="00AB0436" w:rsidRPr="0014013D" w:rsidRDefault="00AB0436" w:rsidP="005740EB">
            <w:pPr>
              <w:pStyle w:val="BodyText"/>
              <w:rPr>
                <w:rFonts w:cs="Arial"/>
                <w:sz w:val="22"/>
                <w:szCs w:val="22"/>
              </w:rPr>
            </w:pPr>
            <w:r w:rsidRPr="0014013D">
              <w:rPr>
                <w:rFonts w:cs="Arial"/>
                <w:sz w:val="22"/>
                <w:szCs w:val="22"/>
              </w:rPr>
              <w:t>4.24</w:t>
            </w:r>
          </w:p>
        </w:tc>
        <w:tc>
          <w:tcPr>
            <w:tcW w:w="1101" w:type="pct"/>
          </w:tcPr>
          <w:p w14:paraId="56A0C556" w14:textId="77777777" w:rsidR="00AB0436" w:rsidRPr="0014013D" w:rsidRDefault="00AB0436" w:rsidP="005740EB">
            <w:pPr>
              <w:pStyle w:val="BodyText"/>
              <w:rPr>
                <w:rFonts w:cs="Arial"/>
                <w:sz w:val="22"/>
                <w:szCs w:val="22"/>
              </w:rPr>
            </w:pPr>
            <w:r w:rsidRPr="0014013D">
              <w:rPr>
                <w:rFonts w:cs="Arial"/>
                <w:sz w:val="22"/>
                <w:szCs w:val="22"/>
              </w:rPr>
              <w:t>49</w:t>
            </w:r>
          </w:p>
        </w:tc>
      </w:tr>
    </w:tbl>
    <w:p w14:paraId="759673A3"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[(4.50-4.10)/9] = 4.41% - </w:t>
      </w:r>
      <w:r w:rsidRPr="00B71F91">
        <w:rPr>
          <w:rFonts w:ascii="Arial" w:hAnsi="Arial" w:cs="Arial"/>
          <w:b/>
          <w:bCs/>
        </w:rPr>
        <w:t>weak evidence</w:t>
      </w:r>
      <w:r w:rsidRPr="00B71F91">
        <w:rPr>
          <w:rFonts w:ascii="Arial" w:hAnsi="Arial" w:cs="Arial"/>
        </w:rPr>
        <w:t>. (Comparison between North East and South East (Q2) over Q11 categories)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14013D" w14:paraId="39149620" w14:textId="77777777" w:rsidTr="0014013D">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27DF17CC" w14:textId="77777777" w:rsidR="00AB0436" w:rsidRPr="0014013D" w:rsidRDefault="00AB0436" w:rsidP="005740EB">
            <w:pPr>
              <w:pStyle w:val="BodyText"/>
              <w:rPr>
                <w:rFonts w:cs="Arial"/>
                <w:sz w:val="22"/>
                <w:szCs w:val="22"/>
              </w:rPr>
            </w:pPr>
            <w:r w:rsidRPr="0014013D">
              <w:rPr>
                <w:rFonts w:cs="Arial"/>
                <w:sz w:val="22"/>
                <w:szCs w:val="22"/>
              </w:rPr>
              <w:t>Region (Q2)</w:t>
            </w:r>
          </w:p>
        </w:tc>
        <w:tc>
          <w:tcPr>
            <w:tcW w:w="2220" w:type="pct"/>
            <w:noWrap/>
            <w:hideMark/>
          </w:tcPr>
          <w:p w14:paraId="34A0B005" w14:textId="77777777" w:rsidR="00AB0436" w:rsidRPr="0014013D" w:rsidRDefault="00AB0436" w:rsidP="005740EB">
            <w:pPr>
              <w:pStyle w:val="BodyText"/>
              <w:rPr>
                <w:rFonts w:cs="Arial"/>
                <w:sz w:val="22"/>
                <w:szCs w:val="22"/>
              </w:rPr>
            </w:pPr>
            <w:r w:rsidRPr="0014013D">
              <w:rPr>
                <w:rFonts w:cs="Arial"/>
                <w:sz w:val="22"/>
                <w:szCs w:val="22"/>
              </w:rPr>
              <w:t>Average of relationship with staff (Q11d) (1- Strongly disagree; 5 - Strongly agree)</w:t>
            </w:r>
          </w:p>
        </w:tc>
        <w:tc>
          <w:tcPr>
            <w:tcW w:w="1101" w:type="pct"/>
          </w:tcPr>
          <w:p w14:paraId="138D9187" w14:textId="77777777" w:rsidR="00AB0436" w:rsidRPr="0014013D" w:rsidRDefault="00AB0436" w:rsidP="005740EB">
            <w:pPr>
              <w:pStyle w:val="BodyText"/>
              <w:rPr>
                <w:rFonts w:cs="Arial"/>
                <w:sz w:val="22"/>
                <w:szCs w:val="22"/>
              </w:rPr>
            </w:pPr>
            <w:r w:rsidRPr="0014013D">
              <w:rPr>
                <w:rFonts w:cs="Arial"/>
                <w:sz w:val="22"/>
                <w:szCs w:val="22"/>
              </w:rPr>
              <w:t>No. of respondents</w:t>
            </w:r>
          </w:p>
        </w:tc>
      </w:tr>
      <w:tr w:rsidR="00AB0436" w:rsidRPr="0014013D" w14:paraId="529D36B6" w14:textId="77777777" w:rsidTr="0014013D">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5D0184C" w14:textId="77777777" w:rsidR="00AB0436" w:rsidRPr="0014013D" w:rsidRDefault="00AB0436" w:rsidP="005740EB">
            <w:pPr>
              <w:pStyle w:val="BodyText"/>
              <w:rPr>
                <w:rFonts w:cs="Arial"/>
                <w:color w:val="333333"/>
                <w:sz w:val="22"/>
                <w:szCs w:val="22"/>
              </w:rPr>
            </w:pPr>
            <w:r w:rsidRPr="0014013D">
              <w:rPr>
                <w:rFonts w:cs="Arial"/>
                <w:sz w:val="22"/>
                <w:szCs w:val="22"/>
              </w:rPr>
              <w:t>East Midlands</w:t>
            </w:r>
          </w:p>
        </w:tc>
        <w:tc>
          <w:tcPr>
            <w:tcW w:w="2220" w:type="pct"/>
            <w:noWrap/>
            <w:hideMark/>
          </w:tcPr>
          <w:p w14:paraId="7B41112B" w14:textId="77777777" w:rsidR="00AB0436" w:rsidRPr="0014013D" w:rsidRDefault="00AB0436" w:rsidP="005740EB">
            <w:pPr>
              <w:pStyle w:val="BodyText"/>
              <w:rPr>
                <w:rFonts w:cs="Arial"/>
                <w:color w:val="333333"/>
                <w:sz w:val="22"/>
                <w:szCs w:val="22"/>
              </w:rPr>
            </w:pPr>
            <w:r w:rsidRPr="0014013D">
              <w:rPr>
                <w:rFonts w:cs="Arial"/>
                <w:sz w:val="22"/>
                <w:szCs w:val="22"/>
              </w:rPr>
              <w:t>4.24</w:t>
            </w:r>
          </w:p>
        </w:tc>
        <w:tc>
          <w:tcPr>
            <w:tcW w:w="1101" w:type="pct"/>
          </w:tcPr>
          <w:p w14:paraId="0A3C9E9A" w14:textId="77777777" w:rsidR="00AB0436" w:rsidRPr="0014013D" w:rsidRDefault="00AB0436" w:rsidP="005740EB">
            <w:pPr>
              <w:pStyle w:val="BodyText"/>
              <w:rPr>
                <w:rFonts w:cs="Arial"/>
                <w:color w:val="333333"/>
                <w:sz w:val="22"/>
                <w:szCs w:val="22"/>
              </w:rPr>
            </w:pPr>
            <w:r w:rsidRPr="0014013D">
              <w:rPr>
                <w:rFonts w:cs="Arial"/>
                <w:sz w:val="22"/>
                <w:szCs w:val="22"/>
              </w:rPr>
              <w:t>37</w:t>
            </w:r>
          </w:p>
        </w:tc>
      </w:tr>
      <w:tr w:rsidR="00AB0436" w:rsidRPr="0014013D" w14:paraId="09580980" w14:textId="77777777" w:rsidTr="0014013D">
        <w:trPr>
          <w:trHeight w:val="387"/>
        </w:trPr>
        <w:tc>
          <w:tcPr>
            <w:tcW w:w="1679" w:type="pct"/>
            <w:noWrap/>
            <w:hideMark/>
          </w:tcPr>
          <w:p w14:paraId="7448C9DE" w14:textId="77777777" w:rsidR="00AB0436" w:rsidRPr="0014013D" w:rsidRDefault="00AB0436" w:rsidP="005740EB">
            <w:pPr>
              <w:pStyle w:val="BodyText"/>
              <w:rPr>
                <w:rFonts w:cs="Arial"/>
                <w:color w:val="333333"/>
                <w:sz w:val="22"/>
                <w:szCs w:val="22"/>
              </w:rPr>
            </w:pPr>
            <w:r w:rsidRPr="0014013D">
              <w:rPr>
                <w:rFonts w:cs="Arial"/>
                <w:sz w:val="22"/>
                <w:szCs w:val="22"/>
              </w:rPr>
              <w:t>East of England</w:t>
            </w:r>
          </w:p>
        </w:tc>
        <w:tc>
          <w:tcPr>
            <w:tcW w:w="2220" w:type="pct"/>
            <w:noWrap/>
            <w:hideMark/>
          </w:tcPr>
          <w:p w14:paraId="27753D1D" w14:textId="77777777" w:rsidR="00AB0436" w:rsidRPr="0014013D" w:rsidRDefault="00AB0436" w:rsidP="005740EB">
            <w:pPr>
              <w:pStyle w:val="BodyText"/>
              <w:rPr>
                <w:rFonts w:cs="Arial"/>
                <w:color w:val="333333"/>
                <w:sz w:val="22"/>
                <w:szCs w:val="22"/>
              </w:rPr>
            </w:pPr>
            <w:r w:rsidRPr="0014013D">
              <w:rPr>
                <w:rFonts w:cs="Arial"/>
                <w:sz w:val="22"/>
                <w:szCs w:val="22"/>
              </w:rPr>
              <w:t>4.16</w:t>
            </w:r>
          </w:p>
        </w:tc>
        <w:tc>
          <w:tcPr>
            <w:tcW w:w="1101" w:type="pct"/>
          </w:tcPr>
          <w:p w14:paraId="57B657ED" w14:textId="77777777" w:rsidR="00AB0436" w:rsidRPr="0014013D" w:rsidRDefault="00AB0436" w:rsidP="005740EB">
            <w:pPr>
              <w:pStyle w:val="BodyText"/>
              <w:rPr>
                <w:rFonts w:cs="Arial"/>
                <w:color w:val="333333"/>
                <w:sz w:val="22"/>
                <w:szCs w:val="22"/>
              </w:rPr>
            </w:pPr>
            <w:r w:rsidRPr="0014013D">
              <w:rPr>
                <w:rFonts w:cs="Arial"/>
                <w:sz w:val="22"/>
                <w:szCs w:val="22"/>
              </w:rPr>
              <w:t>50</w:t>
            </w:r>
          </w:p>
        </w:tc>
      </w:tr>
      <w:tr w:rsidR="00AB0436" w:rsidRPr="0014013D" w14:paraId="7529072E" w14:textId="77777777" w:rsidTr="0014013D">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11712448" w14:textId="77777777" w:rsidR="00AB0436" w:rsidRPr="0014013D" w:rsidRDefault="00AB0436" w:rsidP="005740EB">
            <w:pPr>
              <w:pStyle w:val="BodyText"/>
              <w:rPr>
                <w:rFonts w:cs="Arial"/>
                <w:color w:val="333333"/>
                <w:sz w:val="22"/>
                <w:szCs w:val="22"/>
              </w:rPr>
            </w:pPr>
            <w:r w:rsidRPr="0014013D">
              <w:rPr>
                <w:rFonts w:cs="Arial"/>
                <w:sz w:val="22"/>
                <w:szCs w:val="22"/>
              </w:rPr>
              <w:t>London</w:t>
            </w:r>
          </w:p>
        </w:tc>
        <w:tc>
          <w:tcPr>
            <w:tcW w:w="2220" w:type="pct"/>
            <w:noWrap/>
            <w:hideMark/>
          </w:tcPr>
          <w:p w14:paraId="3C899B26" w14:textId="77777777" w:rsidR="00AB0436" w:rsidRPr="0014013D" w:rsidRDefault="00AB0436" w:rsidP="005740EB">
            <w:pPr>
              <w:pStyle w:val="BodyText"/>
              <w:rPr>
                <w:rFonts w:cs="Arial"/>
                <w:color w:val="333333"/>
                <w:sz w:val="22"/>
                <w:szCs w:val="22"/>
              </w:rPr>
            </w:pPr>
            <w:r w:rsidRPr="0014013D">
              <w:rPr>
                <w:rFonts w:cs="Arial"/>
                <w:sz w:val="22"/>
                <w:szCs w:val="22"/>
              </w:rPr>
              <w:t>4.05</w:t>
            </w:r>
          </w:p>
        </w:tc>
        <w:tc>
          <w:tcPr>
            <w:tcW w:w="1101" w:type="pct"/>
          </w:tcPr>
          <w:p w14:paraId="0611D51A" w14:textId="77777777" w:rsidR="00AB0436" w:rsidRPr="0014013D" w:rsidRDefault="00AB0436" w:rsidP="005740EB">
            <w:pPr>
              <w:pStyle w:val="BodyText"/>
              <w:rPr>
                <w:rFonts w:cs="Arial"/>
                <w:color w:val="333333"/>
                <w:sz w:val="22"/>
                <w:szCs w:val="22"/>
              </w:rPr>
            </w:pPr>
            <w:r w:rsidRPr="0014013D">
              <w:rPr>
                <w:rFonts w:cs="Arial"/>
                <w:sz w:val="22"/>
                <w:szCs w:val="22"/>
              </w:rPr>
              <w:t>115</w:t>
            </w:r>
          </w:p>
        </w:tc>
      </w:tr>
      <w:tr w:rsidR="00AB0436" w:rsidRPr="0014013D" w14:paraId="1A519E93" w14:textId="77777777" w:rsidTr="0014013D">
        <w:trPr>
          <w:trHeight w:val="70"/>
        </w:trPr>
        <w:tc>
          <w:tcPr>
            <w:tcW w:w="1679" w:type="pct"/>
            <w:noWrap/>
            <w:hideMark/>
          </w:tcPr>
          <w:p w14:paraId="42056D84" w14:textId="77777777" w:rsidR="00AB0436" w:rsidRPr="0014013D" w:rsidRDefault="00AB0436" w:rsidP="005740EB">
            <w:pPr>
              <w:pStyle w:val="BodyText"/>
              <w:rPr>
                <w:rFonts w:cs="Arial"/>
                <w:color w:val="333333"/>
                <w:sz w:val="22"/>
                <w:szCs w:val="22"/>
              </w:rPr>
            </w:pPr>
            <w:r w:rsidRPr="0014013D">
              <w:rPr>
                <w:rFonts w:cs="Arial"/>
                <w:sz w:val="22"/>
                <w:szCs w:val="22"/>
              </w:rPr>
              <w:t>North East</w:t>
            </w:r>
          </w:p>
        </w:tc>
        <w:tc>
          <w:tcPr>
            <w:tcW w:w="2220" w:type="pct"/>
            <w:noWrap/>
            <w:hideMark/>
          </w:tcPr>
          <w:p w14:paraId="654739E4" w14:textId="77777777" w:rsidR="00AB0436" w:rsidRPr="0014013D" w:rsidRDefault="00AB0436" w:rsidP="005740EB">
            <w:pPr>
              <w:pStyle w:val="BodyText"/>
              <w:rPr>
                <w:rFonts w:cs="Arial"/>
                <w:color w:val="333333"/>
                <w:sz w:val="22"/>
                <w:szCs w:val="22"/>
              </w:rPr>
            </w:pPr>
            <w:r w:rsidRPr="0014013D">
              <w:rPr>
                <w:rFonts w:cs="Arial"/>
                <w:sz w:val="22"/>
                <w:szCs w:val="22"/>
              </w:rPr>
              <w:t>4.38</w:t>
            </w:r>
          </w:p>
        </w:tc>
        <w:tc>
          <w:tcPr>
            <w:tcW w:w="1101" w:type="pct"/>
          </w:tcPr>
          <w:p w14:paraId="7884D0F7" w14:textId="77777777" w:rsidR="00AB0436" w:rsidRPr="0014013D" w:rsidRDefault="00AB0436" w:rsidP="005740EB">
            <w:pPr>
              <w:pStyle w:val="BodyText"/>
              <w:rPr>
                <w:rFonts w:cs="Arial"/>
                <w:color w:val="333333"/>
                <w:sz w:val="22"/>
                <w:szCs w:val="22"/>
              </w:rPr>
            </w:pPr>
            <w:r w:rsidRPr="0014013D">
              <w:rPr>
                <w:rFonts w:cs="Arial"/>
                <w:sz w:val="22"/>
                <w:szCs w:val="22"/>
              </w:rPr>
              <w:t>62</w:t>
            </w:r>
          </w:p>
        </w:tc>
      </w:tr>
      <w:tr w:rsidR="00AB0436" w:rsidRPr="0014013D" w14:paraId="7D57047E"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483D3735" w14:textId="77777777" w:rsidR="00AB0436" w:rsidRPr="0014013D" w:rsidRDefault="00AB0436" w:rsidP="005740EB">
            <w:pPr>
              <w:pStyle w:val="BodyText"/>
              <w:rPr>
                <w:rFonts w:cs="Arial"/>
                <w:sz w:val="22"/>
                <w:szCs w:val="22"/>
              </w:rPr>
            </w:pPr>
            <w:r w:rsidRPr="0014013D">
              <w:rPr>
                <w:rFonts w:cs="Arial"/>
                <w:sz w:val="22"/>
                <w:szCs w:val="22"/>
              </w:rPr>
              <w:t>North West</w:t>
            </w:r>
          </w:p>
        </w:tc>
        <w:tc>
          <w:tcPr>
            <w:tcW w:w="2220" w:type="pct"/>
            <w:noWrap/>
          </w:tcPr>
          <w:p w14:paraId="6F7BC2DE" w14:textId="77777777" w:rsidR="00AB0436" w:rsidRPr="0014013D" w:rsidRDefault="00AB0436" w:rsidP="005740EB">
            <w:pPr>
              <w:pStyle w:val="BodyText"/>
              <w:rPr>
                <w:rFonts w:cs="Arial"/>
                <w:sz w:val="22"/>
                <w:szCs w:val="22"/>
              </w:rPr>
            </w:pPr>
            <w:r w:rsidRPr="0014013D">
              <w:rPr>
                <w:rFonts w:cs="Arial"/>
                <w:sz w:val="22"/>
                <w:szCs w:val="22"/>
              </w:rPr>
              <w:t>4.24</w:t>
            </w:r>
          </w:p>
        </w:tc>
        <w:tc>
          <w:tcPr>
            <w:tcW w:w="1101" w:type="pct"/>
          </w:tcPr>
          <w:p w14:paraId="79EFBDF3" w14:textId="77777777" w:rsidR="00AB0436" w:rsidRPr="0014013D" w:rsidRDefault="00AB0436" w:rsidP="005740EB">
            <w:pPr>
              <w:pStyle w:val="BodyText"/>
              <w:rPr>
                <w:rFonts w:cs="Arial"/>
                <w:sz w:val="22"/>
                <w:szCs w:val="22"/>
              </w:rPr>
            </w:pPr>
            <w:r w:rsidRPr="0014013D">
              <w:rPr>
                <w:rFonts w:cs="Arial"/>
                <w:sz w:val="22"/>
                <w:szCs w:val="22"/>
              </w:rPr>
              <w:t>77</w:t>
            </w:r>
          </w:p>
        </w:tc>
      </w:tr>
      <w:tr w:rsidR="00AB0436" w:rsidRPr="0014013D" w14:paraId="760C2B68" w14:textId="77777777" w:rsidTr="0014013D">
        <w:trPr>
          <w:trHeight w:val="70"/>
        </w:trPr>
        <w:tc>
          <w:tcPr>
            <w:tcW w:w="1679" w:type="pct"/>
            <w:noWrap/>
          </w:tcPr>
          <w:p w14:paraId="0E54414D" w14:textId="77777777" w:rsidR="00AB0436" w:rsidRPr="0014013D" w:rsidRDefault="00AB0436" w:rsidP="005740EB">
            <w:pPr>
              <w:pStyle w:val="BodyText"/>
              <w:rPr>
                <w:rFonts w:cs="Arial"/>
                <w:sz w:val="22"/>
                <w:szCs w:val="22"/>
              </w:rPr>
            </w:pPr>
            <w:r w:rsidRPr="0014013D">
              <w:rPr>
                <w:rFonts w:cs="Arial"/>
                <w:sz w:val="22"/>
                <w:szCs w:val="22"/>
              </w:rPr>
              <w:t>South East</w:t>
            </w:r>
          </w:p>
        </w:tc>
        <w:tc>
          <w:tcPr>
            <w:tcW w:w="2220" w:type="pct"/>
            <w:noWrap/>
          </w:tcPr>
          <w:p w14:paraId="5159CD43" w14:textId="77777777" w:rsidR="00AB0436" w:rsidRPr="0014013D" w:rsidRDefault="00AB0436" w:rsidP="005740EB">
            <w:pPr>
              <w:pStyle w:val="BodyText"/>
              <w:rPr>
                <w:rFonts w:cs="Arial"/>
                <w:sz w:val="22"/>
                <w:szCs w:val="22"/>
              </w:rPr>
            </w:pPr>
            <w:r w:rsidRPr="0014013D">
              <w:rPr>
                <w:rFonts w:cs="Arial"/>
                <w:sz w:val="22"/>
                <w:szCs w:val="22"/>
              </w:rPr>
              <w:t>3.88</w:t>
            </w:r>
          </w:p>
        </w:tc>
        <w:tc>
          <w:tcPr>
            <w:tcW w:w="1101" w:type="pct"/>
          </w:tcPr>
          <w:p w14:paraId="7D245635" w14:textId="77777777" w:rsidR="00AB0436" w:rsidRPr="0014013D" w:rsidRDefault="00AB0436" w:rsidP="005740EB">
            <w:pPr>
              <w:pStyle w:val="BodyText"/>
              <w:rPr>
                <w:rFonts w:cs="Arial"/>
                <w:sz w:val="22"/>
                <w:szCs w:val="22"/>
              </w:rPr>
            </w:pPr>
            <w:r w:rsidRPr="0014013D">
              <w:rPr>
                <w:rFonts w:cs="Arial"/>
                <w:sz w:val="22"/>
                <w:szCs w:val="22"/>
              </w:rPr>
              <w:t>60</w:t>
            </w:r>
          </w:p>
        </w:tc>
      </w:tr>
      <w:tr w:rsidR="00AB0436" w:rsidRPr="0014013D" w14:paraId="14246C63"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4BEA343C" w14:textId="77777777" w:rsidR="00AB0436" w:rsidRPr="0014013D" w:rsidRDefault="00AB0436" w:rsidP="005740EB">
            <w:pPr>
              <w:pStyle w:val="BodyText"/>
              <w:rPr>
                <w:rFonts w:cs="Arial"/>
                <w:sz w:val="22"/>
                <w:szCs w:val="22"/>
              </w:rPr>
            </w:pPr>
            <w:r w:rsidRPr="0014013D">
              <w:rPr>
                <w:rFonts w:cs="Arial"/>
                <w:sz w:val="22"/>
                <w:szCs w:val="22"/>
              </w:rPr>
              <w:t>South West</w:t>
            </w:r>
          </w:p>
        </w:tc>
        <w:tc>
          <w:tcPr>
            <w:tcW w:w="2220" w:type="pct"/>
            <w:noWrap/>
          </w:tcPr>
          <w:p w14:paraId="72E2BA96" w14:textId="77777777" w:rsidR="00AB0436" w:rsidRPr="0014013D" w:rsidRDefault="00AB0436" w:rsidP="005740EB">
            <w:pPr>
              <w:pStyle w:val="BodyText"/>
              <w:rPr>
                <w:rFonts w:cs="Arial"/>
                <w:sz w:val="22"/>
                <w:szCs w:val="22"/>
              </w:rPr>
            </w:pPr>
            <w:r w:rsidRPr="0014013D">
              <w:rPr>
                <w:rFonts w:cs="Arial"/>
                <w:sz w:val="22"/>
                <w:szCs w:val="22"/>
              </w:rPr>
              <w:t>4.00</w:t>
            </w:r>
          </w:p>
        </w:tc>
        <w:tc>
          <w:tcPr>
            <w:tcW w:w="1101" w:type="pct"/>
          </w:tcPr>
          <w:p w14:paraId="7F1CEFB2" w14:textId="77777777" w:rsidR="00AB0436" w:rsidRPr="0014013D" w:rsidRDefault="00AB0436" w:rsidP="005740EB">
            <w:pPr>
              <w:pStyle w:val="BodyText"/>
              <w:rPr>
                <w:rFonts w:cs="Arial"/>
                <w:sz w:val="22"/>
                <w:szCs w:val="22"/>
              </w:rPr>
            </w:pPr>
            <w:r w:rsidRPr="0014013D">
              <w:rPr>
                <w:rFonts w:cs="Arial"/>
                <w:sz w:val="22"/>
                <w:szCs w:val="22"/>
              </w:rPr>
              <w:t>8</w:t>
            </w:r>
          </w:p>
        </w:tc>
      </w:tr>
      <w:tr w:rsidR="00AB0436" w:rsidRPr="0014013D" w14:paraId="44449934" w14:textId="77777777" w:rsidTr="0014013D">
        <w:trPr>
          <w:trHeight w:val="70"/>
        </w:trPr>
        <w:tc>
          <w:tcPr>
            <w:tcW w:w="1679" w:type="pct"/>
            <w:noWrap/>
          </w:tcPr>
          <w:p w14:paraId="545EDB05" w14:textId="77777777" w:rsidR="00AB0436" w:rsidRPr="0014013D" w:rsidRDefault="00AB0436" w:rsidP="005740EB">
            <w:pPr>
              <w:pStyle w:val="BodyText"/>
              <w:rPr>
                <w:rFonts w:cs="Arial"/>
                <w:sz w:val="22"/>
                <w:szCs w:val="22"/>
              </w:rPr>
            </w:pPr>
            <w:r w:rsidRPr="0014013D">
              <w:rPr>
                <w:rFonts w:cs="Arial"/>
                <w:sz w:val="22"/>
                <w:szCs w:val="22"/>
              </w:rPr>
              <w:t>West Midlands</w:t>
            </w:r>
          </w:p>
        </w:tc>
        <w:tc>
          <w:tcPr>
            <w:tcW w:w="2220" w:type="pct"/>
            <w:noWrap/>
          </w:tcPr>
          <w:p w14:paraId="56052C7A" w14:textId="77777777" w:rsidR="00AB0436" w:rsidRPr="0014013D" w:rsidRDefault="00AB0436" w:rsidP="005740EB">
            <w:pPr>
              <w:pStyle w:val="BodyText"/>
              <w:rPr>
                <w:rFonts w:cs="Arial"/>
                <w:sz w:val="22"/>
                <w:szCs w:val="22"/>
              </w:rPr>
            </w:pPr>
            <w:r w:rsidRPr="0014013D">
              <w:rPr>
                <w:rFonts w:cs="Arial"/>
                <w:sz w:val="22"/>
                <w:szCs w:val="22"/>
              </w:rPr>
              <w:t>4.40</w:t>
            </w:r>
          </w:p>
        </w:tc>
        <w:tc>
          <w:tcPr>
            <w:tcW w:w="1101" w:type="pct"/>
          </w:tcPr>
          <w:p w14:paraId="1F88201C" w14:textId="77777777" w:rsidR="00AB0436" w:rsidRPr="0014013D" w:rsidRDefault="00AB0436" w:rsidP="005740EB">
            <w:pPr>
              <w:pStyle w:val="BodyText"/>
              <w:rPr>
                <w:rFonts w:cs="Arial"/>
                <w:sz w:val="22"/>
                <w:szCs w:val="22"/>
              </w:rPr>
            </w:pPr>
            <w:r w:rsidRPr="0014013D">
              <w:rPr>
                <w:rFonts w:cs="Arial"/>
                <w:sz w:val="22"/>
                <w:szCs w:val="22"/>
              </w:rPr>
              <w:t>53</w:t>
            </w:r>
          </w:p>
        </w:tc>
      </w:tr>
      <w:tr w:rsidR="00AB0436" w:rsidRPr="0014013D" w14:paraId="47C6C887"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16B6413A" w14:textId="77777777" w:rsidR="00AB0436" w:rsidRPr="0014013D" w:rsidRDefault="00AB0436" w:rsidP="005740EB">
            <w:pPr>
              <w:pStyle w:val="BodyText"/>
              <w:rPr>
                <w:rFonts w:cs="Arial"/>
                <w:sz w:val="22"/>
                <w:szCs w:val="22"/>
              </w:rPr>
            </w:pPr>
            <w:r w:rsidRPr="0014013D">
              <w:rPr>
                <w:rFonts w:cs="Arial"/>
                <w:sz w:val="22"/>
                <w:szCs w:val="22"/>
              </w:rPr>
              <w:t>Yorkshire and the Humber</w:t>
            </w:r>
          </w:p>
        </w:tc>
        <w:tc>
          <w:tcPr>
            <w:tcW w:w="2220" w:type="pct"/>
            <w:noWrap/>
          </w:tcPr>
          <w:p w14:paraId="68F0FFAC" w14:textId="77777777" w:rsidR="00AB0436" w:rsidRPr="0014013D" w:rsidRDefault="00AB0436" w:rsidP="005740EB">
            <w:pPr>
              <w:pStyle w:val="BodyText"/>
              <w:rPr>
                <w:rFonts w:cs="Arial"/>
                <w:sz w:val="22"/>
                <w:szCs w:val="22"/>
              </w:rPr>
            </w:pPr>
            <w:r w:rsidRPr="0014013D">
              <w:rPr>
                <w:rFonts w:cs="Arial"/>
                <w:sz w:val="22"/>
                <w:szCs w:val="22"/>
              </w:rPr>
              <w:t>4.20</w:t>
            </w:r>
          </w:p>
        </w:tc>
        <w:tc>
          <w:tcPr>
            <w:tcW w:w="1101" w:type="pct"/>
          </w:tcPr>
          <w:p w14:paraId="008D4CC5" w14:textId="77777777" w:rsidR="00AB0436" w:rsidRPr="0014013D" w:rsidRDefault="00AB0436" w:rsidP="005740EB">
            <w:pPr>
              <w:pStyle w:val="BodyText"/>
              <w:rPr>
                <w:rFonts w:cs="Arial"/>
                <w:sz w:val="22"/>
                <w:szCs w:val="22"/>
              </w:rPr>
            </w:pPr>
            <w:r w:rsidRPr="0014013D">
              <w:rPr>
                <w:rFonts w:cs="Arial"/>
                <w:sz w:val="22"/>
                <w:szCs w:val="22"/>
              </w:rPr>
              <w:t>49</w:t>
            </w:r>
          </w:p>
        </w:tc>
      </w:tr>
    </w:tbl>
    <w:p w14:paraId="3007CE45"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[(4.40-3.88)/9] = 5.79% - </w:t>
      </w:r>
      <w:r w:rsidRPr="00B71F91">
        <w:rPr>
          <w:rFonts w:ascii="Arial" w:hAnsi="Arial" w:cs="Arial"/>
          <w:b/>
          <w:bCs/>
        </w:rPr>
        <w:t>emerging evidence</w:t>
      </w:r>
      <w:r w:rsidRPr="00B71F91">
        <w:rPr>
          <w:rFonts w:ascii="Arial" w:hAnsi="Arial" w:cs="Arial"/>
        </w:rPr>
        <w:t>. (Comparison between West Midlands and South East (Q2) over Q11 categories)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14013D" w14:paraId="2B438DD6" w14:textId="77777777" w:rsidTr="0014013D">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3680E93C" w14:textId="77777777" w:rsidR="00AB0436" w:rsidRPr="0014013D" w:rsidRDefault="00AB0436" w:rsidP="005740EB">
            <w:pPr>
              <w:pStyle w:val="BodyText"/>
              <w:rPr>
                <w:rFonts w:cs="Arial"/>
                <w:sz w:val="22"/>
                <w:szCs w:val="22"/>
              </w:rPr>
            </w:pPr>
            <w:r w:rsidRPr="0014013D">
              <w:rPr>
                <w:rFonts w:cs="Arial"/>
                <w:sz w:val="22"/>
                <w:szCs w:val="22"/>
              </w:rPr>
              <w:t>Region (Q2)</w:t>
            </w:r>
          </w:p>
        </w:tc>
        <w:tc>
          <w:tcPr>
            <w:tcW w:w="2220" w:type="pct"/>
            <w:noWrap/>
            <w:hideMark/>
          </w:tcPr>
          <w:p w14:paraId="0A80772B" w14:textId="77777777" w:rsidR="00AB0436" w:rsidRPr="0014013D" w:rsidRDefault="00AB0436" w:rsidP="005740EB">
            <w:pPr>
              <w:pStyle w:val="BodyText"/>
              <w:rPr>
                <w:rFonts w:cs="Arial"/>
                <w:sz w:val="22"/>
                <w:szCs w:val="22"/>
              </w:rPr>
            </w:pPr>
            <w:r w:rsidRPr="0014013D">
              <w:rPr>
                <w:rFonts w:cs="Arial"/>
                <w:sz w:val="22"/>
                <w:szCs w:val="22"/>
              </w:rPr>
              <w:t>Average of relationship with staff (Q11e) (1- Strongly disagree; 5 - Strongly agree)</w:t>
            </w:r>
          </w:p>
        </w:tc>
        <w:tc>
          <w:tcPr>
            <w:tcW w:w="1101" w:type="pct"/>
          </w:tcPr>
          <w:p w14:paraId="7D687453" w14:textId="77777777" w:rsidR="00AB0436" w:rsidRPr="0014013D" w:rsidRDefault="00AB0436" w:rsidP="005740EB">
            <w:pPr>
              <w:pStyle w:val="BodyText"/>
              <w:rPr>
                <w:rFonts w:cs="Arial"/>
                <w:sz w:val="22"/>
                <w:szCs w:val="22"/>
              </w:rPr>
            </w:pPr>
            <w:r w:rsidRPr="0014013D">
              <w:rPr>
                <w:rFonts w:cs="Arial"/>
                <w:sz w:val="22"/>
                <w:szCs w:val="22"/>
              </w:rPr>
              <w:t>No. of respondents</w:t>
            </w:r>
          </w:p>
        </w:tc>
      </w:tr>
      <w:tr w:rsidR="00AB0436" w:rsidRPr="0014013D" w14:paraId="2367D8E4" w14:textId="77777777" w:rsidTr="0014013D">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59A523FB" w14:textId="77777777" w:rsidR="00AB0436" w:rsidRPr="0014013D" w:rsidRDefault="00AB0436" w:rsidP="005740EB">
            <w:pPr>
              <w:pStyle w:val="BodyText"/>
              <w:rPr>
                <w:rFonts w:cs="Arial"/>
                <w:color w:val="333333"/>
                <w:sz w:val="22"/>
                <w:szCs w:val="22"/>
              </w:rPr>
            </w:pPr>
            <w:r w:rsidRPr="0014013D">
              <w:rPr>
                <w:rFonts w:cs="Arial"/>
                <w:sz w:val="22"/>
                <w:szCs w:val="22"/>
              </w:rPr>
              <w:t>East Midlands</w:t>
            </w:r>
          </w:p>
        </w:tc>
        <w:tc>
          <w:tcPr>
            <w:tcW w:w="2220" w:type="pct"/>
            <w:noWrap/>
            <w:hideMark/>
          </w:tcPr>
          <w:p w14:paraId="2F623AD6" w14:textId="77777777" w:rsidR="00AB0436" w:rsidRPr="0014013D" w:rsidRDefault="00AB0436" w:rsidP="005740EB">
            <w:pPr>
              <w:pStyle w:val="BodyText"/>
              <w:rPr>
                <w:rFonts w:cs="Arial"/>
                <w:color w:val="333333"/>
                <w:sz w:val="22"/>
                <w:szCs w:val="22"/>
              </w:rPr>
            </w:pPr>
            <w:r w:rsidRPr="0014013D">
              <w:rPr>
                <w:rFonts w:cs="Arial"/>
                <w:sz w:val="22"/>
                <w:szCs w:val="22"/>
              </w:rPr>
              <w:t>4.49</w:t>
            </w:r>
          </w:p>
        </w:tc>
        <w:tc>
          <w:tcPr>
            <w:tcW w:w="1101" w:type="pct"/>
          </w:tcPr>
          <w:p w14:paraId="6677F7BC" w14:textId="77777777" w:rsidR="00AB0436" w:rsidRPr="0014013D" w:rsidRDefault="00AB0436" w:rsidP="005740EB">
            <w:pPr>
              <w:pStyle w:val="BodyText"/>
              <w:rPr>
                <w:rFonts w:cs="Arial"/>
                <w:color w:val="333333"/>
                <w:sz w:val="22"/>
                <w:szCs w:val="22"/>
              </w:rPr>
            </w:pPr>
            <w:r w:rsidRPr="0014013D">
              <w:rPr>
                <w:rFonts w:cs="Arial"/>
                <w:sz w:val="22"/>
                <w:szCs w:val="22"/>
              </w:rPr>
              <w:t>37</w:t>
            </w:r>
          </w:p>
        </w:tc>
      </w:tr>
      <w:tr w:rsidR="00AB0436" w:rsidRPr="0014013D" w14:paraId="79C8C13E" w14:textId="77777777" w:rsidTr="0014013D">
        <w:trPr>
          <w:trHeight w:val="387"/>
        </w:trPr>
        <w:tc>
          <w:tcPr>
            <w:tcW w:w="1679" w:type="pct"/>
            <w:noWrap/>
            <w:hideMark/>
          </w:tcPr>
          <w:p w14:paraId="61F86463" w14:textId="77777777" w:rsidR="00AB0436" w:rsidRPr="0014013D" w:rsidRDefault="00AB0436" w:rsidP="005740EB">
            <w:pPr>
              <w:pStyle w:val="BodyText"/>
              <w:rPr>
                <w:rFonts w:cs="Arial"/>
                <w:color w:val="333333"/>
                <w:sz w:val="22"/>
                <w:szCs w:val="22"/>
              </w:rPr>
            </w:pPr>
            <w:r w:rsidRPr="0014013D">
              <w:rPr>
                <w:rFonts w:cs="Arial"/>
                <w:sz w:val="22"/>
                <w:szCs w:val="22"/>
              </w:rPr>
              <w:t>East of England</w:t>
            </w:r>
          </w:p>
        </w:tc>
        <w:tc>
          <w:tcPr>
            <w:tcW w:w="2220" w:type="pct"/>
            <w:noWrap/>
            <w:hideMark/>
          </w:tcPr>
          <w:p w14:paraId="113027B3" w14:textId="77777777" w:rsidR="00AB0436" w:rsidRPr="0014013D" w:rsidRDefault="00AB0436" w:rsidP="005740EB">
            <w:pPr>
              <w:pStyle w:val="BodyText"/>
              <w:rPr>
                <w:rFonts w:cs="Arial"/>
                <w:color w:val="333333"/>
                <w:sz w:val="22"/>
                <w:szCs w:val="22"/>
              </w:rPr>
            </w:pPr>
            <w:r w:rsidRPr="0014013D">
              <w:rPr>
                <w:rFonts w:cs="Arial"/>
                <w:sz w:val="22"/>
                <w:szCs w:val="22"/>
              </w:rPr>
              <w:t>4.45</w:t>
            </w:r>
          </w:p>
        </w:tc>
        <w:tc>
          <w:tcPr>
            <w:tcW w:w="1101" w:type="pct"/>
          </w:tcPr>
          <w:p w14:paraId="7F6FA98F" w14:textId="77777777" w:rsidR="00AB0436" w:rsidRPr="0014013D" w:rsidRDefault="00AB0436" w:rsidP="005740EB">
            <w:pPr>
              <w:pStyle w:val="BodyText"/>
              <w:rPr>
                <w:rFonts w:cs="Arial"/>
                <w:color w:val="333333"/>
                <w:sz w:val="22"/>
                <w:szCs w:val="22"/>
              </w:rPr>
            </w:pPr>
            <w:r w:rsidRPr="0014013D">
              <w:rPr>
                <w:rFonts w:cs="Arial"/>
                <w:sz w:val="22"/>
                <w:szCs w:val="22"/>
              </w:rPr>
              <w:t>50</w:t>
            </w:r>
          </w:p>
        </w:tc>
      </w:tr>
      <w:tr w:rsidR="00AB0436" w:rsidRPr="0014013D" w14:paraId="38BABB3D" w14:textId="77777777" w:rsidTr="0014013D">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5AA4FC0" w14:textId="77777777" w:rsidR="00AB0436" w:rsidRPr="0014013D" w:rsidRDefault="00AB0436" w:rsidP="005740EB">
            <w:pPr>
              <w:pStyle w:val="BodyText"/>
              <w:rPr>
                <w:rFonts w:cs="Arial"/>
                <w:color w:val="333333"/>
                <w:sz w:val="22"/>
                <w:szCs w:val="22"/>
              </w:rPr>
            </w:pPr>
            <w:r w:rsidRPr="0014013D">
              <w:rPr>
                <w:rFonts w:cs="Arial"/>
                <w:sz w:val="22"/>
                <w:szCs w:val="22"/>
              </w:rPr>
              <w:t>London</w:t>
            </w:r>
          </w:p>
        </w:tc>
        <w:tc>
          <w:tcPr>
            <w:tcW w:w="2220" w:type="pct"/>
            <w:noWrap/>
            <w:hideMark/>
          </w:tcPr>
          <w:p w14:paraId="11C245B4" w14:textId="77777777" w:rsidR="00AB0436" w:rsidRPr="0014013D" w:rsidRDefault="00AB0436" w:rsidP="005740EB">
            <w:pPr>
              <w:pStyle w:val="BodyText"/>
              <w:rPr>
                <w:rFonts w:cs="Arial"/>
                <w:color w:val="333333"/>
                <w:sz w:val="22"/>
                <w:szCs w:val="22"/>
              </w:rPr>
            </w:pPr>
            <w:r w:rsidRPr="0014013D">
              <w:rPr>
                <w:rFonts w:cs="Arial"/>
                <w:sz w:val="22"/>
                <w:szCs w:val="22"/>
              </w:rPr>
              <w:t>4.30</w:t>
            </w:r>
          </w:p>
        </w:tc>
        <w:tc>
          <w:tcPr>
            <w:tcW w:w="1101" w:type="pct"/>
          </w:tcPr>
          <w:p w14:paraId="64F8D2C5" w14:textId="77777777" w:rsidR="00AB0436" w:rsidRPr="0014013D" w:rsidRDefault="00AB0436" w:rsidP="005740EB">
            <w:pPr>
              <w:pStyle w:val="BodyText"/>
              <w:rPr>
                <w:rFonts w:cs="Arial"/>
                <w:color w:val="333333"/>
                <w:sz w:val="22"/>
                <w:szCs w:val="22"/>
              </w:rPr>
            </w:pPr>
            <w:r w:rsidRPr="0014013D">
              <w:rPr>
                <w:rFonts w:cs="Arial"/>
                <w:sz w:val="22"/>
                <w:szCs w:val="22"/>
              </w:rPr>
              <w:t>115</w:t>
            </w:r>
          </w:p>
        </w:tc>
      </w:tr>
      <w:tr w:rsidR="00AB0436" w:rsidRPr="0014013D" w14:paraId="556C8E4B" w14:textId="77777777" w:rsidTr="0014013D">
        <w:trPr>
          <w:trHeight w:val="70"/>
        </w:trPr>
        <w:tc>
          <w:tcPr>
            <w:tcW w:w="1679" w:type="pct"/>
            <w:noWrap/>
            <w:hideMark/>
          </w:tcPr>
          <w:p w14:paraId="6EADEDAC" w14:textId="77777777" w:rsidR="00AB0436" w:rsidRPr="0014013D" w:rsidRDefault="00AB0436" w:rsidP="005740EB">
            <w:pPr>
              <w:pStyle w:val="BodyText"/>
              <w:rPr>
                <w:rFonts w:cs="Arial"/>
                <w:color w:val="333333"/>
                <w:sz w:val="22"/>
                <w:szCs w:val="22"/>
              </w:rPr>
            </w:pPr>
            <w:r w:rsidRPr="0014013D">
              <w:rPr>
                <w:rFonts w:cs="Arial"/>
                <w:sz w:val="22"/>
                <w:szCs w:val="22"/>
              </w:rPr>
              <w:lastRenderedPageBreak/>
              <w:t>North East</w:t>
            </w:r>
          </w:p>
        </w:tc>
        <w:tc>
          <w:tcPr>
            <w:tcW w:w="2220" w:type="pct"/>
            <w:noWrap/>
            <w:hideMark/>
          </w:tcPr>
          <w:p w14:paraId="2183C983" w14:textId="77777777" w:rsidR="00AB0436" w:rsidRPr="0014013D" w:rsidRDefault="00AB0436" w:rsidP="005740EB">
            <w:pPr>
              <w:pStyle w:val="BodyText"/>
              <w:rPr>
                <w:rFonts w:cs="Arial"/>
                <w:color w:val="333333"/>
                <w:sz w:val="22"/>
                <w:szCs w:val="22"/>
              </w:rPr>
            </w:pPr>
            <w:r w:rsidRPr="0014013D">
              <w:rPr>
                <w:rFonts w:cs="Arial"/>
                <w:sz w:val="22"/>
                <w:szCs w:val="22"/>
              </w:rPr>
              <w:t>4.48</w:t>
            </w:r>
          </w:p>
        </w:tc>
        <w:tc>
          <w:tcPr>
            <w:tcW w:w="1101" w:type="pct"/>
          </w:tcPr>
          <w:p w14:paraId="57D65AF7" w14:textId="77777777" w:rsidR="00AB0436" w:rsidRPr="0014013D" w:rsidRDefault="00AB0436" w:rsidP="005740EB">
            <w:pPr>
              <w:pStyle w:val="BodyText"/>
              <w:rPr>
                <w:rFonts w:cs="Arial"/>
                <w:color w:val="333333"/>
                <w:sz w:val="22"/>
                <w:szCs w:val="22"/>
              </w:rPr>
            </w:pPr>
            <w:r w:rsidRPr="0014013D">
              <w:rPr>
                <w:rFonts w:cs="Arial"/>
                <w:sz w:val="22"/>
                <w:szCs w:val="22"/>
              </w:rPr>
              <w:t>62</w:t>
            </w:r>
          </w:p>
        </w:tc>
      </w:tr>
      <w:tr w:rsidR="00AB0436" w:rsidRPr="0014013D" w14:paraId="064AF5A0"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409BC7E9" w14:textId="77777777" w:rsidR="00AB0436" w:rsidRPr="0014013D" w:rsidRDefault="00AB0436" w:rsidP="005740EB">
            <w:pPr>
              <w:pStyle w:val="BodyText"/>
              <w:rPr>
                <w:rFonts w:cs="Arial"/>
                <w:sz w:val="22"/>
                <w:szCs w:val="22"/>
              </w:rPr>
            </w:pPr>
            <w:r w:rsidRPr="0014013D">
              <w:rPr>
                <w:rFonts w:cs="Arial"/>
                <w:sz w:val="22"/>
                <w:szCs w:val="22"/>
              </w:rPr>
              <w:t>North West</w:t>
            </w:r>
          </w:p>
        </w:tc>
        <w:tc>
          <w:tcPr>
            <w:tcW w:w="2220" w:type="pct"/>
            <w:noWrap/>
          </w:tcPr>
          <w:p w14:paraId="3351085E" w14:textId="77777777" w:rsidR="00AB0436" w:rsidRPr="0014013D" w:rsidRDefault="00AB0436" w:rsidP="005740EB">
            <w:pPr>
              <w:pStyle w:val="BodyText"/>
              <w:rPr>
                <w:rFonts w:cs="Arial"/>
                <w:sz w:val="22"/>
                <w:szCs w:val="22"/>
              </w:rPr>
            </w:pPr>
            <w:r w:rsidRPr="0014013D">
              <w:rPr>
                <w:rFonts w:cs="Arial"/>
                <w:sz w:val="22"/>
                <w:szCs w:val="22"/>
              </w:rPr>
              <w:t>4.50</w:t>
            </w:r>
          </w:p>
        </w:tc>
        <w:tc>
          <w:tcPr>
            <w:tcW w:w="1101" w:type="pct"/>
          </w:tcPr>
          <w:p w14:paraId="46BAC601" w14:textId="77777777" w:rsidR="00AB0436" w:rsidRPr="0014013D" w:rsidRDefault="00AB0436" w:rsidP="005740EB">
            <w:pPr>
              <w:pStyle w:val="BodyText"/>
              <w:rPr>
                <w:rFonts w:cs="Arial"/>
                <w:sz w:val="22"/>
                <w:szCs w:val="22"/>
              </w:rPr>
            </w:pPr>
            <w:r w:rsidRPr="0014013D">
              <w:rPr>
                <w:rFonts w:cs="Arial"/>
                <w:sz w:val="22"/>
                <w:szCs w:val="22"/>
              </w:rPr>
              <w:t>77</w:t>
            </w:r>
          </w:p>
        </w:tc>
      </w:tr>
      <w:tr w:rsidR="00AB0436" w:rsidRPr="0014013D" w14:paraId="3A0AFCC2" w14:textId="77777777" w:rsidTr="0014013D">
        <w:trPr>
          <w:trHeight w:val="70"/>
        </w:trPr>
        <w:tc>
          <w:tcPr>
            <w:tcW w:w="1679" w:type="pct"/>
            <w:noWrap/>
          </w:tcPr>
          <w:p w14:paraId="04BDA5C3" w14:textId="77777777" w:rsidR="00AB0436" w:rsidRPr="0014013D" w:rsidRDefault="00AB0436" w:rsidP="005740EB">
            <w:pPr>
              <w:pStyle w:val="BodyText"/>
              <w:rPr>
                <w:rFonts w:cs="Arial"/>
                <w:sz w:val="22"/>
                <w:szCs w:val="22"/>
              </w:rPr>
            </w:pPr>
            <w:r w:rsidRPr="0014013D">
              <w:rPr>
                <w:rFonts w:cs="Arial"/>
                <w:sz w:val="22"/>
                <w:szCs w:val="22"/>
              </w:rPr>
              <w:t>South East</w:t>
            </w:r>
          </w:p>
        </w:tc>
        <w:tc>
          <w:tcPr>
            <w:tcW w:w="2220" w:type="pct"/>
            <w:noWrap/>
          </w:tcPr>
          <w:p w14:paraId="7A8CEAE0" w14:textId="77777777" w:rsidR="00AB0436" w:rsidRPr="0014013D" w:rsidRDefault="00AB0436" w:rsidP="005740EB">
            <w:pPr>
              <w:pStyle w:val="BodyText"/>
              <w:rPr>
                <w:rFonts w:cs="Arial"/>
                <w:sz w:val="22"/>
                <w:szCs w:val="22"/>
              </w:rPr>
            </w:pPr>
            <w:r w:rsidRPr="0014013D">
              <w:rPr>
                <w:rFonts w:cs="Arial"/>
                <w:sz w:val="22"/>
                <w:szCs w:val="22"/>
              </w:rPr>
              <w:t>4.22</w:t>
            </w:r>
          </w:p>
        </w:tc>
        <w:tc>
          <w:tcPr>
            <w:tcW w:w="1101" w:type="pct"/>
          </w:tcPr>
          <w:p w14:paraId="0B1B86B1" w14:textId="77777777" w:rsidR="00AB0436" w:rsidRPr="0014013D" w:rsidRDefault="00AB0436" w:rsidP="005740EB">
            <w:pPr>
              <w:pStyle w:val="BodyText"/>
              <w:rPr>
                <w:rFonts w:cs="Arial"/>
                <w:sz w:val="22"/>
                <w:szCs w:val="22"/>
              </w:rPr>
            </w:pPr>
            <w:r w:rsidRPr="0014013D">
              <w:rPr>
                <w:rFonts w:cs="Arial"/>
                <w:sz w:val="22"/>
                <w:szCs w:val="22"/>
              </w:rPr>
              <w:t>60</w:t>
            </w:r>
          </w:p>
        </w:tc>
      </w:tr>
      <w:tr w:rsidR="00AB0436" w:rsidRPr="0014013D" w14:paraId="2AC8287C"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528F6AC1" w14:textId="77777777" w:rsidR="00AB0436" w:rsidRPr="0014013D" w:rsidRDefault="00AB0436" w:rsidP="005740EB">
            <w:pPr>
              <w:pStyle w:val="BodyText"/>
              <w:rPr>
                <w:rFonts w:cs="Arial"/>
                <w:sz w:val="22"/>
                <w:szCs w:val="22"/>
              </w:rPr>
            </w:pPr>
            <w:r w:rsidRPr="0014013D">
              <w:rPr>
                <w:rFonts w:cs="Arial"/>
                <w:sz w:val="22"/>
                <w:szCs w:val="22"/>
              </w:rPr>
              <w:t>South West</w:t>
            </w:r>
          </w:p>
        </w:tc>
        <w:tc>
          <w:tcPr>
            <w:tcW w:w="2220" w:type="pct"/>
            <w:noWrap/>
          </w:tcPr>
          <w:p w14:paraId="62FF4481" w14:textId="77777777" w:rsidR="00AB0436" w:rsidRPr="0014013D" w:rsidRDefault="00AB0436" w:rsidP="005740EB">
            <w:pPr>
              <w:pStyle w:val="BodyText"/>
              <w:rPr>
                <w:rFonts w:cs="Arial"/>
                <w:sz w:val="22"/>
                <w:szCs w:val="22"/>
              </w:rPr>
            </w:pPr>
            <w:r w:rsidRPr="0014013D">
              <w:rPr>
                <w:rFonts w:cs="Arial"/>
                <w:sz w:val="22"/>
                <w:szCs w:val="22"/>
              </w:rPr>
              <w:t>3.88</w:t>
            </w:r>
          </w:p>
        </w:tc>
        <w:tc>
          <w:tcPr>
            <w:tcW w:w="1101" w:type="pct"/>
          </w:tcPr>
          <w:p w14:paraId="75F3F342" w14:textId="77777777" w:rsidR="00AB0436" w:rsidRPr="0014013D" w:rsidRDefault="00AB0436" w:rsidP="005740EB">
            <w:pPr>
              <w:pStyle w:val="BodyText"/>
              <w:rPr>
                <w:rFonts w:cs="Arial"/>
                <w:sz w:val="22"/>
                <w:szCs w:val="22"/>
              </w:rPr>
            </w:pPr>
            <w:r w:rsidRPr="0014013D">
              <w:rPr>
                <w:rFonts w:cs="Arial"/>
                <w:sz w:val="22"/>
                <w:szCs w:val="22"/>
              </w:rPr>
              <w:t>8</w:t>
            </w:r>
          </w:p>
        </w:tc>
      </w:tr>
      <w:tr w:rsidR="00AB0436" w:rsidRPr="0014013D" w14:paraId="788D182B" w14:textId="77777777" w:rsidTr="0014013D">
        <w:trPr>
          <w:trHeight w:val="70"/>
        </w:trPr>
        <w:tc>
          <w:tcPr>
            <w:tcW w:w="1679" w:type="pct"/>
            <w:noWrap/>
          </w:tcPr>
          <w:p w14:paraId="5BC5DA1D" w14:textId="77777777" w:rsidR="00AB0436" w:rsidRPr="0014013D" w:rsidRDefault="00AB0436" w:rsidP="005740EB">
            <w:pPr>
              <w:pStyle w:val="BodyText"/>
              <w:rPr>
                <w:rFonts w:cs="Arial"/>
                <w:sz w:val="22"/>
                <w:szCs w:val="22"/>
              </w:rPr>
            </w:pPr>
            <w:r w:rsidRPr="0014013D">
              <w:rPr>
                <w:rFonts w:cs="Arial"/>
                <w:sz w:val="22"/>
                <w:szCs w:val="22"/>
              </w:rPr>
              <w:t>West Midlands</w:t>
            </w:r>
          </w:p>
        </w:tc>
        <w:tc>
          <w:tcPr>
            <w:tcW w:w="2220" w:type="pct"/>
            <w:noWrap/>
          </w:tcPr>
          <w:p w14:paraId="504D65CC" w14:textId="77777777" w:rsidR="00AB0436" w:rsidRPr="0014013D" w:rsidRDefault="00AB0436" w:rsidP="005740EB">
            <w:pPr>
              <w:pStyle w:val="BodyText"/>
              <w:rPr>
                <w:rFonts w:cs="Arial"/>
                <w:sz w:val="22"/>
                <w:szCs w:val="22"/>
              </w:rPr>
            </w:pPr>
            <w:r w:rsidRPr="0014013D">
              <w:rPr>
                <w:rFonts w:cs="Arial"/>
                <w:sz w:val="22"/>
                <w:szCs w:val="22"/>
              </w:rPr>
              <w:t>4.47</w:t>
            </w:r>
          </w:p>
        </w:tc>
        <w:tc>
          <w:tcPr>
            <w:tcW w:w="1101" w:type="pct"/>
          </w:tcPr>
          <w:p w14:paraId="44472617" w14:textId="77777777" w:rsidR="00AB0436" w:rsidRPr="0014013D" w:rsidRDefault="00AB0436" w:rsidP="005740EB">
            <w:pPr>
              <w:pStyle w:val="BodyText"/>
              <w:rPr>
                <w:rFonts w:cs="Arial"/>
                <w:sz w:val="22"/>
                <w:szCs w:val="22"/>
              </w:rPr>
            </w:pPr>
            <w:r w:rsidRPr="0014013D">
              <w:rPr>
                <w:rFonts w:cs="Arial"/>
                <w:sz w:val="22"/>
                <w:szCs w:val="22"/>
              </w:rPr>
              <w:t>53</w:t>
            </w:r>
          </w:p>
        </w:tc>
      </w:tr>
      <w:tr w:rsidR="00AB0436" w:rsidRPr="0014013D" w14:paraId="1BA08273"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57E52554" w14:textId="77777777" w:rsidR="00AB0436" w:rsidRPr="0014013D" w:rsidRDefault="00AB0436" w:rsidP="005740EB">
            <w:pPr>
              <w:pStyle w:val="BodyText"/>
              <w:rPr>
                <w:rFonts w:cs="Arial"/>
                <w:sz w:val="22"/>
                <w:szCs w:val="22"/>
              </w:rPr>
            </w:pPr>
            <w:r w:rsidRPr="0014013D">
              <w:rPr>
                <w:rFonts w:cs="Arial"/>
                <w:sz w:val="22"/>
                <w:szCs w:val="22"/>
              </w:rPr>
              <w:t>Yorkshire and the Humber</w:t>
            </w:r>
          </w:p>
        </w:tc>
        <w:tc>
          <w:tcPr>
            <w:tcW w:w="2220" w:type="pct"/>
            <w:noWrap/>
          </w:tcPr>
          <w:p w14:paraId="0CD5DD2A" w14:textId="77777777" w:rsidR="00AB0436" w:rsidRPr="0014013D" w:rsidRDefault="00AB0436" w:rsidP="005740EB">
            <w:pPr>
              <w:pStyle w:val="BodyText"/>
              <w:rPr>
                <w:rFonts w:cs="Arial"/>
                <w:sz w:val="22"/>
                <w:szCs w:val="22"/>
              </w:rPr>
            </w:pPr>
            <w:r w:rsidRPr="0014013D">
              <w:rPr>
                <w:rFonts w:cs="Arial"/>
                <w:sz w:val="22"/>
                <w:szCs w:val="22"/>
              </w:rPr>
              <w:t>4.39</w:t>
            </w:r>
          </w:p>
        </w:tc>
        <w:tc>
          <w:tcPr>
            <w:tcW w:w="1101" w:type="pct"/>
          </w:tcPr>
          <w:p w14:paraId="039238FA" w14:textId="77777777" w:rsidR="00AB0436" w:rsidRPr="0014013D" w:rsidRDefault="00AB0436" w:rsidP="005740EB">
            <w:pPr>
              <w:pStyle w:val="BodyText"/>
              <w:rPr>
                <w:rFonts w:cs="Arial"/>
                <w:sz w:val="22"/>
                <w:szCs w:val="22"/>
              </w:rPr>
            </w:pPr>
            <w:r w:rsidRPr="0014013D">
              <w:rPr>
                <w:rFonts w:cs="Arial"/>
                <w:sz w:val="22"/>
                <w:szCs w:val="22"/>
              </w:rPr>
              <w:t>49</w:t>
            </w:r>
          </w:p>
        </w:tc>
      </w:tr>
    </w:tbl>
    <w:p w14:paraId="77B92F05"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[(4.50-4.22)/9] = 3.07% - </w:t>
      </w:r>
      <w:r w:rsidRPr="00B71F91">
        <w:rPr>
          <w:rFonts w:ascii="Arial" w:hAnsi="Arial" w:cs="Arial"/>
          <w:b/>
          <w:bCs/>
        </w:rPr>
        <w:t>weak evidence</w:t>
      </w:r>
      <w:r w:rsidRPr="00B71F91">
        <w:rPr>
          <w:rFonts w:ascii="Arial" w:hAnsi="Arial" w:cs="Arial"/>
        </w:rPr>
        <w:t>. (Comparison between North West and South East (Q2) over Q11 categories)</w:t>
      </w:r>
    </w:p>
    <w:tbl>
      <w:tblPr>
        <w:tblStyle w:val="GridTable4-Accent1"/>
        <w:tblW w:w="5000" w:type="pct"/>
        <w:tblLayout w:type="fixed"/>
        <w:tblLook w:val="0420" w:firstRow="1" w:lastRow="0" w:firstColumn="0" w:lastColumn="0" w:noHBand="0" w:noVBand="1"/>
      </w:tblPr>
      <w:tblGrid>
        <w:gridCol w:w="3028"/>
        <w:gridCol w:w="4003"/>
        <w:gridCol w:w="1985"/>
      </w:tblGrid>
      <w:tr w:rsidR="00AB0436" w:rsidRPr="0014013D" w14:paraId="2B5F5512" w14:textId="77777777" w:rsidTr="0014013D">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164DCA54" w14:textId="77777777" w:rsidR="00AB0436" w:rsidRPr="0014013D" w:rsidRDefault="00AB0436" w:rsidP="005740EB">
            <w:pPr>
              <w:pStyle w:val="BodyText"/>
              <w:rPr>
                <w:rFonts w:cs="Arial"/>
                <w:sz w:val="22"/>
                <w:szCs w:val="22"/>
              </w:rPr>
            </w:pPr>
            <w:r w:rsidRPr="0014013D">
              <w:rPr>
                <w:rFonts w:cs="Arial"/>
                <w:sz w:val="22"/>
                <w:szCs w:val="22"/>
              </w:rPr>
              <w:t>Region (Q2)</w:t>
            </w:r>
          </w:p>
        </w:tc>
        <w:tc>
          <w:tcPr>
            <w:tcW w:w="2220" w:type="pct"/>
            <w:noWrap/>
            <w:hideMark/>
          </w:tcPr>
          <w:p w14:paraId="4157C791" w14:textId="77777777" w:rsidR="00AB0436" w:rsidRPr="0014013D" w:rsidRDefault="00AB0436" w:rsidP="005740EB">
            <w:pPr>
              <w:pStyle w:val="BodyText"/>
              <w:rPr>
                <w:rFonts w:cs="Arial"/>
                <w:sz w:val="22"/>
                <w:szCs w:val="22"/>
              </w:rPr>
            </w:pPr>
            <w:r w:rsidRPr="0014013D">
              <w:rPr>
                <w:rFonts w:cs="Arial"/>
                <w:sz w:val="22"/>
                <w:szCs w:val="22"/>
              </w:rPr>
              <w:t>Average of relationship with staff (Q11f) (1- Strongly disagree; 5 - Strongly agree)</w:t>
            </w:r>
          </w:p>
        </w:tc>
        <w:tc>
          <w:tcPr>
            <w:tcW w:w="1101" w:type="pct"/>
          </w:tcPr>
          <w:p w14:paraId="5F8FD15A" w14:textId="77777777" w:rsidR="00AB0436" w:rsidRPr="0014013D" w:rsidRDefault="00AB0436" w:rsidP="005740EB">
            <w:pPr>
              <w:pStyle w:val="BodyText"/>
              <w:rPr>
                <w:rFonts w:cs="Arial"/>
                <w:sz w:val="22"/>
                <w:szCs w:val="22"/>
              </w:rPr>
            </w:pPr>
            <w:r w:rsidRPr="0014013D">
              <w:rPr>
                <w:rFonts w:cs="Arial"/>
                <w:sz w:val="22"/>
                <w:szCs w:val="22"/>
              </w:rPr>
              <w:t>No. of respondents</w:t>
            </w:r>
          </w:p>
        </w:tc>
      </w:tr>
      <w:tr w:rsidR="00AB0436" w:rsidRPr="0014013D" w14:paraId="79EB83E4" w14:textId="77777777" w:rsidTr="0014013D">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034F522F" w14:textId="77777777" w:rsidR="00AB0436" w:rsidRPr="0014013D" w:rsidRDefault="00AB0436" w:rsidP="005740EB">
            <w:pPr>
              <w:pStyle w:val="BodyText"/>
              <w:rPr>
                <w:rFonts w:cs="Arial"/>
                <w:color w:val="333333"/>
                <w:sz w:val="22"/>
                <w:szCs w:val="22"/>
              </w:rPr>
            </w:pPr>
            <w:r w:rsidRPr="0014013D">
              <w:rPr>
                <w:rFonts w:cs="Arial"/>
                <w:sz w:val="22"/>
                <w:szCs w:val="22"/>
              </w:rPr>
              <w:t>East Midlands</w:t>
            </w:r>
          </w:p>
        </w:tc>
        <w:tc>
          <w:tcPr>
            <w:tcW w:w="2220" w:type="pct"/>
            <w:noWrap/>
            <w:hideMark/>
          </w:tcPr>
          <w:p w14:paraId="151082DC" w14:textId="77777777" w:rsidR="00AB0436" w:rsidRPr="0014013D" w:rsidRDefault="00AB0436" w:rsidP="005740EB">
            <w:pPr>
              <w:pStyle w:val="BodyText"/>
              <w:rPr>
                <w:rFonts w:cs="Arial"/>
                <w:color w:val="333333"/>
                <w:sz w:val="22"/>
                <w:szCs w:val="22"/>
              </w:rPr>
            </w:pPr>
            <w:r w:rsidRPr="0014013D">
              <w:rPr>
                <w:rFonts w:cs="Arial"/>
                <w:sz w:val="22"/>
                <w:szCs w:val="22"/>
              </w:rPr>
              <w:t>4.27</w:t>
            </w:r>
          </w:p>
        </w:tc>
        <w:tc>
          <w:tcPr>
            <w:tcW w:w="1101" w:type="pct"/>
          </w:tcPr>
          <w:p w14:paraId="3578E4BA" w14:textId="77777777" w:rsidR="00AB0436" w:rsidRPr="0014013D" w:rsidRDefault="00AB0436" w:rsidP="005740EB">
            <w:pPr>
              <w:pStyle w:val="BodyText"/>
              <w:rPr>
                <w:rFonts w:cs="Arial"/>
                <w:color w:val="333333"/>
                <w:sz w:val="22"/>
                <w:szCs w:val="22"/>
              </w:rPr>
            </w:pPr>
            <w:r w:rsidRPr="0014013D">
              <w:rPr>
                <w:rFonts w:cs="Arial"/>
                <w:sz w:val="22"/>
                <w:szCs w:val="22"/>
              </w:rPr>
              <w:t>37</w:t>
            </w:r>
          </w:p>
        </w:tc>
      </w:tr>
      <w:tr w:rsidR="00AB0436" w:rsidRPr="0014013D" w14:paraId="4DA39273" w14:textId="77777777" w:rsidTr="0014013D">
        <w:trPr>
          <w:trHeight w:val="387"/>
        </w:trPr>
        <w:tc>
          <w:tcPr>
            <w:tcW w:w="1679" w:type="pct"/>
            <w:noWrap/>
            <w:hideMark/>
          </w:tcPr>
          <w:p w14:paraId="5B2FB73D" w14:textId="77777777" w:rsidR="00AB0436" w:rsidRPr="0014013D" w:rsidRDefault="00AB0436" w:rsidP="005740EB">
            <w:pPr>
              <w:pStyle w:val="BodyText"/>
              <w:rPr>
                <w:rFonts w:cs="Arial"/>
                <w:color w:val="333333"/>
                <w:sz w:val="22"/>
                <w:szCs w:val="22"/>
              </w:rPr>
            </w:pPr>
            <w:r w:rsidRPr="0014013D">
              <w:rPr>
                <w:rFonts w:cs="Arial"/>
                <w:sz w:val="22"/>
                <w:szCs w:val="22"/>
              </w:rPr>
              <w:t>East of England</w:t>
            </w:r>
          </w:p>
        </w:tc>
        <w:tc>
          <w:tcPr>
            <w:tcW w:w="2220" w:type="pct"/>
            <w:noWrap/>
            <w:hideMark/>
          </w:tcPr>
          <w:p w14:paraId="50959146" w14:textId="77777777" w:rsidR="00AB0436" w:rsidRPr="0014013D" w:rsidRDefault="00AB0436" w:rsidP="005740EB">
            <w:pPr>
              <w:pStyle w:val="BodyText"/>
              <w:rPr>
                <w:rFonts w:cs="Arial"/>
                <w:color w:val="333333"/>
                <w:sz w:val="22"/>
                <w:szCs w:val="22"/>
              </w:rPr>
            </w:pPr>
            <w:r w:rsidRPr="0014013D">
              <w:rPr>
                <w:rFonts w:cs="Arial"/>
                <w:sz w:val="22"/>
                <w:szCs w:val="22"/>
              </w:rPr>
              <w:t>4.16</w:t>
            </w:r>
          </w:p>
        </w:tc>
        <w:tc>
          <w:tcPr>
            <w:tcW w:w="1101" w:type="pct"/>
          </w:tcPr>
          <w:p w14:paraId="14F31CC6" w14:textId="77777777" w:rsidR="00AB0436" w:rsidRPr="0014013D" w:rsidRDefault="00AB0436" w:rsidP="005740EB">
            <w:pPr>
              <w:pStyle w:val="BodyText"/>
              <w:rPr>
                <w:rFonts w:cs="Arial"/>
                <w:color w:val="333333"/>
                <w:sz w:val="22"/>
                <w:szCs w:val="22"/>
              </w:rPr>
            </w:pPr>
            <w:r w:rsidRPr="0014013D">
              <w:rPr>
                <w:rFonts w:cs="Arial"/>
                <w:sz w:val="22"/>
                <w:szCs w:val="22"/>
              </w:rPr>
              <w:t>50</w:t>
            </w:r>
          </w:p>
        </w:tc>
      </w:tr>
      <w:tr w:rsidR="00AB0436" w:rsidRPr="0014013D" w14:paraId="1FFF0B4B" w14:textId="77777777" w:rsidTr="0014013D">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17361A4D" w14:textId="77777777" w:rsidR="00AB0436" w:rsidRPr="0014013D" w:rsidRDefault="00AB0436" w:rsidP="005740EB">
            <w:pPr>
              <w:pStyle w:val="BodyText"/>
              <w:rPr>
                <w:rFonts w:cs="Arial"/>
                <w:color w:val="333333"/>
                <w:sz w:val="22"/>
                <w:szCs w:val="22"/>
              </w:rPr>
            </w:pPr>
            <w:r w:rsidRPr="0014013D">
              <w:rPr>
                <w:rFonts w:cs="Arial"/>
                <w:sz w:val="22"/>
                <w:szCs w:val="22"/>
              </w:rPr>
              <w:t>London</w:t>
            </w:r>
          </w:p>
        </w:tc>
        <w:tc>
          <w:tcPr>
            <w:tcW w:w="2220" w:type="pct"/>
            <w:noWrap/>
            <w:hideMark/>
          </w:tcPr>
          <w:p w14:paraId="119BAB41" w14:textId="77777777" w:rsidR="00AB0436" w:rsidRPr="0014013D" w:rsidRDefault="00AB0436" w:rsidP="005740EB">
            <w:pPr>
              <w:pStyle w:val="BodyText"/>
              <w:rPr>
                <w:rFonts w:cs="Arial"/>
                <w:color w:val="333333"/>
                <w:sz w:val="22"/>
                <w:szCs w:val="22"/>
              </w:rPr>
            </w:pPr>
            <w:r w:rsidRPr="0014013D">
              <w:rPr>
                <w:rFonts w:cs="Arial"/>
                <w:sz w:val="22"/>
                <w:szCs w:val="22"/>
              </w:rPr>
              <w:t>4.16</w:t>
            </w:r>
          </w:p>
        </w:tc>
        <w:tc>
          <w:tcPr>
            <w:tcW w:w="1101" w:type="pct"/>
          </w:tcPr>
          <w:p w14:paraId="1C05A7B2" w14:textId="77777777" w:rsidR="00AB0436" w:rsidRPr="0014013D" w:rsidRDefault="00AB0436" w:rsidP="005740EB">
            <w:pPr>
              <w:pStyle w:val="BodyText"/>
              <w:rPr>
                <w:rFonts w:cs="Arial"/>
                <w:color w:val="333333"/>
                <w:sz w:val="22"/>
                <w:szCs w:val="22"/>
              </w:rPr>
            </w:pPr>
            <w:r w:rsidRPr="0014013D">
              <w:rPr>
                <w:rFonts w:cs="Arial"/>
                <w:sz w:val="22"/>
                <w:szCs w:val="22"/>
              </w:rPr>
              <w:t>115</w:t>
            </w:r>
          </w:p>
        </w:tc>
      </w:tr>
      <w:tr w:rsidR="00AB0436" w:rsidRPr="0014013D" w14:paraId="40C991D4" w14:textId="77777777" w:rsidTr="0014013D">
        <w:trPr>
          <w:trHeight w:val="70"/>
        </w:trPr>
        <w:tc>
          <w:tcPr>
            <w:tcW w:w="1679" w:type="pct"/>
            <w:noWrap/>
            <w:hideMark/>
          </w:tcPr>
          <w:p w14:paraId="1660F57F" w14:textId="77777777" w:rsidR="00AB0436" w:rsidRPr="0014013D" w:rsidRDefault="00AB0436" w:rsidP="005740EB">
            <w:pPr>
              <w:pStyle w:val="BodyText"/>
              <w:rPr>
                <w:rFonts w:cs="Arial"/>
                <w:color w:val="333333"/>
                <w:sz w:val="22"/>
                <w:szCs w:val="22"/>
              </w:rPr>
            </w:pPr>
            <w:r w:rsidRPr="0014013D">
              <w:rPr>
                <w:rFonts w:cs="Arial"/>
                <w:sz w:val="22"/>
                <w:szCs w:val="22"/>
              </w:rPr>
              <w:t>North East</w:t>
            </w:r>
          </w:p>
        </w:tc>
        <w:tc>
          <w:tcPr>
            <w:tcW w:w="2220" w:type="pct"/>
            <w:noWrap/>
            <w:hideMark/>
          </w:tcPr>
          <w:p w14:paraId="20B6B3EC" w14:textId="77777777" w:rsidR="00AB0436" w:rsidRPr="0014013D" w:rsidRDefault="00AB0436" w:rsidP="005740EB">
            <w:pPr>
              <w:pStyle w:val="BodyText"/>
              <w:rPr>
                <w:rFonts w:cs="Arial"/>
                <w:color w:val="333333"/>
                <w:sz w:val="22"/>
                <w:szCs w:val="22"/>
              </w:rPr>
            </w:pPr>
            <w:r w:rsidRPr="0014013D">
              <w:rPr>
                <w:rFonts w:cs="Arial"/>
                <w:sz w:val="22"/>
                <w:szCs w:val="22"/>
              </w:rPr>
              <w:t>4.42</w:t>
            </w:r>
          </w:p>
        </w:tc>
        <w:tc>
          <w:tcPr>
            <w:tcW w:w="1101" w:type="pct"/>
          </w:tcPr>
          <w:p w14:paraId="1C2133B6" w14:textId="77777777" w:rsidR="00AB0436" w:rsidRPr="0014013D" w:rsidRDefault="00AB0436" w:rsidP="005740EB">
            <w:pPr>
              <w:pStyle w:val="BodyText"/>
              <w:rPr>
                <w:rFonts w:cs="Arial"/>
                <w:color w:val="333333"/>
                <w:sz w:val="22"/>
                <w:szCs w:val="22"/>
              </w:rPr>
            </w:pPr>
            <w:r w:rsidRPr="0014013D">
              <w:rPr>
                <w:rFonts w:cs="Arial"/>
                <w:sz w:val="22"/>
                <w:szCs w:val="22"/>
              </w:rPr>
              <w:t>62</w:t>
            </w:r>
          </w:p>
        </w:tc>
      </w:tr>
      <w:tr w:rsidR="00AB0436" w:rsidRPr="0014013D" w14:paraId="2B14F1D0"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0FEC3B26" w14:textId="77777777" w:rsidR="00AB0436" w:rsidRPr="0014013D" w:rsidRDefault="00AB0436" w:rsidP="005740EB">
            <w:pPr>
              <w:pStyle w:val="BodyText"/>
              <w:rPr>
                <w:rFonts w:cs="Arial"/>
                <w:sz w:val="22"/>
                <w:szCs w:val="22"/>
              </w:rPr>
            </w:pPr>
            <w:r w:rsidRPr="0014013D">
              <w:rPr>
                <w:rFonts w:cs="Arial"/>
                <w:sz w:val="22"/>
                <w:szCs w:val="22"/>
              </w:rPr>
              <w:t>North West</w:t>
            </w:r>
          </w:p>
        </w:tc>
        <w:tc>
          <w:tcPr>
            <w:tcW w:w="2220" w:type="pct"/>
            <w:noWrap/>
          </w:tcPr>
          <w:p w14:paraId="74A5DF11" w14:textId="77777777" w:rsidR="00AB0436" w:rsidRPr="0014013D" w:rsidRDefault="00AB0436" w:rsidP="005740EB">
            <w:pPr>
              <w:pStyle w:val="BodyText"/>
              <w:rPr>
                <w:rFonts w:cs="Arial"/>
                <w:sz w:val="22"/>
                <w:szCs w:val="22"/>
              </w:rPr>
            </w:pPr>
            <w:r w:rsidRPr="0014013D">
              <w:rPr>
                <w:rFonts w:cs="Arial"/>
                <w:sz w:val="22"/>
                <w:szCs w:val="22"/>
              </w:rPr>
              <w:t>4.35</w:t>
            </w:r>
          </w:p>
        </w:tc>
        <w:tc>
          <w:tcPr>
            <w:tcW w:w="1101" w:type="pct"/>
          </w:tcPr>
          <w:p w14:paraId="1A6B8D35" w14:textId="77777777" w:rsidR="00AB0436" w:rsidRPr="0014013D" w:rsidRDefault="00AB0436" w:rsidP="005740EB">
            <w:pPr>
              <w:pStyle w:val="BodyText"/>
              <w:rPr>
                <w:rFonts w:cs="Arial"/>
                <w:sz w:val="22"/>
                <w:szCs w:val="22"/>
              </w:rPr>
            </w:pPr>
            <w:r w:rsidRPr="0014013D">
              <w:rPr>
                <w:rFonts w:cs="Arial"/>
                <w:sz w:val="22"/>
                <w:szCs w:val="22"/>
              </w:rPr>
              <w:t>77</w:t>
            </w:r>
          </w:p>
        </w:tc>
      </w:tr>
      <w:tr w:rsidR="00AB0436" w:rsidRPr="0014013D" w14:paraId="3ED50842" w14:textId="77777777" w:rsidTr="0014013D">
        <w:trPr>
          <w:trHeight w:val="70"/>
        </w:trPr>
        <w:tc>
          <w:tcPr>
            <w:tcW w:w="1679" w:type="pct"/>
            <w:noWrap/>
          </w:tcPr>
          <w:p w14:paraId="5D8D7DF2" w14:textId="77777777" w:rsidR="00AB0436" w:rsidRPr="0014013D" w:rsidRDefault="00AB0436" w:rsidP="005740EB">
            <w:pPr>
              <w:pStyle w:val="BodyText"/>
              <w:rPr>
                <w:rFonts w:cs="Arial"/>
                <w:sz w:val="22"/>
                <w:szCs w:val="22"/>
              </w:rPr>
            </w:pPr>
            <w:r w:rsidRPr="0014013D">
              <w:rPr>
                <w:rFonts w:cs="Arial"/>
                <w:sz w:val="22"/>
                <w:szCs w:val="22"/>
              </w:rPr>
              <w:t>South East</w:t>
            </w:r>
          </w:p>
        </w:tc>
        <w:tc>
          <w:tcPr>
            <w:tcW w:w="2220" w:type="pct"/>
            <w:noWrap/>
          </w:tcPr>
          <w:p w14:paraId="18258E66" w14:textId="77777777" w:rsidR="00AB0436" w:rsidRPr="0014013D" w:rsidRDefault="00AB0436" w:rsidP="005740EB">
            <w:pPr>
              <w:pStyle w:val="BodyText"/>
              <w:rPr>
                <w:rFonts w:cs="Arial"/>
                <w:sz w:val="22"/>
                <w:szCs w:val="22"/>
              </w:rPr>
            </w:pPr>
            <w:r w:rsidRPr="0014013D">
              <w:rPr>
                <w:rFonts w:cs="Arial"/>
                <w:sz w:val="22"/>
                <w:szCs w:val="22"/>
              </w:rPr>
              <w:t>3.90</w:t>
            </w:r>
          </w:p>
        </w:tc>
        <w:tc>
          <w:tcPr>
            <w:tcW w:w="1101" w:type="pct"/>
          </w:tcPr>
          <w:p w14:paraId="73D49E97" w14:textId="77777777" w:rsidR="00AB0436" w:rsidRPr="0014013D" w:rsidRDefault="00AB0436" w:rsidP="005740EB">
            <w:pPr>
              <w:pStyle w:val="BodyText"/>
              <w:rPr>
                <w:rFonts w:cs="Arial"/>
                <w:sz w:val="22"/>
                <w:szCs w:val="22"/>
              </w:rPr>
            </w:pPr>
            <w:r w:rsidRPr="0014013D">
              <w:rPr>
                <w:rFonts w:cs="Arial"/>
                <w:sz w:val="22"/>
                <w:szCs w:val="22"/>
              </w:rPr>
              <w:t>60</w:t>
            </w:r>
          </w:p>
        </w:tc>
      </w:tr>
      <w:tr w:rsidR="00AB0436" w:rsidRPr="0014013D" w14:paraId="60CFE10D"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0DAA9A21" w14:textId="77777777" w:rsidR="00AB0436" w:rsidRPr="0014013D" w:rsidRDefault="00AB0436" w:rsidP="005740EB">
            <w:pPr>
              <w:pStyle w:val="BodyText"/>
              <w:rPr>
                <w:rFonts w:cs="Arial"/>
                <w:sz w:val="22"/>
                <w:szCs w:val="22"/>
              </w:rPr>
            </w:pPr>
            <w:r w:rsidRPr="0014013D">
              <w:rPr>
                <w:rFonts w:cs="Arial"/>
                <w:sz w:val="22"/>
                <w:szCs w:val="22"/>
              </w:rPr>
              <w:t>South West</w:t>
            </w:r>
          </w:p>
        </w:tc>
        <w:tc>
          <w:tcPr>
            <w:tcW w:w="2220" w:type="pct"/>
            <w:noWrap/>
          </w:tcPr>
          <w:p w14:paraId="64E7A8C5" w14:textId="77777777" w:rsidR="00AB0436" w:rsidRPr="0014013D" w:rsidRDefault="00AB0436" w:rsidP="005740EB">
            <w:pPr>
              <w:pStyle w:val="BodyText"/>
              <w:rPr>
                <w:rFonts w:cs="Arial"/>
                <w:sz w:val="22"/>
                <w:szCs w:val="22"/>
              </w:rPr>
            </w:pPr>
            <w:r w:rsidRPr="0014013D">
              <w:rPr>
                <w:rFonts w:cs="Arial"/>
                <w:sz w:val="22"/>
                <w:szCs w:val="22"/>
              </w:rPr>
              <w:t>4.00</w:t>
            </w:r>
          </w:p>
        </w:tc>
        <w:tc>
          <w:tcPr>
            <w:tcW w:w="1101" w:type="pct"/>
          </w:tcPr>
          <w:p w14:paraId="26428408" w14:textId="77777777" w:rsidR="00AB0436" w:rsidRPr="0014013D" w:rsidRDefault="00AB0436" w:rsidP="005740EB">
            <w:pPr>
              <w:pStyle w:val="BodyText"/>
              <w:rPr>
                <w:rFonts w:cs="Arial"/>
                <w:sz w:val="22"/>
                <w:szCs w:val="22"/>
              </w:rPr>
            </w:pPr>
            <w:r w:rsidRPr="0014013D">
              <w:rPr>
                <w:rFonts w:cs="Arial"/>
                <w:sz w:val="22"/>
                <w:szCs w:val="22"/>
              </w:rPr>
              <w:t>8</w:t>
            </w:r>
          </w:p>
        </w:tc>
      </w:tr>
      <w:tr w:rsidR="00AB0436" w:rsidRPr="0014013D" w14:paraId="460DE69F" w14:textId="77777777" w:rsidTr="0014013D">
        <w:trPr>
          <w:trHeight w:val="70"/>
        </w:trPr>
        <w:tc>
          <w:tcPr>
            <w:tcW w:w="1679" w:type="pct"/>
            <w:noWrap/>
          </w:tcPr>
          <w:p w14:paraId="21F987C4" w14:textId="77777777" w:rsidR="00AB0436" w:rsidRPr="0014013D" w:rsidRDefault="00AB0436" w:rsidP="005740EB">
            <w:pPr>
              <w:pStyle w:val="BodyText"/>
              <w:rPr>
                <w:rFonts w:cs="Arial"/>
                <w:sz w:val="22"/>
                <w:szCs w:val="22"/>
              </w:rPr>
            </w:pPr>
            <w:r w:rsidRPr="0014013D">
              <w:rPr>
                <w:rFonts w:cs="Arial"/>
                <w:sz w:val="22"/>
                <w:szCs w:val="22"/>
              </w:rPr>
              <w:t>West Midlands</w:t>
            </w:r>
          </w:p>
        </w:tc>
        <w:tc>
          <w:tcPr>
            <w:tcW w:w="2220" w:type="pct"/>
            <w:noWrap/>
          </w:tcPr>
          <w:p w14:paraId="7CDA2E16" w14:textId="77777777" w:rsidR="00AB0436" w:rsidRPr="0014013D" w:rsidRDefault="00AB0436" w:rsidP="005740EB">
            <w:pPr>
              <w:pStyle w:val="BodyText"/>
              <w:rPr>
                <w:rFonts w:cs="Arial"/>
                <w:sz w:val="22"/>
                <w:szCs w:val="22"/>
              </w:rPr>
            </w:pPr>
            <w:r w:rsidRPr="0014013D">
              <w:rPr>
                <w:rFonts w:cs="Arial"/>
                <w:sz w:val="22"/>
                <w:szCs w:val="22"/>
              </w:rPr>
              <w:t>4.44</w:t>
            </w:r>
          </w:p>
        </w:tc>
        <w:tc>
          <w:tcPr>
            <w:tcW w:w="1101" w:type="pct"/>
          </w:tcPr>
          <w:p w14:paraId="5926F18F" w14:textId="77777777" w:rsidR="00AB0436" w:rsidRPr="0014013D" w:rsidRDefault="00AB0436" w:rsidP="005740EB">
            <w:pPr>
              <w:pStyle w:val="BodyText"/>
              <w:rPr>
                <w:rFonts w:cs="Arial"/>
                <w:sz w:val="22"/>
                <w:szCs w:val="22"/>
              </w:rPr>
            </w:pPr>
            <w:r w:rsidRPr="0014013D">
              <w:rPr>
                <w:rFonts w:cs="Arial"/>
                <w:sz w:val="22"/>
                <w:szCs w:val="22"/>
              </w:rPr>
              <w:t>53</w:t>
            </w:r>
          </w:p>
        </w:tc>
      </w:tr>
      <w:tr w:rsidR="00AB0436" w:rsidRPr="0014013D" w14:paraId="7A04876E" w14:textId="77777777" w:rsidTr="0014013D">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1E553C47" w14:textId="77777777" w:rsidR="00AB0436" w:rsidRPr="0014013D" w:rsidRDefault="00AB0436" w:rsidP="005740EB">
            <w:pPr>
              <w:pStyle w:val="BodyText"/>
              <w:rPr>
                <w:rFonts w:cs="Arial"/>
                <w:sz w:val="22"/>
                <w:szCs w:val="22"/>
              </w:rPr>
            </w:pPr>
            <w:r w:rsidRPr="0014013D">
              <w:rPr>
                <w:rFonts w:cs="Arial"/>
                <w:sz w:val="22"/>
                <w:szCs w:val="22"/>
              </w:rPr>
              <w:t>Yorkshire and the Humber</w:t>
            </w:r>
          </w:p>
        </w:tc>
        <w:tc>
          <w:tcPr>
            <w:tcW w:w="2220" w:type="pct"/>
            <w:noWrap/>
          </w:tcPr>
          <w:p w14:paraId="46F63374" w14:textId="77777777" w:rsidR="00AB0436" w:rsidRPr="0014013D" w:rsidRDefault="00AB0436" w:rsidP="005740EB">
            <w:pPr>
              <w:pStyle w:val="BodyText"/>
              <w:rPr>
                <w:rFonts w:cs="Arial"/>
                <w:sz w:val="22"/>
                <w:szCs w:val="22"/>
              </w:rPr>
            </w:pPr>
            <w:r w:rsidRPr="0014013D">
              <w:rPr>
                <w:rFonts w:cs="Arial"/>
                <w:sz w:val="22"/>
                <w:szCs w:val="22"/>
              </w:rPr>
              <w:t>4.24</w:t>
            </w:r>
          </w:p>
        </w:tc>
        <w:tc>
          <w:tcPr>
            <w:tcW w:w="1101" w:type="pct"/>
          </w:tcPr>
          <w:p w14:paraId="6E20C3CD" w14:textId="77777777" w:rsidR="00AB0436" w:rsidRPr="0014013D" w:rsidRDefault="00AB0436" w:rsidP="005740EB">
            <w:pPr>
              <w:pStyle w:val="BodyText"/>
              <w:rPr>
                <w:rFonts w:cs="Arial"/>
                <w:sz w:val="22"/>
                <w:szCs w:val="22"/>
              </w:rPr>
            </w:pPr>
            <w:r w:rsidRPr="0014013D">
              <w:rPr>
                <w:rFonts w:cs="Arial"/>
                <w:sz w:val="22"/>
                <w:szCs w:val="22"/>
              </w:rPr>
              <w:t>49</w:t>
            </w:r>
          </w:p>
        </w:tc>
      </w:tr>
    </w:tbl>
    <w:p w14:paraId="1ACC7FD3"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[(4.44-3.90)/9] = 5.93% - </w:t>
      </w:r>
      <w:r w:rsidRPr="00B71F91">
        <w:rPr>
          <w:rFonts w:ascii="Arial" w:hAnsi="Arial" w:cs="Arial"/>
          <w:b/>
          <w:bCs/>
        </w:rPr>
        <w:t>emerging evidence</w:t>
      </w:r>
      <w:r w:rsidRPr="00B71F91">
        <w:rPr>
          <w:rFonts w:ascii="Arial" w:hAnsi="Arial" w:cs="Arial"/>
        </w:rPr>
        <w:t>. (Comparison between West Midlands and South East (Q2) over Q11 categories)</w:t>
      </w:r>
    </w:p>
    <w:p w14:paraId="325074AE"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 xml:space="preserve">Does the geographical location of where activities are delivered influence level of life skills? </w:t>
      </w:r>
    </w:p>
    <w:p w14:paraId="5399056F" w14:textId="77777777" w:rsidR="00AB0436" w:rsidRPr="00B71F91" w:rsidRDefault="00AB0436">
      <w:pPr>
        <w:pStyle w:val="ListParagraph"/>
        <w:numPr>
          <w:ilvl w:val="0"/>
          <w:numId w:val="65"/>
        </w:numPr>
        <w:pBdr>
          <w:top w:val="nil"/>
          <w:left w:val="nil"/>
          <w:bottom w:val="nil"/>
          <w:right w:val="nil"/>
          <w:between w:val="nil"/>
        </w:pBdr>
        <w:spacing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indicating that those attending activities in London are more likely to:</w:t>
      </w:r>
    </w:p>
    <w:p w14:paraId="30726571" w14:textId="0106265E" w:rsidR="00AB0436" w:rsidRPr="00B71F91" w:rsidRDefault="00AB0436">
      <w:pPr>
        <w:pStyle w:val="ListParagraph"/>
        <w:numPr>
          <w:ilvl w:val="1"/>
          <w:numId w:val="65"/>
        </w:numPr>
        <w:pBdr>
          <w:top w:val="nil"/>
          <w:left w:val="nil"/>
          <w:bottom w:val="nil"/>
          <w:right w:val="nil"/>
          <w:between w:val="nil"/>
        </w:pBdr>
        <w:spacing w:line="264" w:lineRule="auto"/>
        <w:rPr>
          <w:rFonts w:cs="Arial"/>
          <w:sz w:val="22"/>
        </w:rPr>
      </w:pPr>
      <w:r w:rsidRPr="00B71F91">
        <w:rPr>
          <w:rFonts w:cs="Arial"/>
          <w:sz w:val="22"/>
        </w:rPr>
        <w:t>easily calm down when upset</w:t>
      </w:r>
      <w:r w:rsidR="00B23351">
        <w:rPr>
          <w:rFonts w:cs="Arial"/>
          <w:sz w:val="22"/>
        </w:rPr>
        <w:t>;</w:t>
      </w:r>
    </w:p>
    <w:p w14:paraId="2FAA6C08" w14:textId="068A862E" w:rsidR="00AB0436" w:rsidRPr="00B71F91" w:rsidRDefault="00AB0436">
      <w:pPr>
        <w:pStyle w:val="ListParagraph"/>
        <w:numPr>
          <w:ilvl w:val="1"/>
          <w:numId w:val="65"/>
        </w:numPr>
        <w:pBdr>
          <w:top w:val="nil"/>
          <w:left w:val="nil"/>
          <w:bottom w:val="nil"/>
          <w:right w:val="nil"/>
          <w:between w:val="nil"/>
        </w:pBdr>
        <w:spacing w:line="264" w:lineRule="auto"/>
        <w:rPr>
          <w:rFonts w:cs="Arial"/>
          <w:sz w:val="22"/>
        </w:rPr>
      </w:pPr>
      <w:r w:rsidRPr="00B71F91">
        <w:rPr>
          <w:rFonts w:cs="Arial"/>
          <w:sz w:val="22"/>
        </w:rPr>
        <w:t>stop from doing that might be bad for them</w:t>
      </w:r>
      <w:r w:rsidR="00B23351">
        <w:rPr>
          <w:rFonts w:cs="Arial"/>
          <w:sz w:val="22"/>
        </w:rPr>
        <w:t>;</w:t>
      </w:r>
    </w:p>
    <w:p w14:paraId="37FF296D" w14:textId="3D910F4E" w:rsidR="00AB0436" w:rsidRPr="00B71F91" w:rsidRDefault="00AB0436">
      <w:pPr>
        <w:pStyle w:val="ListParagraph"/>
        <w:numPr>
          <w:ilvl w:val="1"/>
          <w:numId w:val="65"/>
        </w:numPr>
        <w:pBdr>
          <w:top w:val="nil"/>
          <w:left w:val="nil"/>
          <w:bottom w:val="nil"/>
          <w:right w:val="nil"/>
          <w:between w:val="nil"/>
        </w:pBdr>
        <w:spacing w:line="264" w:lineRule="auto"/>
        <w:rPr>
          <w:rFonts w:cs="Arial"/>
          <w:sz w:val="22"/>
        </w:rPr>
      </w:pPr>
      <w:r w:rsidRPr="00B71F91">
        <w:rPr>
          <w:rFonts w:cs="Arial"/>
          <w:sz w:val="22"/>
        </w:rPr>
        <w:t>feel bad when someone gets their feelings hurt</w:t>
      </w:r>
      <w:r w:rsidR="00B23351">
        <w:rPr>
          <w:rFonts w:cs="Arial"/>
          <w:sz w:val="22"/>
        </w:rPr>
        <w:t>;</w:t>
      </w:r>
    </w:p>
    <w:p w14:paraId="52E50F1E" w14:textId="3585EF23" w:rsidR="00AB0436" w:rsidRPr="00B71F91" w:rsidRDefault="00AB0436">
      <w:pPr>
        <w:pStyle w:val="ListParagraph"/>
        <w:numPr>
          <w:ilvl w:val="1"/>
          <w:numId w:val="65"/>
        </w:numPr>
        <w:pBdr>
          <w:top w:val="nil"/>
          <w:left w:val="nil"/>
          <w:bottom w:val="nil"/>
          <w:right w:val="nil"/>
          <w:between w:val="nil"/>
        </w:pBdr>
        <w:spacing w:line="264" w:lineRule="auto"/>
        <w:rPr>
          <w:rFonts w:cs="Arial"/>
          <w:sz w:val="22"/>
        </w:rPr>
      </w:pPr>
      <w:r w:rsidRPr="00B71F91">
        <w:rPr>
          <w:rFonts w:cs="Arial"/>
          <w:sz w:val="22"/>
        </w:rPr>
        <w:t>think about others before speaking</w:t>
      </w:r>
      <w:r w:rsidR="00B23351">
        <w:rPr>
          <w:rFonts w:cs="Arial"/>
          <w:sz w:val="22"/>
        </w:rPr>
        <w:t>;</w:t>
      </w:r>
      <w:r w:rsidRPr="00B71F91">
        <w:rPr>
          <w:rFonts w:cs="Arial"/>
          <w:sz w:val="22"/>
        </w:rPr>
        <w:t xml:space="preserve"> and </w:t>
      </w:r>
    </w:p>
    <w:p w14:paraId="3881C78B" w14:textId="77777777" w:rsidR="00AB0436" w:rsidRPr="00B71F91" w:rsidRDefault="00AB0436">
      <w:pPr>
        <w:pStyle w:val="ListParagraph"/>
        <w:numPr>
          <w:ilvl w:val="1"/>
          <w:numId w:val="65"/>
        </w:numPr>
        <w:pBdr>
          <w:top w:val="nil"/>
          <w:left w:val="nil"/>
          <w:bottom w:val="nil"/>
          <w:right w:val="nil"/>
          <w:between w:val="nil"/>
        </w:pBdr>
        <w:spacing w:after="120" w:line="264" w:lineRule="auto"/>
        <w:rPr>
          <w:rFonts w:cs="Arial"/>
          <w:sz w:val="22"/>
        </w:rPr>
      </w:pPr>
      <w:r w:rsidRPr="00B71F91">
        <w:rPr>
          <w:rFonts w:cs="Arial"/>
          <w:sz w:val="22"/>
        </w:rPr>
        <w:t xml:space="preserve">respect other points of view. </w:t>
      </w:r>
    </w:p>
    <w:tbl>
      <w:tblPr>
        <w:tblStyle w:val="GridTable4-Accent1"/>
        <w:tblW w:w="5000" w:type="pct"/>
        <w:tblLayout w:type="fixed"/>
        <w:tblLook w:val="0420" w:firstRow="1" w:lastRow="0" w:firstColumn="0" w:lastColumn="0" w:noHBand="0" w:noVBand="1"/>
      </w:tblPr>
      <w:tblGrid>
        <w:gridCol w:w="3027"/>
        <w:gridCol w:w="3760"/>
        <w:gridCol w:w="2229"/>
      </w:tblGrid>
      <w:tr w:rsidR="00AB0436" w:rsidRPr="00C1278E" w14:paraId="16359256" w14:textId="77777777" w:rsidTr="00C1278E">
        <w:trPr>
          <w:cnfStyle w:val="100000000000" w:firstRow="1" w:lastRow="0" w:firstColumn="0" w:lastColumn="0" w:oddVBand="0" w:evenVBand="0" w:oddHBand="0" w:evenHBand="0" w:firstRowFirstColumn="0" w:firstRowLastColumn="0" w:lastRowFirstColumn="0" w:lastRowLastColumn="0"/>
          <w:trHeight w:val="189"/>
        </w:trPr>
        <w:tc>
          <w:tcPr>
            <w:tcW w:w="0" w:type="pct"/>
            <w:noWrap/>
            <w:hideMark/>
          </w:tcPr>
          <w:p w14:paraId="65D0EA92" w14:textId="77777777" w:rsidR="00AB0436" w:rsidRPr="00C1278E" w:rsidRDefault="00AB0436" w:rsidP="005740EB">
            <w:pPr>
              <w:pStyle w:val="BodyText"/>
              <w:rPr>
                <w:rFonts w:cs="Arial"/>
                <w:sz w:val="22"/>
                <w:szCs w:val="22"/>
              </w:rPr>
            </w:pPr>
            <w:r w:rsidRPr="00C1278E">
              <w:rPr>
                <w:rFonts w:cs="Arial"/>
                <w:sz w:val="22"/>
                <w:szCs w:val="22"/>
              </w:rPr>
              <w:t>Region (Q2)</w:t>
            </w:r>
          </w:p>
        </w:tc>
        <w:tc>
          <w:tcPr>
            <w:tcW w:w="2085" w:type="pct"/>
            <w:noWrap/>
            <w:hideMark/>
          </w:tcPr>
          <w:p w14:paraId="1AC3E365" w14:textId="77777777" w:rsidR="00AB0436" w:rsidRPr="00C1278E" w:rsidRDefault="00AB0436" w:rsidP="005740EB">
            <w:pPr>
              <w:pStyle w:val="BodyText"/>
              <w:rPr>
                <w:rFonts w:cs="Arial"/>
                <w:sz w:val="22"/>
                <w:szCs w:val="22"/>
              </w:rPr>
            </w:pPr>
            <w:r w:rsidRPr="00C1278E">
              <w:rPr>
                <w:rFonts w:cs="Arial"/>
                <w:sz w:val="22"/>
                <w:szCs w:val="22"/>
              </w:rPr>
              <w:t>Average of life skills (Q13a) (1 – Never; 5 – Very often)</w:t>
            </w:r>
          </w:p>
        </w:tc>
        <w:tc>
          <w:tcPr>
            <w:tcW w:w="1236" w:type="pct"/>
          </w:tcPr>
          <w:p w14:paraId="67F752EF" w14:textId="77777777" w:rsidR="00AB0436" w:rsidRPr="00C1278E" w:rsidRDefault="00AB0436" w:rsidP="005740EB">
            <w:pPr>
              <w:pStyle w:val="BodyText"/>
              <w:rPr>
                <w:rFonts w:cs="Arial"/>
                <w:sz w:val="22"/>
                <w:szCs w:val="22"/>
              </w:rPr>
            </w:pPr>
            <w:r w:rsidRPr="00C1278E">
              <w:rPr>
                <w:rFonts w:cs="Arial"/>
                <w:sz w:val="22"/>
                <w:szCs w:val="22"/>
              </w:rPr>
              <w:t>No. of respondents</w:t>
            </w:r>
          </w:p>
        </w:tc>
      </w:tr>
      <w:tr w:rsidR="00AB0436" w:rsidRPr="00C1278E" w14:paraId="5EF6199C" w14:textId="77777777" w:rsidTr="00C1278E">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03BBC38" w14:textId="77777777" w:rsidR="00AB0436" w:rsidRPr="00C1278E" w:rsidRDefault="00AB0436" w:rsidP="005740EB">
            <w:pPr>
              <w:pStyle w:val="BodyText"/>
              <w:rPr>
                <w:rFonts w:cs="Arial"/>
                <w:color w:val="333333"/>
                <w:sz w:val="22"/>
                <w:szCs w:val="22"/>
              </w:rPr>
            </w:pPr>
            <w:r w:rsidRPr="00C1278E">
              <w:rPr>
                <w:rFonts w:cs="Arial"/>
                <w:sz w:val="22"/>
                <w:szCs w:val="22"/>
              </w:rPr>
              <w:t>East Midlands</w:t>
            </w:r>
          </w:p>
        </w:tc>
        <w:tc>
          <w:tcPr>
            <w:tcW w:w="2085" w:type="pct"/>
            <w:noWrap/>
            <w:hideMark/>
          </w:tcPr>
          <w:p w14:paraId="2EB0750E" w14:textId="77777777" w:rsidR="00AB0436" w:rsidRPr="00C1278E" w:rsidRDefault="00AB0436" w:rsidP="005740EB">
            <w:pPr>
              <w:pStyle w:val="BodyText"/>
              <w:rPr>
                <w:rFonts w:cs="Arial"/>
                <w:color w:val="333333"/>
                <w:sz w:val="22"/>
                <w:szCs w:val="22"/>
              </w:rPr>
            </w:pPr>
            <w:r w:rsidRPr="00C1278E">
              <w:rPr>
                <w:rFonts w:cs="Arial"/>
                <w:sz w:val="22"/>
                <w:szCs w:val="22"/>
              </w:rPr>
              <w:t>3.03</w:t>
            </w:r>
          </w:p>
        </w:tc>
        <w:tc>
          <w:tcPr>
            <w:tcW w:w="1236" w:type="pct"/>
          </w:tcPr>
          <w:p w14:paraId="42876337" w14:textId="77777777" w:rsidR="00AB0436" w:rsidRPr="00C1278E" w:rsidRDefault="00AB0436" w:rsidP="005740EB">
            <w:pPr>
              <w:pStyle w:val="BodyText"/>
              <w:rPr>
                <w:rFonts w:cs="Arial"/>
                <w:color w:val="333333"/>
                <w:sz w:val="22"/>
                <w:szCs w:val="22"/>
              </w:rPr>
            </w:pPr>
            <w:r w:rsidRPr="00C1278E">
              <w:rPr>
                <w:rFonts w:cs="Arial"/>
                <w:sz w:val="22"/>
                <w:szCs w:val="22"/>
              </w:rPr>
              <w:t>37</w:t>
            </w:r>
          </w:p>
        </w:tc>
      </w:tr>
      <w:tr w:rsidR="00AB0436" w:rsidRPr="00C1278E" w14:paraId="54E60B47" w14:textId="77777777" w:rsidTr="00C1278E">
        <w:trPr>
          <w:trHeight w:val="387"/>
        </w:trPr>
        <w:tc>
          <w:tcPr>
            <w:tcW w:w="1679" w:type="pct"/>
            <w:noWrap/>
            <w:hideMark/>
          </w:tcPr>
          <w:p w14:paraId="22414D57" w14:textId="77777777" w:rsidR="00AB0436" w:rsidRPr="00C1278E" w:rsidRDefault="00AB0436" w:rsidP="005740EB">
            <w:pPr>
              <w:pStyle w:val="BodyText"/>
              <w:rPr>
                <w:rFonts w:cs="Arial"/>
                <w:color w:val="333333"/>
                <w:sz w:val="22"/>
                <w:szCs w:val="22"/>
              </w:rPr>
            </w:pPr>
            <w:r w:rsidRPr="00C1278E">
              <w:rPr>
                <w:rFonts w:cs="Arial"/>
                <w:sz w:val="22"/>
                <w:szCs w:val="22"/>
              </w:rPr>
              <w:t>East of England</w:t>
            </w:r>
          </w:p>
        </w:tc>
        <w:tc>
          <w:tcPr>
            <w:tcW w:w="2085" w:type="pct"/>
            <w:noWrap/>
            <w:hideMark/>
          </w:tcPr>
          <w:p w14:paraId="3E40CA03" w14:textId="77777777" w:rsidR="00AB0436" w:rsidRPr="00C1278E" w:rsidRDefault="00AB0436" w:rsidP="005740EB">
            <w:pPr>
              <w:pStyle w:val="BodyText"/>
              <w:rPr>
                <w:rFonts w:cs="Arial"/>
                <w:color w:val="333333"/>
                <w:sz w:val="22"/>
                <w:szCs w:val="22"/>
              </w:rPr>
            </w:pPr>
            <w:r w:rsidRPr="00C1278E">
              <w:rPr>
                <w:rFonts w:cs="Arial"/>
                <w:sz w:val="22"/>
                <w:szCs w:val="22"/>
              </w:rPr>
              <w:t>2.90</w:t>
            </w:r>
          </w:p>
        </w:tc>
        <w:tc>
          <w:tcPr>
            <w:tcW w:w="1236" w:type="pct"/>
          </w:tcPr>
          <w:p w14:paraId="5692B2E6" w14:textId="77777777" w:rsidR="00AB0436" w:rsidRPr="00C1278E" w:rsidRDefault="00AB0436" w:rsidP="005740EB">
            <w:pPr>
              <w:pStyle w:val="BodyText"/>
              <w:rPr>
                <w:rFonts w:cs="Arial"/>
                <w:color w:val="333333"/>
                <w:sz w:val="22"/>
                <w:szCs w:val="22"/>
              </w:rPr>
            </w:pPr>
            <w:r w:rsidRPr="00C1278E">
              <w:rPr>
                <w:rFonts w:cs="Arial"/>
                <w:sz w:val="22"/>
                <w:szCs w:val="22"/>
              </w:rPr>
              <w:t>50</w:t>
            </w:r>
          </w:p>
        </w:tc>
      </w:tr>
      <w:tr w:rsidR="00AB0436" w:rsidRPr="00C1278E" w14:paraId="0C8E8963" w14:textId="77777777" w:rsidTr="00C1278E">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184B87F3" w14:textId="77777777" w:rsidR="00AB0436" w:rsidRPr="00C1278E" w:rsidRDefault="00AB0436" w:rsidP="005740EB">
            <w:pPr>
              <w:pStyle w:val="BodyText"/>
              <w:rPr>
                <w:rFonts w:cs="Arial"/>
                <w:color w:val="333333"/>
                <w:sz w:val="22"/>
                <w:szCs w:val="22"/>
              </w:rPr>
            </w:pPr>
            <w:r w:rsidRPr="00C1278E">
              <w:rPr>
                <w:rFonts w:cs="Arial"/>
                <w:sz w:val="22"/>
                <w:szCs w:val="22"/>
              </w:rPr>
              <w:t>London</w:t>
            </w:r>
          </w:p>
        </w:tc>
        <w:tc>
          <w:tcPr>
            <w:tcW w:w="2085" w:type="pct"/>
            <w:noWrap/>
            <w:hideMark/>
          </w:tcPr>
          <w:p w14:paraId="24AB30FF" w14:textId="77777777" w:rsidR="00AB0436" w:rsidRPr="00C1278E" w:rsidRDefault="00AB0436" w:rsidP="005740EB">
            <w:pPr>
              <w:pStyle w:val="BodyText"/>
              <w:rPr>
                <w:rFonts w:cs="Arial"/>
                <w:color w:val="333333"/>
                <w:sz w:val="22"/>
                <w:szCs w:val="22"/>
              </w:rPr>
            </w:pPr>
            <w:r w:rsidRPr="00C1278E">
              <w:rPr>
                <w:rFonts w:cs="Arial"/>
                <w:sz w:val="22"/>
                <w:szCs w:val="22"/>
              </w:rPr>
              <w:t>3.64</w:t>
            </w:r>
          </w:p>
        </w:tc>
        <w:tc>
          <w:tcPr>
            <w:tcW w:w="1236" w:type="pct"/>
          </w:tcPr>
          <w:p w14:paraId="5683778F" w14:textId="77777777" w:rsidR="00AB0436" w:rsidRPr="00C1278E" w:rsidRDefault="00AB0436" w:rsidP="005740EB">
            <w:pPr>
              <w:pStyle w:val="BodyText"/>
              <w:rPr>
                <w:rFonts w:cs="Arial"/>
                <w:color w:val="333333"/>
                <w:sz w:val="22"/>
                <w:szCs w:val="22"/>
              </w:rPr>
            </w:pPr>
            <w:r w:rsidRPr="00C1278E">
              <w:rPr>
                <w:rFonts w:cs="Arial"/>
                <w:sz w:val="22"/>
                <w:szCs w:val="22"/>
              </w:rPr>
              <w:t>115</w:t>
            </w:r>
          </w:p>
        </w:tc>
      </w:tr>
      <w:tr w:rsidR="00AB0436" w:rsidRPr="00C1278E" w14:paraId="2CD66416" w14:textId="77777777" w:rsidTr="00C1278E">
        <w:trPr>
          <w:trHeight w:val="70"/>
        </w:trPr>
        <w:tc>
          <w:tcPr>
            <w:tcW w:w="1679" w:type="pct"/>
            <w:noWrap/>
            <w:hideMark/>
          </w:tcPr>
          <w:p w14:paraId="533945AC" w14:textId="77777777" w:rsidR="00AB0436" w:rsidRPr="00C1278E" w:rsidRDefault="00AB0436" w:rsidP="005740EB">
            <w:pPr>
              <w:pStyle w:val="BodyText"/>
              <w:rPr>
                <w:rFonts w:cs="Arial"/>
                <w:color w:val="333333"/>
                <w:sz w:val="22"/>
                <w:szCs w:val="22"/>
              </w:rPr>
            </w:pPr>
            <w:r w:rsidRPr="00C1278E">
              <w:rPr>
                <w:rFonts w:cs="Arial"/>
                <w:sz w:val="22"/>
                <w:szCs w:val="22"/>
              </w:rPr>
              <w:t>North East</w:t>
            </w:r>
          </w:p>
        </w:tc>
        <w:tc>
          <w:tcPr>
            <w:tcW w:w="2085" w:type="pct"/>
            <w:noWrap/>
            <w:hideMark/>
          </w:tcPr>
          <w:p w14:paraId="5732C5DA" w14:textId="77777777" w:rsidR="00AB0436" w:rsidRPr="00C1278E" w:rsidRDefault="00AB0436" w:rsidP="005740EB">
            <w:pPr>
              <w:pStyle w:val="BodyText"/>
              <w:rPr>
                <w:rFonts w:cs="Arial"/>
                <w:color w:val="333333"/>
                <w:sz w:val="22"/>
                <w:szCs w:val="22"/>
              </w:rPr>
            </w:pPr>
            <w:r w:rsidRPr="00C1278E">
              <w:rPr>
                <w:rFonts w:cs="Arial"/>
                <w:sz w:val="22"/>
                <w:szCs w:val="22"/>
              </w:rPr>
              <w:t>3.15</w:t>
            </w:r>
          </w:p>
        </w:tc>
        <w:tc>
          <w:tcPr>
            <w:tcW w:w="1236" w:type="pct"/>
          </w:tcPr>
          <w:p w14:paraId="51DD2B63" w14:textId="77777777" w:rsidR="00AB0436" w:rsidRPr="00C1278E" w:rsidRDefault="00AB0436" w:rsidP="005740EB">
            <w:pPr>
              <w:pStyle w:val="BodyText"/>
              <w:rPr>
                <w:rFonts w:cs="Arial"/>
                <w:color w:val="333333"/>
                <w:sz w:val="22"/>
                <w:szCs w:val="22"/>
              </w:rPr>
            </w:pPr>
            <w:r w:rsidRPr="00C1278E">
              <w:rPr>
                <w:rFonts w:cs="Arial"/>
                <w:sz w:val="22"/>
                <w:szCs w:val="22"/>
              </w:rPr>
              <w:t>62</w:t>
            </w:r>
          </w:p>
        </w:tc>
      </w:tr>
      <w:tr w:rsidR="00AB0436" w:rsidRPr="00C1278E" w14:paraId="602E73AC"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37CA61C8" w14:textId="77777777" w:rsidR="00AB0436" w:rsidRPr="00C1278E" w:rsidRDefault="00AB0436" w:rsidP="005740EB">
            <w:pPr>
              <w:pStyle w:val="BodyText"/>
              <w:rPr>
                <w:rFonts w:cs="Arial"/>
                <w:sz w:val="22"/>
                <w:szCs w:val="22"/>
              </w:rPr>
            </w:pPr>
            <w:r w:rsidRPr="00C1278E">
              <w:rPr>
                <w:rFonts w:cs="Arial"/>
                <w:sz w:val="22"/>
                <w:szCs w:val="22"/>
              </w:rPr>
              <w:t>North West</w:t>
            </w:r>
          </w:p>
        </w:tc>
        <w:tc>
          <w:tcPr>
            <w:tcW w:w="2085" w:type="pct"/>
            <w:noWrap/>
          </w:tcPr>
          <w:p w14:paraId="6A15FB90" w14:textId="77777777" w:rsidR="00AB0436" w:rsidRPr="00C1278E" w:rsidRDefault="00AB0436" w:rsidP="005740EB">
            <w:pPr>
              <w:pStyle w:val="BodyText"/>
              <w:rPr>
                <w:rFonts w:cs="Arial"/>
                <w:sz w:val="22"/>
                <w:szCs w:val="22"/>
              </w:rPr>
            </w:pPr>
            <w:r w:rsidRPr="00C1278E">
              <w:rPr>
                <w:rFonts w:cs="Arial"/>
                <w:sz w:val="22"/>
                <w:szCs w:val="22"/>
              </w:rPr>
              <w:t>3.21</w:t>
            </w:r>
          </w:p>
        </w:tc>
        <w:tc>
          <w:tcPr>
            <w:tcW w:w="1236" w:type="pct"/>
          </w:tcPr>
          <w:p w14:paraId="6860AF35" w14:textId="77777777" w:rsidR="00AB0436" w:rsidRPr="00C1278E" w:rsidRDefault="00AB0436" w:rsidP="005740EB">
            <w:pPr>
              <w:pStyle w:val="BodyText"/>
              <w:rPr>
                <w:rFonts w:cs="Arial"/>
                <w:sz w:val="22"/>
                <w:szCs w:val="22"/>
              </w:rPr>
            </w:pPr>
            <w:r w:rsidRPr="00C1278E">
              <w:rPr>
                <w:rFonts w:cs="Arial"/>
                <w:sz w:val="22"/>
                <w:szCs w:val="22"/>
              </w:rPr>
              <w:t>77</w:t>
            </w:r>
          </w:p>
        </w:tc>
      </w:tr>
      <w:tr w:rsidR="00AB0436" w:rsidRPr="00C1278E" w14:paraId="51FFF26F" w14:textId="77777777" w:rsidTr="00C1278E">
        <w:trPr>
          <w:trHeight w:val="70"/>
        </w:trPr>
        <w:tc>
          <w:tcPr>
            <w:tcW w:w="1679" w:type="pct"/>
            <w:noWrap/>
          </w:tcPr>
          <w:p w14:paraId="71186B24" w14:textId="77777777" w:rsidR="00AB0436" w:rsidRPr="00C1278E" w:rsidRDefault="00AB0436" w:rsidP="005740EB">
            <w:pPr>
              <w:pStyle w:val="BodyText"/>
              <w:rPr>
                <w:rFonts w:cs="Arial"/>
                <w:sz w:val="22"/>
                <w:szCs w:val="22"/>
              </w:rPr>
            </w:pPr>
            <w:r w:rsidRPr="00C1278E">
              <w:rPr>
                <w:rFonts w:cs="Arial"/>
                <w:sz w:val="22"/>
                <w:szCs w:val="22"/>
              </w:rPr>
              <w:t>South East</w:t>
            </w:r>
          </w:p>
        </w:tc>
        <w:tc>
          <w:tcPr>
            <w:tcW w:w="2085" w:type="pct"/>
            <w:noWrap/>
          </w:tcPr>
          <w:p w14:paraId="50D3463A" w14:textId="77777777" w:rsidR="00AB0436" w:rsidRPr="00C1278E" w:rsidRDefault="00AB0436" w:rsidP="005740EB">
            <w:pPr>
              <w:pStyle w:val="BodyText"/>
              <w:rPr>
                <w:rFonts w:cs="Arial"/>
                <w:sz w:val="22"/>
                <w:szCs w:val="22"/>
              </w:rPr>
            </w:pPr>
            <w:r w:rsidRPr="00C1278E">
              <w:rPr>
                <w:rFonts w:cs="Arial"/>
                <w:sz w:val="22"/>
                <w:szCs w:val="22"/>
              </w:rPr>
              <w:t>2.87</w:t>
            </w:r>
          </w:p>
        </w:tc>
        <w:tc>
          <w:tcPr>
            <w:tcW w:w="1236" w:type="pct"/>
          </w:tcPr>
          <w:p w14:paraId="543A0C8A" w14:textId="77777777" w:rsidR="00AB0436" w:rsidRPr="00C1278E" w:rsidRDefault="00AB0436" w:rsidP="005740EB">
            <w:pPr>
              <w:pStyle w:val="BodyText"/>
              <w:rPr>
                <w:rFonts w:cs="Arial"/>
                <w:sz w:val="22"/>
                <w:szCs w:val="22"/>
              </w:rPr>
            </w:pPr>
            <w:r w:rsidRPr="00C1278E">
              <w:rPr>
                <w:rFonts w:cs="Arial"/>
                <w:sz w:val="22"/>
                <w:szCs w:val="22"/>
              </w:rPr>
              <w:t>60</w:t>
            </w:r>
          </w:p>
        </w:tc>
      </w:tr>
      <w:tr w:rsidR="00AB0436" w:rsidRPr="00C1278E" w14:paraId="59D8FA33"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6304602B" w14:textId="77777777" w:rsidR="00AB0436" w:rsidRPr="00C1278E" w:rsidRDefault="00AB0436" w:rsidP="005740EB">
            <w:pPr>
              <w:pStyle w:val="BodyText"/>
              <w:rPr>
                <w:rFonts w:cs="Arial"/>
                <w:sz w:val="22"/>
                <w:szCs w:val="22"/>
              </w:rPr>
            </w:pPr>
            <w:r w:rsidRPr="00C1278E">
              <w:rPr>
                <w:rFonts w:cs="Arial"/>
                <w:sz w:val="22"/>
                <w:szCs w:val="22"/>
              </w:rPr>
              <w:lastRenderedPageBreak/>
              <w:t>South West</w:t>
            </w:r>
          </w:p>
        </w:tc>
        <w:tc>
          <w:tcPr>
            <w:tcW w:w="2085" w:type="pct"/>
            <w:noWrap/>
          </w:tcPr>
          <w:p w14:paraId="39EA3547" w14:textId="77777777" w:rsidR="00AB0436" w:rsidRPr="00C1278E" w:rsidRDefault="00AB0436" w:rsidP="005740EB">
            <w:pPr>
              <w:pStyle w:val="BodyText"/>
              <w:rPr>
                <w:rFonts w:cs="Arial"/>
                <w:sz w:val="22"/>
                <w:szCs w:val="22"/>
              </w:rPr>
            </w:pPr>
            <w:r w:rsidRPr="00C1278E">
              <w:rPr>
                <w:rFonts w:cs="Arial"/>
                <w:sz w:val="22"/>
                <w:szCs w:val="22"/>
              </w:rPr>
              <w:t>2.88</w:t>
            </w:r>
          </w:p>
        </w:tc>
        <w:tc>
          <w:tcPr>
            <w:tcW w:w="1236" w:type="pct"/>
          </w:tcPr>
          <w:p w14:paraId="690AAE98" w14:textId="77777777" w:rsidR="00AB0436" w:rsidRPr="00C1278E" w:rsidRDefault="00AB0436" w:rsidP="005740EB">
            <w:pPr>
              <w:pStyle w:val="BodyText"/>
              <w:rPr>
                <w:rFonts w:cs="Arial"/>
                <w:sz w:val="22"/>
                <w:szCs w:val="22"/>
              </w:rPr>
            </w:pPr>
            <w:r w:rsidRPr="00C1278E">
              <w:rPr>
                <w:rFonts w:cs="Arial"/>
                <w:sz w:val="22"/>
                <w:szCs w:val="22"/>
              </w:rPr>
              <w:t>8</w:t>
            </w:r>
          </w:p>
        </w:tc>
      </w:tr>
      <w:tr w:rsidR="00AB0436" w:rsidRPr="00C1278E" w14:paraId="2EF33ABF" w14:textId="77777777" w:rsidTr="00C1278E">
        <w:trPr>
          <w:trHeight w:val="70"/>
        </w:trPr>
        <w:tc>
          <w:tcPr>
            <w:tcW w:w="1679" w:type="pct"/>
            <w:noWrap/>
          </w:tcPr>
          <w:p w14:paraId="74034F77" w14:textId="77777777" w:rsidR="00AB0436" w:rsidRPr="00C1278E" w:rsidRDefault="00AB0436" w:rsidP="005740EB">
            <w:pPr>
              <w:pStyle w:val="BodyText"/>
              <w:rPr>
                <w:rFonts w:cs="Arial"/>
                <w:sz w:val="22"/>
                <w:szCs w:val="22"/>
              </w:rPr>
            </w:pPr>
            <w:r w:rsidRPr="00C1278E">
              <w:rPr>
                <w:rFonts w:cs="Arial"/>
                <w:sz w:val="22"/>
                <w:szCs w:val="22"/>
              </w:rPr>
              <w:t>West Midlands</w:t>
            </w:r>
          </w:p>
        </w:tc>
        <w:tc>
          <w:tcPr>
            <w:tcW w:w="2085" w:type="pct"/>
            <w:noWrap/>
          </w:tcPr>
          <w:p w14:paraId="3E0C795F" w14:textId="77777777" w:rsidR="00AB0436" w:rsidRPr="00C1278E" w:rsidRDefault="00AB0436" w:rsidP="005740EB">
            <w:pPr>
              <w:pStyle w:val="BodyText"/>
              <w:rPr>
                <w:rFonts w:cs="Arial"/>
                <w:sz w:val="22"/>
                <w:szCs w:val="22"/>
              </w:rPr>
            </w:pPr>
            <w:r w:rsidRPr="00C1278E">
              <w:rPr>
                <w:rFonts w:cs="Arial"/>
                <w:sz w:val="22"/>
                <w:szCs w:val="22"/>
              </w:rPr>
              <w:t>3.32</w:t>
            </w:r>
          </w:p>
        </w:tc>
        <w:tc>
          <w:tcPr>
            <w:tcW w:w="1236" w:type="pct"/>
          </w:tcPr>
          <w:p w14:paraId="7F991623" w14:textId="77777777" w:rsidR="00AB0436" w:rsidRPr="00C1278E" w:rsidRDefault="00AB0436" w:rsidP="005740EB">
            <w:pPr>
              <w:pStyle w:val="BodyText"/>
              <w:rPr>
                <w:rFonts w:cs="Arial"/>
                <w:sz w:val="22"/>
                <w:szCs w:val="22"/>
              </w:rPr>
            </w:pPr>
            <w:r w:rsidRPr="00C1278E">
              <w:rPr>
                <w:rFonts w:cs="Arial"/>
                <w:sz w:val="22"/>
                <w:szCs w:val="22"/>
              </w:rPr>
              <w:t>53</w:t>
            </w:r>
          </w:p>
        </w:tc>
      </w:tr>
      <w:tr w:rsidR="00AB0436" w:rsidRPr="00C1278E" w14:paraId="33ABD242"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442178F1" w14:textId="77777777" w:rsidR="00AB0436" w:rsidRPr="00C1278E" w:rsidRDefault="00AB0436" w:rsidP="005740EB">
            <w:pPr>
              <w:pStyle w:val="BodyText"/>
              <w:rPr>
                <w:rFonts w:cs="Arial"/>
                <w:sz w:val="22"/>
                <w:szCs w:val="22"/>
              </w:rPr>
            </w:pPr>
            <w:r w:rsidRPr="00C1278E">
              <w:rPr>
                <w:rFonts w:cs="Arial"/>
                <w:sz w:val="22"/>
                <w:szCs w:val="22"/>
              </w:rPr>
              <w:t>Yorkshire and the Humber</w:t>
            </w:r>
          </w:p>
        </w:tc>
        <w:tc>
          <w:tcPr>
            <w:tcW w:w="2085" w:type="pct"/>
            <w:noWrap/>
          </w:tcPr>
          <w:p w14:paraId="5329A14C" w14:textId="77777777" w:rsidR="00AB0436" w:rsidRPr="00C1278E" w:rsidRDefault="00AB0436" w:rsidP="005740EB">
            <w:pPr>
              <w:pStyle w:val="BodyText"/>
              <w:rPr>
                <w:rFonts w:cs="Arial"/>
                <w:sz w:val="22"/>
                <w:szCs w:val="22"/>
              </w:rPr>
            </w:pPr>
            <w:r w:rsidRPr="00C1278E">
              <w:rPr>
                <w:rFonts w:cs="Arial"/>
                <w:sz w:val="22"/>
                <w:szCs w:val="22"/>
              </w:rPr>
              <w:t>3.29</w:t>
            </w:r>
          </w:p>
        </w:tc>
        <w:tc>
          <w:tcPr>
            <w:tcW w:w="1236" w:type="pct"/>
          </w:tcPr>
          <w:p w14:paraId="7F1DC216" w14:textId="77777777" w:rsidR="00AB0436" w:rsidRPr="00C1278E" w:rsidRDefault="00AB0436" w:rsidP="005740EB">
            <w:pPr>
              <w:pStyle w:val="BodyText"/>
              <w:rPr>
                <w:rFonts w:cs="Arial"/>
                <w:sz w:val="22"/>
                <w:szCs w:val="22"/>
              </w:rPr>
            </w:pPr>
            <w:r w:rsidRPr="00C1278E">
              <w:rPr>
                <w:rFonts w:cs="Arial"/>
                <w:sz w:val="22"/>
                <w:szCs w:val="22"/>
              </w:rPr>
              <w:t>49</w:t>
            </w:r>
          </w:p>
        </w:tc>
      </w:tr>
    </w:tbl>
    <w:p w14:paraId="61AE0903"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[(3.64-2.87/9] = 8.63% - </w:t>
      </w:r>
      <w:r w:rsidRPr="00B71F91">
        <w:rPr>
          <w:rFonts w:ascii="Arial" w:hAnsi="Arial" w:cs="Arial"/>
          <w:b/>
          <w:bCs/>
        </w:rPr>
        <w:t>emerging evidence</w:t>
      </w:r>
      <w:r w:rsidRPr="00B71F91">
        <w:rPr>
          <w:rFonts w:ascii="Arial" w:hAnsi="Arial" w:cs="Arial"/>
        </w:rPr>
        <w:t>. (Comparison between London and South East (Q2) over Q13 categories)</w:t>
      </w:r>
    </w:p>
    <w:tbl>
      <w:tblPr>
        <w:tblStyle w:val="GridTable4-Accent1"/>
        <w:tblW w:w="5000" w:type="pct"/>
        <w:tblLayout w:type="fixed"/>
        <w:tblLook w:val="0420" w:firstRow="1" w:lastRow="0" w:firstColumn="0" w:lastColumn="0" w:noHBand="0" w:noVBand="1"/>
      </w:tblPr>
      <w:tblGrid>
        <w:gridCol w:w="3027"/>
        <w:gridCol w:w="3760"/>
        <w:gridCol w:w="2229"/>
      </w:tblGrid>
      <w:tr w:rsidR="00AB0436" w:rsidRPr="00C1278E" w14:paraId="493E1D1A" w14:textId="77777777" w:rsidTr="00C1278E">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6C9CAC87" w14:textId="77777777" w:rsidR="00AB0436" w:rsidRPr="00C1278E" w:rsidRDefault="00AB0436" w:rsidP="005740EB">
            <w:pPr>
              <w:pStyle w:val="BodyText"/>
              <w:rPr>
                <w:rFonts w:cs="Arial"/>
                <w:sz w:val="22"/>
                <w:szCs w:val="22"/>
              </w:rPr>
            </w:pPr>
            <w:r w:rsidRPr="00C1278E">
              <w:rPr>
                <w:rFonts w:cs="Arial"/>
                <w:sz w:val="22"/>
                <w:szCs w:val="22"/>
              </w:rPr>
              <w:t>Region (Q2)</w:t>
            </w:r>
          </w:p>
        </w:tc>
        <w:tc>
          <w:tcPr>
            <w:tcW w:w="2085" w:type="pct"/>
            <w:noWrap/>
            <w:hideMark/>
          </w:tcPr>
          <w:p w14:paraId="51939B39" w14:textId="77777777" w:rsidR="00AB0436" w:rsidRPr="00C1278E" w:rsidRDefault="00AB0436" w:rsidP="005740EB">
            <w:pPr>
              <w:pStyle w:val="BodyText"/>
              <w:rPr>
                <w:rFonts w:cs="Arial"/>
                <w:sz w:val="22"/>
                <w:szCs w:val="22"/>
              </w:rPr>
            </w:pPr>
            <w:r w:rsidRPr="00C1278E">
              <w:rPr>
                <w:rFonts w:cs="Arial"/>
                <w:sz w:val="22"/>
                <w:szCs w:val="22"/>
              </w:rPr>
              <w:t>Average of life skills (Q13b) (1 – Never; 5 – Very often)</w:t>
            </w:r>
          </w:p>
        </w:tc>
        <w:tc>
          <w:tcPr>
            <w:tcW w:w="1236" w:type="pct"/>
          </w:tcPr>
          <w:p w14:paraId="26B6AE01" w14:textId="77777777" w:rsidR="00AB0436" w:rsidRPr="00C1278E" w:rsidRDefault="00AB0436" w:rsidP="005740EB">
            <w:pPr>
              <w:pStyle w:val="BodyText"/>
              <w:rPr>
                <w:rFonts w:cs="Arial"/>
                <w:sz w:val="22"/>
                <w:szCs w:val="22"/>
              </w:rPr>
            </w:pPr>
            <w:r w:rsidRPr="00C1278E">
              <w:rPr>
                <w:rFonts w:cs="Arial"/>
                <w:sz w:val="22"/>
                <w:szCs w:val="22"/>
              </w:rPr>
              <w:t>No. of respondents</w:t>
            </w:r>
          </w:p>
        </w:tc>
      </w:tr>
      <w:tr w:rsidR="00AB0436" w:rsidRPr="00C1278E" w14:paraId="07F9665B" w14:textId="77777777" w:rsidTr="00C1278E">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6EEF45E2" w14:textId="77777777" w:rsidR="00AB0436" w:rsidRPr="00C1278E" w:rsidRDefault="00AB0436" w:rsidP="005740EB">
            <w:pPr>
              <w:pStyle w:val="BodyText"/>
              <w:rPr>
                <w:rFonts w:cs="Arial"/>
                <w:color w:val="333333"/>
                <w:sz w:val="22"/>
                <w:szCs w:val="22"/>
              </w:rPr>
            </w:pPr>
            <w:r w:rsidRPr="00C1278E">
              <w:rPr>
                <w:rFonts w:cs="Arial"/>
                <w:sz w:val="22"/>
                <w:szCs w:val="22"/>
              </w:rPr>
              <w:t>East Midlands</w:t>
            </w:r>
          </w:p>
        </w:tc>
        <w:tc>
          <w:tcPr>
            <w:tcW w:w="2085" w:type="pct"/>
            <w:noWrap/>
            <w:hideMark/>
          </w:tcPr>
          <w:p w14:paraId="6C58EE54" w14:textId="77777777" w:rsidR="00AB0436" w:rsidRPr="00C1278E" w:rsidRDefault="00AB0436" w:rsidP="005740EB">
            <w:pPr>
              <w:pStyle w:val="BodyText"/>
              <w:rPr>
                <w:rFonts w:cs="Arial"/>
                <w:color w:val="333333"/>
                <w:sz w:val="22"/>
                <w:szCs w:val="22"/>
              </w:rPr>
            </w:pPr>
            <w:r w:rsidRPr="00C1278E">
              <w:rPr>
                <w:rFonts w:cs="Arial"/>
                <w:sz w:val="22"/>
                <w:szCs w:val="22"/>
              </w:rPr>
              <w:t>3.05</w:t>
            </w:r>
          </w:p>
        </w:tc>
        <w:tc>
          <w:tcPr>
            <w:tcW w:w="1236" w:type="pct"/>
          </w:tcPr>
          <w:p w14:paraId="2ABBF6D7" w14:textId="77777777" w:rsidR="00AB0436" w:rsidRPr="00C1278E" w:rsidRDefault="00AB0436" w:rsidP="005740EB">
            <w:pPr>
              <w:pStyle w:val="BodyText"/>
              <w:rPr>
                <w:rFonts w:cs="Arial"/>
                <w:color w:val="333333"/>
                <w:sz w:val="22"/>
                <w:szCs w:val="22"/>
              </w:rPr>
            </w:pPr>
            <w:r w:rsidRPr="00C1278E">
              <w:rPr>
                <w:rFonts w:cs="Arial"/>
                <w:sz w:val="22"/>
                <w:szCs w:val="22"/>
              </w:rPr>
              <w:t>37</w:t>
            </w:r>
          </w:p>
        </w:tc>
      </w:tr>
      <w:tr w:rsidR="00AB0436" w:rsidRPr="00C1278E" w14:paraId="55D76209" w14:textId="77777777" w:rsidTr="00C1278E">
        <w:trPr>
          <w:trHeight w:val="387"/>
        </w:trPr>
        <w:tc>
          <w:tcPr>
            <w:tcW w:w="1679" w:type="pct"/>
            <w:noWrap/>
            <w:hideMark/>
          </w:tcPr>
          <w:p w14:paraId="05D87925" w14:textId="77777777" w:rsidR="00AB0436" w:rsidRPr="00C1278E" w:rsidRDefault="00AB0436" w:rsidP="005740EB">
            <w:pPr>
              <w:pStyle w:val="BodyText"/>
              <w:rPr>
                <w:rFonts w:cs="Arial"/>
                <w:color w:val="333333"/>
                <w:sz w:val="22"/>
                <w:szCs w:val="22"/>
              </w:rPr>
            </w:pPr>
            <w:r w:rsidRPr="00C1278E">
              <w:rPr>
                <w:rFonts w:cs="Arial"/>
                <w:sz w:val="22"/>
                <w:szCs w:val="22"/>
              </w:rPr>
              <w:t>East of England</w:t>
            </w:r>
          </w:p>
        </w:tc>
        <w:tc>
          <w:tcPr>
            <w:tcW w:w="2085" w:type="pct"/>
            <w:noWrap/>
            <w:hideMark/>
          </w:tcPr>
          <w:p w14:paraId="5CAC29E0" w14:textId="77777777" w:rsidR="00AB0436" w:rsidRPr="00C1278E" w:rsidRDefault="00AB0436" w:rsidP="005740EB">
            <w:pPr>
              <w:pStyle w:val="BodyText"/>
              <w:rPr>
                <w:rFonts w:cs="Arial"/>
                <w:color w:val="333333"/>
                <w:sz w:val="22"/>
                <w:szCs w:val="22"/>
              </w:rPr>
            </w:pPr>
            <w:r w:rsidRPr="00C1278E">
              <w:rPr>
                <w:rFonts w:cs="Arial"/>
                <w:sz w:val="22"/>
                <w:szCs w:val="22"/>
              </w:rPr>
              <w:t>3.25</w:t>
            </w:r>
          </w:p>
        </w:tc>
        <w:tc>
          <w:tcPr>
            <w:tcW w:w="1236" w:type="pct"/>
          </w:tcPr>
          <w:p w14:paraId="53CF615F" w14:textId="77777777" w:rsidR="00AB0436" w:rsidRPr="00C1278E" w:rsidRDefault="00AB0436" w:rsidP="005740EB">
            <w:pPr>
              <w:pStyle w:val="BodyText"/>
              <w:rPr>
                <w:rFonts w:cs="Arial"/>
                <w:color w:val="333333"/>
                <w:sz w:val="22"/>
                <w:szCs w:val="22"/>
              </w:rPr>
            </w:pPr>
            <w:r w:rsidRPr="00C1278E">
              <w:rPr>
                <w:rFonts w:cs="Arial"/>
                <w:sz w:val="22"/>
                <w:szCs w:val="22"/>
              </w:rPr>
              <w:t>50</w:t>
            </w:r>
          </w:p>
        </w:tc>
      </w:tr>
      <w:tr w:rsidR="00AB0436" w:rsidRPr="00C1278E" w14:paraId="730D757F" w14:textId="77777777" w:rsidTr="00C1278E">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42D8DC05" w14:textId="77777777" w:rsidR="00AB0436" w:rsidRPr="00C1278E" w:rsidRDefault="00AB0436" w:rsidP="005740EB">
            <w:pPr>
              <w:pStyle w:val="BodyText"/>
              <w:rPr>
                <w:rFonts w:cs="Arial"/>
                <w:color w:val="333333"/>
                <w:sz w:val="22"/>
                <w:szCs w:val="22"/>
              </w:rPr>
            </w:pPr>
            <w:r w:rsidRPr="00C1278E">
              <w:rPr>
                <w:rFonts w:cs="Arial"/>
                <w:sz w:val="22"/>
                <w:szCs w:val="22"/>
              </w:rPr>
              <w:t>London</w:t>
            </w:r>
          </w:p>
        </w:tc>
        <w:tc>
          <w:tcPr>
            <w:tcW w:w="2085" w:type="pct"/>
            <w:noWrap/>
            <w:hideMark/>
          </w:tcPr>
          <w:p w14:paraId="147D831C" w14:textId="77777777" w:rsidR="00AB0436" w:rsidRPr="00C1278E" w:rsidRDefault="00AB0436" w:rsidP="005740EB">
            <w:pPr>
              <w:pStyle w:val="BodyText"/>
              <w:rPr>
                <w:rFonts w:cs="Arial"/>
                <w:color w:val="333333"/>
                <w:sz w:val="22"/>
                <w:szCs w:val="22"/>
              </w:rPr>
            </w:pPr>
            <w:r w:rsidRPr="00C1278E">
              <w:rPr>
                <w:rFonts w:cs="Arial"/>
                <w:sz w:val="22"/>
                <w:szCs w:val="22"/>
              </w:rPr>
              <w:t>3.90</w:t>
            </w:r>
          </w:p>
        </w:tc>
        <w:tc>
          <w:tcPr>
            <w:tcW w:w="1236" w:type="pct"/>
          </w:tcPr>
          <w:p w14:paraId="2E1B941A" w14:textId="77777777" w:rsidR="00AB0436" w:rsidRPr="00C1278E" w:rsidRDefault="00AB0436" w:rsidP="005740EB">
            <w:pPr>
              <w:pStyle w:val="BodyText"/>
              <w:rPr>
                <w:rFonts w:cs="Arial"/>
                <w:color w:val="333333"/>
                <w:sz w:val="22"/>
                <w:szCs w:val="22"/>
              </w:rPr>
            </w:pPr>
            <w:r w:rsidRPr="00C1278E">
              <w:rPr>
                <w:rFonts w:cs="Arial"/>
                <w:sz w:val="22"/>
                <w:szCs w:val="22"/>
              </w:rPr>
              <w:t>115</w:t>
            </w:r>
          </w:p>
        </w:tc>
      </w:tr>
      <w:tr w:rsidR="00AB0436" w:rsidRPr="00C1278E" w14:paraId="7CC0E42E" w14:textId="77777777" w:rsidTr="00C1278E">
        <w:trPr>
          <w:trHeight w:val="70"/>
        </w:trPr>
        <w:tc>
          <w:tcPr>
            <w:tcW w:w="1679" w:type="pct"/>
            <w:noWrap/>
            <w:hideMark/>
          </w:tcPr>
          <w:p w14:paraId="666170FC" w14:textId="77777777" w:rsidR="00AB0436" w:rsidRPr="00C1278E" w:rsidRDefault="00AB0436" w:rsidP="005740EB">
            <w:pPr>
              <w:pStyle w:val="BodyText"/>
              <w:rPr>
                <w:rFonts w:cs="Arial"/>
                <w:color w:val="333333"/>
                <w:sz w:val="22"/>
                <w:szCs w:val="22"/>
              </w:rPr>
            </w:pPr>
            <w:r w:rsidRPr="00C1278E">
              <w:rPr>
                <w:rFonts w:cs="Arial"/>
                <w:sz w:val="22"/>
                <w:szCs w:val="22"/>
              </w:rPr>
              <w:t>North East</w:t>
            </w:r>
          </w:p>
        </w:tc>
        <w:tc>
          <w:tcPr>
            <w:tcW w:w="2085" w:type="pct"/>
            <w:noWrap/>
            <w:hideMark/>
          </w:tcPr>
          <w:p w14:paraId="43386A75" w14:textId="77777777" w:rsidR="00AB0436" w:rsidRPr="00C1278E" w:rsidRDefault="00AB0436" w:rsidP="005740EB">
            <w:pPr>
              <w:pStyle w:val="BodyText"/>
              <w:rPr>
                <w:rFonts w:cs="Arial"/>
                <w:color w:val="333333"/>
                <w:sz w:val="22"/>
                <w:szCs w:val="22"/>
              </w:rPr>
            </w:pPr>
            <w:r w:rsidRPr="00C1278E">
              <w:rPr>
                <w:rFonts w:cs="Arial"/>
                <w:sz w:val="22"/>
                <w:szCs w:val="22"/>
              </w:rPr>
              <w:t>3.37</w:t>
            </w:r>
          </w:p>
        </w:tc>
        <w:tc>
          <w:tcPr>
            <w:tcW w:w="1236" w:type="pct"/>
          </w:tcPr>
          <w:p w14:paraId="6658EE75" w14:textId="77777777" w:rsidR="00AB0436" w:rsidRPr="00C1278E" w:rsidRDefault="00AB0436" w:rsidP="005740EB">
            <w:pPr>
              <w:pStyle w:val="BodyText"/>
              <w:rPr>
                <w:rFonts w:cs="Arial"/>
                <w:color w:val="333333"/>
                <w:sz w:val="22"/>
                <w:szCs w:val="22"/>
              </w:rPr>
            </w:pPr>
            <w:r w:rsidRPr="00C1278E">
              <w:rPr>
                <w:rFonts w:cs="Arial"/>
                <w:sz w:val="22"/>
                <w:szCs w:val="22"/>
              </w:rPr>
              <w:t>62</w:t>
            </w:r>
          </w:p>
        </w:tc>
      </w:tr>
      <w:tr w:rsidR="00AB0436" w:rsidRPr="00C1278E" w14:paraId="1F1542D8"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0EFEA536" w14:textId="77777777" w:rsidR="00AB0436" w:rsidRPr="00C1278E" w:rsidRDefault="00AB0436" w:rsidP="005740EB">
            <w:pPr>
              <w:pStyle w:val="BodyText"/>
              <w:rPr>
                <w:rFonts w:cs="Arial"/>
                <w:sz w:val="22"/>
                <w:szCs w:val="22"/>
              </w:rPr>
            </w:pPr>
            <w:r w:rsidRPr="00C1278E">
              <w:rPr>
                <w:rFonts w:cs="Arial"/>
                <w:sz w:val="22"/>
                <w:szCs w:val="22"/>
              </w:rPr>
              <w:t>North West</w:t>
            </w:r>
          </w:p>
        </w:tc>
        <w:tc>
          <w:tcPr>
            <w:tcW w:w="2085" w:type="pct"/>
            <w:noWrap/>
          </w:tcPr>
          <w:p w14:paraId="5A14BCB1" w14:textId="77777777" w:rsidR="00AB0436" w:rsidRPr="00C1278E" w:rsidRDefault="00AB0436" w:rsidP="005740EB">
            <w:pPr>
              <w:pStyle w:val="BodyText"/>
              <w:rPr>
                <w:rFonts w:cs="Arial"/>
                <w:sz w:val="22"/>
                <w:szCs w:val="22"/>
              </w:rPr>
            </w:pPr>
            <w:r w:rsidRPr="00C1278E">
              <w:rPr>
                <w:rFonts w:cs="Arial"/>
                <w:sz w:val="22"/>
                <w:szCs w:val="22"/>
              </w:rPr>
              <w:t>3.64</w:t>
            </w:r>
          </w:p>
        </w:tc>
        <w:tc>
          <w:tcPr>
            <w:tcW w:w="1236" w:type="pct"/>
          </w:tcPr>
          <w:p w14:paraId="6897B55B" w14:textId="77777777" w:rsidR="00AB0436" w:rsidRPr="00C1278E" w:rsidRDefault="00AB0436" w:rsidP="005740EB">
            <w:pPr>
              <w:pStyle w:val="BodyText"/>
              <w:rPr>
                <w:rFonts w:cs="Arial"/>
                <w:sz w:val="22"/>
                <w:szCs w:val="22"/>
              </w:rPr>
            </w:pPr>
            <w:r w:rsidRPr="00C1278E">
              <w:rPr>
                <w:rFonts w:cs="Arial"/>
                <w:sz w:val="22"/>
                <w:szCs w:val="22"/>
              </w:rPr>
              <w:t>77</w:t>
            </w:r>
          </w:p>
        </w:tc>
      </w:tr>
      <w:tr w:rsidR="00AB0436" w:rsidRPr="00C1278E" w14:paraId="01CAE7D4" w14:textId="77777777" w:rsidTr="00C1278E">
        <w:trPr>
          <w:trHeight w:val="70"/>
        </w:trPr>
        <w:tc>
          <w:tcPr>
            <w:tcW w:w="1679" w:type="pct"/>
            <w:noWrap/>
          </w:tcPr>
          <w:p w14:paraId="0DB229B2" w14:textId="77777777" w:rsidR="00AB0436" w:rsidRPr="00C1278E" w:rsidRDefault="00AB0436" w:rsidP="005740EB">
            <w:pPr>
              <w:pStyle w:val="BodyText"/>
              <w:rPr>
                <w:rFonts w:cs="Arial"/>
                <w:sz w:val="22"/>
                <w:szCs w:val="22"/>
              </w:rPr>
            </w:pPr>
            <w:r w:rsidRPr="00C1278E">
              <w:rPr>
                <w:rFonts w:cs="Arial"/>
                <w:sz w:val="22"/>
                <w:szCs w:val="22"/>
              </w:rPr>
              <w:t>South East</w:t>
            </w:r>
          </w:p>
        </w:tc>
        <w:tc>
          <w:tcPr>
            <w:tcW w:w="2085" w:type="pct"/>
            <w:noWrap/>
          </w:tcPr>
          <w:p w14:paraId="06F6413F" w14:textId="77777777" w:rsidR="00AB0436" w:rsidRPr="00C1278E" w:rsidRDefault="00AB0436" w:rsidP="005740EB">
            <w:pPr>
              <w:pStyle w:val="BodyText"/>
              <w:rPr>
                <w:rFonts w:cs="Arial"/>
                <w:sz w:val="22"/>
                <w:szCs w:val="22"/>
              </w:rPr>
            </w:pPr>
            <w:r w:rsidRPr="00C1278E">
              <w:rPr>
                <w:rFonts w:cs="Arial"/>
                <w:sz w:val="22"/>
                <w:szCs w:val="22"/>
              </w:rPr>
              <w:t>3.03</w:t>
            </w:r>
          </w:p>
        </w:tc>
        <w:tc>
          <w:tcPr>
            <w:tcW w:w="1236" w:type="pct"/>
          </w:tcPr>
          <w:p w14:paraId="3031CE7A" w14:textId="77777777" w:rsidR="00AB0436" w:rsidRPr="00C1278E" w:rsidRDefault="00AB0436" w:rsidP="005740EB">
            <w:pPr>
              <w:pStyle w:val="BodyText"/>
              <w:rPr>
                <w:rFonts w:cs="Arial"/>
                <w:sz w:val="22"/>
                <w:szCs w:val="22"/>
              </w:rPr>
            </w:pPr>
            <w:r w:rsidRPr="00C1278E">
              <w:rPr>
                <w:rFonts w:cs="Arial"/>
                <w:sz w:val="22"/>
                <w:szCs w:val="22"/>
              </w:rPr>
              <w:t>60</w:t>
            </w:r>
          </w:p>
        </w:tc>
      </w:tr>
      <w:tr w:rsidR="00AB0436" w:rsidRPr="00C1278E" w14:paraId="10FC7908"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602C6AC2" w14:textId="77777777" w:rsidR="00AB0436" w:rsidRPr="00C1278E" w:rsidRDefault="00AB0436" w:rsidP="005740EB">
            <w:pPr>
              <w:pStyle w:val="BodyText"/>
              <w:rPr>
                <w:rFonts w:cs="Arial"/>
                <w:sz w:val="22"/>
                <w:szCs w:val="22"/>
              </w:rPr>
            </w:pPr>
            <w:r w:rsidRPr="00C1278E">
              <w:rPr>
                <w:rFonts w:cs="Arial"/>
                <w:sz w:val="22"/>
                <w:szCs w:val="22"/>
              </w:rPr>
              <w:t>South West</w:t>
            </w:r>
          </w:p>
        </w:tc>
        <w:tc>
          <w:tcPr>
            <w:tcW w:w="2085" w:type="pct"/>
            <w:noWrap/>
          </w:tcPr>
          <w:p w14:paraId="23087DE8" w14:textId="77777777" w:rsidR="00AB0436" w:rsidRPr="00C1278E" w:rsidRDefault="00AB0436" w:rsidP="005740EB">
            <w:pPr>
              <w:pStyle w:val="BodyText"/>
              <w:rPr>
                <w:rFonts w:cs="Arial"/>
                <w:sz w:val="22"/>
                <w:szCs w:val="22"/>
              </w:rPr>
            </w:pPr>
            <w:r w:rsidRPr="00C1278E">
              <w:rPr>
                <w:rFonts w:cs="Arial"/>
                <w:sz w:val="22"/>
                <w:szCs w:val="22"/>
              </w:rPr>
              <w:t>3.25</w:t>
            </w:r>
          </w:p>
        </w:tc>
        <w:tc>
          <w:tcPr>
            <w:tcW w:w="1236" w:type="pct"/>
          </w:tcPr>
          <w:p w14:paraId="17D2E734" w14:textId="77777777" w:rsidR="00AB0436" w:rsidRPr="00C1278E" w:rsidRDefault="00AB0436" w:rsidP="005740EB">
            <w:pPr>
              <w:pStyle w:val="BodyText"/>
              <w:rPr>
                <w:rFonts w:cs="Arial"/>
                <w:sz w:val="22"/>
                <w:szCs w:val="22"/>
              </w:rPr>
            </w:pPr>
            <w:r w:rsidRPr="00C1278E">
              <w:rPr>
                <w:rFonts w:cs="Arial"/>
                <w:sz w:val="22"/>
                <w:szCs w:val="22"/>
              </w:rPr>
              <w:t>8</w:t>
            </w:r>
          </w:p>
        </w:tc>
      </w:tr>
      <w:tr w:rsidR="00AB0436" w:rsidRPr="00C1278E" w14:paraId="20DAFA90" w14:textId="77777777" w:rsidTr="00C1278E">
        <w:trPr>
          <w:trHeight w:val="70"/>
        </w:trPr>
        <w:tc>
          <w:tcPr>
            <w:tcW w:w="1679" w:type="pct"/>
            <w:noWrap/>
          </w:tcPr>
          <w:p w14:paraId="40BBD1CB" w14:textId="77777777" w:rsidR="00AB0436" w:rsidRPr="00C1278E" w:rsidRDefault="00AB0436" w:rsidP="005740EB">
            <w:pPr>
              <w:pStyle w:val="BodyText"/>
              <w:rPr>
                <w:rFonts w:cs="Arial"/>
                <w:sz w:val="22"/>
                <w:szCs w:val="22"/>
              </w:rPr>
            </w:pPr>
            <w:r w:rsidRPr="00C1278E">
              <w:rPr>
                <w:rFonts w:cs="Arial"/>
                <w:sz w:val="22"/>
                <w:szCs w:val="22"/>
              </w:rPr>
              <w:t>West Midlands</w:t>
            </w:r>
          </w:p>
        </w:tc>
        <w:tc>
          <w:tcPr>
            <w:tcW w:w="2085" w:type="pct"/>
            <w:noWrap/>
          </w:tcPr>
          <w:p w14:paraId="006C20D5" w14:textId="77777777" w:rsidR="00AB0436" w:rsidRPr="00C1278E" w:rsidRDefault="00AB0436" w:rsidP="005740EB">
            <w:pPr>
              <w:pStyle w:val="BodyText"/>
              <w:rPr>
                <w:rFonts w:cs="Arial"/>
                <w:sz w:val="22"/>
                <w:szCs w:val="22"/>
              </w:rPr>
            </w:pPr>
            <w:r w:rsidRPr="00C1278E">
              <w:rPr>
                <w:rFonts w:cs="Arial"/>
                <w:sz w:val="22"/>
                <w:szCs w:val="22"/>
              </w:rPr>
              <w:t>3.51</w:t>
            </w:r>
          </w:p>
        </w:tc>
        <w:tc>
          <w:tcPr>
            <w:tcW w:w="1236" w:type="pct"/>
          </w:tcPr>
          <w:p w14:paraId="4F3434D0" w14:textId="77777777" w:rsidR="00AB0436" w:rsidRPr="00C1278E" w:rsidRDefault="00AB0436" w:rsidP="005740EB">
            <w:pPr>
              <w:pStyle w:val="BodyText"/>
              <w:rPr>
                <w:rFonts w:cs="Arial"/>
                <w:sz w:val="22"/>
                <w:szCs w:val="22"/>
              </w:rPr>
            </w:pPr>
            <w:r w:rsidRPr="00C1278E">
              <w:rPr>
                <w:rFonts w:cs="Arial"/>
                <w:sz w:val="22"/>
                <w:szCs w:val="22"/>
              </w:rPr>
              <w:t>53</w:t>
            </w:r>
          </w:p>
        </w:tc>
      </w:tr>
      <w:tr w:rsidR="00AB0436" w:rsidRPr="00C1278E" w14:paraId="75D1E34F"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0BCB33F1" w14:textId="77777777" w:rsidR="00AB0436" w:rsidRPr="00C1278E" w:rsidRDefault="00AB0436" w:rsidP="005740EB">
            <w:pPr>
              <w:pStyle w:val="BodyText"/>
              <w:rPr>
                <w:rFonts w:cs="Arial"/>
                <w:sz w:val="22"/>
                <w:szCs w:val="22"/>
              </w:rPr>
            </w:pPr>
            <w:r w:rsidRPr="00C1278E">
              <w:rPr>
                <w:rFonts w:cs="Arial"/>
                <w:sz w:val="22"/>
                <w:szCs w:val="22"/>
              </w:rPr>
              <w:t>Yorkshire and the Humber</w:t>
            </w:r>
          </w:p>
        </w:tc>
        <w:tc>
          <w:tcPr>
            <w:tcW w:w="2085" w:type="pct"/>
            <w:noWrap/>
          </w:tcPr>
          <w:p w14:paraId="0D945EEC" w14:textId="77777777" w:rsidR="00AB0436" w:rsidRPr="00C1278E" w:rsidRDefault="00AB0436" w:rsidP="005740EB">
            <w:pPr>
              <w:pStyle w:val="BodyText"/>
              <w:rPr>
                <w:rFonts w:cs="Arial"/>
                <w:sz w:val="22"/>
                <w:szCs w:val="22"/>
              </w:rPr>
            </w:pPr>
            <w:r w:rsidRPr="00C1278E">
              <w:rPr>
                <w:rFonts w:cs="Arial"/>
                <w:sz w:val="22"/>
                <w:szCs w:val="22"/>
              </w:rPr>
              <w:t>3.51</w:t>
            </w:r>
          </w:p>
        </w:tc>
        <w:tc>
          <w:tcPr>
            <w:tcW w:w="1236" w:type="pct"/>
          </w:tcPr>
          <w:p w14:paraId="100A4A52" w14:textId="77777777" w:rsidR="00AB0436" w:rsidRPr="00C1278E" w:rsidRDefault="00AB0436" w:rsidP="005740EB">
            <w:pPr>
              <w:pStyle w:val="BodyText"/>
              <w:rPr>
                <w:rFonts w:cs="Arial"/>
                <w:sz w:val="22"/>
                <w:szCs w:val="22"/>
              </w:rPr>
            </w:pPr>
            <w:r w:rsidRPr="00C1278E">
              <w:rPr>
                <w:rFonts w:cs="Arial"/>
                <w:sz w:val="22"/>
                <w:szCs w:val="22"/>
              </w:rPr>
              <w:t>49</w:t>
            </w:r>
          </w:p>
        </w:tc>
      </w:tr>
    </w:tbl>
    <w:p w14:paraId="100A3E65"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[(3.90-3.03/9] = 9.66% - </w:t>
      </w:r>
      <w:r w:rsidRPr="00B71F91">
        <w:rPr>
          <w:rFonts w:ascii="Arial" w:hAnsi="Arial" w:cs="Arial"/>
          <w:b/>
          <w:bCs/>
        </w:rPr>
        <w:t>emerging evidence</w:t>
      </w:r>
      <w:r w:rsidRPr="00B71F91">
        <w:rPr>
          <w:rFonts w:ascii="Arial" w:hAnsi="Arial" w:cs="Arial"/>
        </w:rPr>
        <w:t>. (Comparison between London and South East (Q2) over Q13 categories)</w:t>
      </w:r>
    </w:p>
    <w:tbl>
      <w:tblPr>
        <w:tblStyle w:val="GridTable4-Accent1"/>
        <w:tblW w:w="5000" w:type="pct"/>
        <w:tblLayout w:type="fixed"/>
        <w:tblLook w:val="0420" w:firstRow="1" w:lastRow="0" w:firstColumn="0" w:lastColumn="0" w:noHBand="0" w:noVBand="1"/>
      </w:tblPr>
      <w:tblGrid>
        <w:gridCol w:w="3027"/>
        <w:gridCol w:w="3760"/>
        <w:gridCol w:w="2229"/>
      </w:tblGrid>
      <w:tr w:rsidR="00AB0436" w:rsidRPr="00C1278E" w14:paraId="5A6D73A6" w14:textId="77777777" w:rsidTr="00C1278E">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7408635B" w14:textId="77777777" w:rsidR="00AB0436" w:rsidRPr="00C1278E" w:rsidRDefault="00AB0436" w:rsidP="005740EB">
            <w:pPr>
              <w:pStyle w:val="BodyText"/>
              <w:rPr>
                <w:rFonts w:cs="Arial"/>
                <w:sz w:val="22"/>
                <w:szCs w:val="22"/>
              </w:rPr>
            </w:pPr>
            <w:r w:rsidRPr="00C1278E">
              <w:rPr>
                <w:rFonts w:cs="Arial"/>
                <w:sz w:val="22"/>
                <w:szCs w:val="22"/>
              </w:rPr>
              <w:t>Region (Q2)</w:t>
            </w:r>
          </w:p>
        </w:tc>
        <w:tc>
          <w:tcPr>
            <w:tcW w:w="2085" w:type="pct"/>
            <w:noWrap/>
            <w:hideMark/>
          </w:tcPr>
          <w:p w14:paraId="00D8A2E2" w14:textId="77777777" w:rsidR="00AB0436" w:rsidRPr="00C1278E" w:rsidRDefault="00AB0436" w:rsidP="005740EB">
            <w:pPr>
              <w:pStyle w:val="BodyText"/>
              <w:rPr>
                <w:rFonts w:cs="Arial"/>
                <w:sz w:val="22"/>
                <w:szCs w:val="22"/>
              </w:rPr>
            </w:pPr>
            <w:r w:rsidRPr="00C1278E">
              <w:rPr>
                <w:rFonts w:cs="Arial"/>
                <w:sz w:val="22"/>
                <w:szCs w:val="22"/>
              </w:rPr>
              <w:t>Average of life skills (Q13c) (1 – Never; 5 – Very often)</w:t>
            </w:r>
          </w:p>
        </w:tc>
        <w:tc>
          <w:tcPr>
            <w:tcW w:w="1236" w:type="pct"/>
          </w:tcPr>
          <w:p w14:paraId="11ED5F4B" w14:textId="77777777" w:rsidR="00AB0436" w:rsidRPr="00C1278E" w:rsidRDefault="00AB0436" w:rsidP="005740EB">
            <w:pPr>
              <w:pStyle w:val="BodyText"/>
              <w:rPr>
                <w:rFonts w:cs="Arial"/>
                <w:sz w:val="22"/>
                <w:szCs w:val="22"/>
              </w:rPr>
            </w:pPr>
            <w:r w:rsidRPr="00C1278E">
              <w:rPr>
                <w:rFonts w:cs="Arial"/>
                <w:sz w:val="22"/>
                <w:szCs w:val="22"/>
              </w:rPr>
              <w:t>No. of respondents</w:t>
            </w:r>
          </w:p>
        </w:tc>
      </w:tr>
      <w:tr w:rsidR="00AB0436" w:rsidRPr="00C1278E" w14:paraId="13A3AC70" w14:textId="77777777" w:rsidTr="00C1278E">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33FA7D83" w14:textId="77777777" w:rsidR="00AB0436" w:rsidRPr="00C1278E" w:rsidRDefault="00AB0436" w:rsidP="005740EB">
            <w:pPr>
              <w:pStyle w:val="BodyText"/>
              <w:rPr>
                <w:rFonts w:cs="Arial"/>
                <w:color w:val="333333"/>
                <w:sz w:val="22"/>
                <w:szCs w:val="22"/>
              </w:rPr>
            </w:pPr>
            <w:r w:rsidRPr="00C1278E">
              <w:rPr>
                <w:rFonts w:cs="Arial"/>
                <w:sz w:val="22"/>
                <w:szCs w:val="22"/>
              </w:rPr>
              <w:t>East Midlands</w:t>
            </w:r>
          </w:p>
        </w:tc>
        <w:tc>
          <w:tcPr>
            <w:tcW w:w="2085" w:type="pct"/>
            <w:noWrap/>
            <w:hideMark/>
          </w:tcPr>
          <w:p w14:paraId="2BADD06D" w14:textId="77777777" w:rsidR="00AB0436" w:rsidRPr="00C1278E" w:rsidRDefault="00AB0436" w:rsidP="005740EB">
            <w:pPr>
              <w:pStyle w:val="BodyText"/>
              <w:rPr>
                <w:rFonts w:cs="Arial"/>
                <w:color w:val="333333"/>
                <w:sz w:val="22"/>
                <w:szCs w:val="22"/>
              </w:rPr>
            </w:pPr>
            <w:r w:rsidRPr="00C1278E">
              <w:rPr>
                <w:rFonts w:cs="Arial"/>
                <w:sz w:val="22"/>
                <w:szCs w:val="22"/>
              </w:rPr>
              <w:t>3.70</w:t>
            </w:r>
          </w:p>
        </w:tc>
        <w:tc>
          <w:tcPr>
            <w:tcW w:w="1236" w:type="pct"/>
          </w:tcPr>
          <w:p w14:paraId="4621A42A" w14:textId="77777777" w:rsidR="00AB0436" w:rsidRPr="00C1278E" w:rsidRDefault="00AB0436" w:rsidP="005740EB">
            <w:pPr>
              <w:pStyle w:val="BodyText"/>
              <w:rPr>
                <w:rFonts w:cs="Arial"/>
                <w:color w:val="333333"/>
                <w:sz w:val="22"/>
                <w:szCs w:val="22"/>
              </w:rPr>
            </w:pPr>
            <w:r w:rsidRPr="00C1278E">
              <w:rPr>
                <w:rFonts w:cs="Arial"/>
                <w:sz w:val="22"/>
                <w:szCs w:val="22"/>
              </w:rPr>
              <w:t>37</w:t>
            </w:r>
          </w:p>
        </w:tc>
      </w:tr>
      <w:tr w:rsidR="00AB0436" w:rsidRPr="00C1278E" w14:paraId="2FE94DD3" w14:textId="77777777" w:rsidTr="00C1278E">
        <w:trPr>
          <w:trHeight w:val="387"/>
        </w:trPr>
        <w:tc>
          <w:tcPr>
            <w:tcW w:w="1679" w:type="pct"/>
            <w:noWrap/>
            <w:hideMark/>
          </w:tcPr>
          <w:p w14:paraId="091AFB9D" w14:textId="77777777" w:rsidR="00AB0436" w:rsidRPr="00C1278E" w:rsidRDefault="00AB0436" w:rsidP="005740EB">
            <w:pPr>
              <w:pStyle w:val="BodyText"/>
              <w:rPr>
                <w:rFonts w:cs="Arial"/>
                <w:color w:val="333333"/>
                <w:sz w:val="22"/>
                <w:szCs w:val="22"/>
              </w:rPr>
            </w:pPr>
            <w:r w:rsidRPr="00C1278E">
              <w:rPr>
                <w:rFonts w:cs="Arial"/>
                <w:sz w:val="22"/>
                <w:szCs w:val="22"/>
              </w:rPr>
              <w:t>East of England</w:t>
            </w:r>
          </w:p>
        </w:tc>
        <w:tc>
          <w:tcPr>
            <w:tcW w:w="2085" w:type="pct"/>
            <w:noWrap/>
            <w:hideMark/>
          </w:tcPr>
          <w:p w14:paraId="6B336EFA" w14:textId="77777777" w:rsidR="00AB0436" w:rsidRPr="00C1278E" w:rsidRDefault="00AB0436" w:rsidP="005740EB">
            <w:pPr>
              <w:pStyle w:val="BodyText"/>
              <w:rPr>
                <w:rFonts w:cs="Arial"/>
                <w:color w:val="333333"/>
                <w:sz w:val="22"/>
                <w:szCs w:val="22"/>
              </w:rPr>
            </w:pPr>
            <w:r w:rsidRPr="00C1278E">
              <w:rPr>
                <w:rFonts w:cs="Arial"/>
                <w:sz w:val="22"/>
                <w:szCs w:val="22"/>
              </w:rPr>
              <w:t>3.39</w:t>
            </w:r>
          </w:p>
        </w:tc>
        <w:tc>
          <w:tcPr>
            <w:tcW w:w="1236" w:type="pct"/>
          </w:tcPr>
          <w:p w14:paraId="2F356ED2" w14:textId="77777777" w:rsidR="00AB0436" w:rsidRPr="00C1278E" w:rsidRDefault="00AB0436" w:rsidP="005740EB">
            <w:pPr>
              <w:pStyle w:val="BodyText"/>
              <w:rPr>
                <w:rFonts w:cs="Arial"/>
                <w:color w:val="333333"/>
                <w:sz w:val="22"/>
                <w:szCs w:val="22"/>
              </w:rPr>
            </w:pPr>
            <w:r w:rsidRPr="00C1278E">
              <w:rPr>
                <w:rFonts w:cs="Arial"/>
                <w:sz w:val="22"/>
                <w:szCs w:val="22"/>
              </w:rPr>
              <w:t>50</w:t>
            </w:r>
          </w:p>
        </w:tc>
      </w:tr>
      <w:tr w:rsidR="00AB0436" w:rsidRPr="00C1278E" w14:paraId="3E2D68AF" w14:textId="77777777" w:rsidTr="00C1278E">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45B61D5" w14:textId="77777777" w:rsidR="00AB0436" w:rsidRPr="00C1278E" w:rsidRDefault="00AB0436" w:rsidP="005740EB">
            <w:pPr>
              <w:pStyle w:val="BodyText"/>
              <w:rPr>
                <w:rFonts w:cs="Arial"/>
                <w:color w:val="333333"/>
                <w:sz w:val="22"/>
                <w:szCs w:val="22"/>
              </w:rPr>
            </w:pPr>
            <w:r w:rsidRPr="00C1278E">
              <w:rPr>
                <w:rFonts w:cs="Arial"/>
                <w:sz w:val="22"/>
                <w:szCs w:val="22"/>
              </w:rPr>
              <w:t>London</w:t>
            </w:r>
          </w:p>
        </w:tc>
        <w:tc>
          <w:tcPr>
            <w:tcW w:w="2085" w:type="pct"/>
            <w:noWrap/>
            <w:hideMark/>
          </w:tcPr>
          <w:p w14:paraId="60C4FB79" w14:textId="77777777" w:rsidR="00AB0436" w:rsidRPr="00C1278E" w:rsidRDefault="00AB0436" w:rsidP="005740EB">
            <w:pPr>
              <w:pStyle w:val="BodyText"/>
              <w:rPr>
                <w:rFonts w:cs="Arial"/>
                <w:color w:val="333333"/>
                <w:sz w:val="22"/>
                <w:szCs w:val="22"/>
              </w:rPr>
            </w:pPr>
            <w:r w:rsidRPr="00C1278E">
              <w:rPr>
                <w:rFonts w:cs="Arial"/>
                <w:sz w:val="22"/>
                <w:szCs w:val="22"/>
              </w:rPr>
              <w:t>3.92</w:t>
            </w:r>
          </w:p>
        </w:tc>
        <w:tc>
          <w:tcPr>
            <w:tcW w:w="1236" w:type="pct"/>
          </w:tcPr>
          <w:p w14:paraId="7FF03BA7" w14:textId="77777777" w:rsidR="00AB0436" w:rsidRPr="00C1278E" w:rsidRDefault="00AB0436" w:rsidP="005740EB">
            <w:pPr>
              <w:pStyle w:val="BodyText"/>
              <w:rPr>
                <w:rFonts w:cs="Arial"/>
                <w:color w:val="333333"/>
                <w:sz w:val="22"/>
                <w:szCs w:val="22"/>
              </w:rPr>
            </w:pPr>
            <w:r w:rsidRPr="00C1278E">
              <w:rPr>
                <w:rFonts w:cs="Arial"/>
                <w:sz w:val="22"/>
                <w:szCs w:val="22"/>
              </w:rPr>
              <w:t>115</w:t>
            </w:r>
          </w:p>
        </w:tc>
      </w:tr>
      <w:tr w:rsidR="00AB0436" w:rsidRPr="00C1278E" w14:paraId="35FC41C2" w14:textId="77777777" w:rsidTr="00C1278E">
        <w:trPr>
          <w:trHeight w:val="70"/>
        </w:trPr>
        <w:tc>
          <w:tcPr>
            <w:tcW w:w="1679" w:type="pct"/>
            <w:noWrap/>
            <w:hideMark/>
          </w:tcPr>
          <w:p w14:paraId="6F15D484" w14:textId="77777777" w:rsidR="00AB0436" w:rsidRPr="00C1278E" w:rsidRDefault="00AB0436" w:rsidP="005740EB">
            <w:pPr>
              <w:pStyle w:val="BodyText"/>
              <w:rPr>
                <w:rFonts w:cs="Arial"/>
                <w:color w:val="333333"/>
                <w:sz w:val="22"/>
                <w:szCs w:val="22"/>
              </w:rPr>
            </w:pPr>
            <w:r w:rsidRPr="00C1278E">
              <w:rPr>
                <w:rFonts w:cs="Arial"/>
                <w:sz w:val="22"/>
                <w:szCs w:val="22"/>
              </w:rPr>
              <w:t>North East</w:t>
            </w:r>
          </w:p>
        </w:tc>
        <w:tc>
          <w:tcPr>
            <w:tcW w:w="2085" w:type="pct"/>
            <w:noWrap/>
            <w:hideMark/>
          </w:tcPr>
          <w:p w14:paraId="3386CF14" w14:textId="77777777" w:rsidR="00AB0436" w:rsidRPr="00C1278E" w:rsidRDefault="00AB0436" w:rsidP="005740EB">
            <w:pPr>
              <w:pStyle w:val="BodyText"/>
              <w:rPr>
                <w:rFonts w:cs="Arial"/>
                <w:color w:val="333333"/>
                <w:sz w:val="22"/>
                <w:szCs w:val="22"/>
              </w:rPr>
            </w:pPr>
            <w:r w:rsidRPr="00C1278E">
              <w:rPr>
                <w:rFonts w:cs="Arial"/>
                <w:sz w:val="22"/>
                <w:szCs w:val="22"/>
              </w:rPr>
              <w:t>3.81</w:t>
            </w:r>
          </w:p>
        </w:tc>
        <w:tc>
          <w:tcPr>
            <w:tcW w:w="1236" w:type="pct"/>
          </w:tcPr>
          <w:p w14:paraId="55C3074F" w14:textId="77777777" w:rsidR="00AB0436" w:rsidRPr="00C1278E" w:rsidRDefault="00AB0436" w:rsidP="005740EB">
            <w:pPr>
              <w:pStyle w:val="BodyText"/>
              <w:rPr>
                <w:rFonts w:cs="Arial"/>
                <w:color w:val="333333"/>
                <w:sz w:val="22"/>
                <w:szCs w:val="22"/>
              </w:rPr>
            </w:pPr>
            <w:r w:rsidRPr="00C1278E">
              <w:rPr>
                <w:rFonts w:cs="Arial"/>
                <w:sz w:val="22"/>
                <w:szCs w:val="22"/>
              </w:rPr>
              <w:t>62</w:t>
            </w:r>
          </w:p>
        </w:tc>
      </w:tr>
      <w:tr w:rsidR="00AB0436" w:rsidRPr="00C1278E" w14:paraId="7B9B43FC"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29738413" w14:textId="77777777" w:rsidR="00AB0436" w:rsidRPr="00C1278E" w:rsidRDefault="00AB0436" w:rsidP="005740EB">
            <w:pPr>
              <w:pStyle w:val="BodyText"/>
              <w:rPr>
                <w:rFonts w:cs="Arial"/>
                <w:sz w:val="22"/>
                <w:szCs w:val="22"/>
              </w:rPr>
            </w:pPr>
            <w:r w:rsidRPr="00C1278E">
              <w:rPr>
                <w:rFonts w:cs="Arial"/>
                <w:sz w:val="22"/>
                <w:szCs w:val="22"/>
              </w:rPr>
              <w:t>North West</w:t>
            </w:r>
          </w:p>
        </w:tc>
        <w:tc>
          <w:tcPr>
            <w:tcW w:w="2085" w:type="pct"/>
            <w:noWrap/>
          </w:tcPr>
          <w:p w14:paraId="4F9E8326" w14:textId="77777777" w:rsidR="00AB0436" w:rsidRPr="00C1278E" w:rsidRDefault="00AB0436" w:rsidP="005740EB">
            <w:pPr>
              <w:pStyle w:val="BodyText"/>
              <w:rPr>
                <w:rFonts w:cs="Arial"/>
                <w:sz w:val="22"/>
                <w:szCs w:val="22"/>
              </w:rPr>
            </w:pPr>
            <w:r w:rsidRPr="00C1278E">
              <w:rPr>
                <w:rFonts w:cs="Arial"/>
                <w:sz w:val="22"/>
                <w:szCs w:val="22"/>
              </w:rPr>
              <w:t>3.74</w:t>
            </w:r>
          </w:p>
        </w:tc>
        <w:tc>
          <w:tcPr>
            <w:tcW w:w="1236" w:type="pct"/>
          </w:tcPr>
          <w:p w14:paraId="0F1A3621" w14:textId="77777777" w:rsidR="00AB0436" w:rsidRPr="00C1278E" w:rsidRDefault="00AB0436" w:rsidP="005740EB">
            <w:pPr>
              <w:pStyle w:val="BodyText"/>
              <w:rPr>
                <w:rFonts w:cs="Arial"/>
                <w:sz w:val="22"/>
                <w:szCs w:val="22"/>
              </w:rPr>
            </w:pPr>
            <w:r w:rsidRPr="00C1278E">
              <w:rPr>
                <w:rFonts w:cs="Arial"/>
                <w:sz w:val="22"/>
                <w:szCs w:val="22"/>
              </w:rPr>
              <w:t>77</w:t>
            </w:r>
          </w:p>
        </w:tc>
      </w:tr>
      <w:tr w:rsidR="00AB0436" w:rsidRPr="00C1278E" w14:paraId="71479152" w14:textId="77777777" w:rsidTr="00C1278E">
        <w:trPr>
          <w:trHeight w:val="70"/>
        </w:trPr>
        <w:tc>
          <w:tcPr>
            <w:tcW w:w="1679" w:type="pct"/>
            <w:noWrap/>
          </w:tcPr>
          <w:p w14:paraId="0E8C1D00" w14:textId="77777777" w:rsidR="00AB0436" w:rsidRPr="00C1278E" w:rsidRDefault="00AB0436" w:rsidP="005740EB">
            <w:pPr>
              <w:pStyle w:val="BodyText"/>
              <w:rPr>
                <w:rFonts w:cs="Arial"/>
                <w:sz w:val="22"/>
                <w:szCs w:val="22"/>
              </w:rPr>
            </w:pPr>
            <w:r w:rsidRPr="00C1278E">
              <w:rPr>
                <w:rFonts w:cs="Arial"/>
                <w:sz w:val="22"/>
                <w:szCs w:val="22"/>
              </w:rPr>
              <w:t>South East</w:t>
            </w:r>
          </w:p>
        </w:tc>
        <w:tc>
          <w:tcPr>
            <w:tcW w:w="2085" w:type="pct"/>
            <w:noWrap/>
          </w:tcPr>
          <w:p w14:paraId="3041459E" w14:textId="77777777" w:rsidR="00AB0436" w:rsidRPr="00C1278E" w:rsidRDefault="00AB0436" w:rsidP="005740EB">
            <w:pPr>
              <w:pStyle w:val="BodyText"/>
              <w:rPr>
                <w:rFonts w:cs="Arial"/>
                <w:sz w:val="22"/>
                <w:szCs w:val="22"/>
              </w:rPr>
            </w:pPr>
            <w:r w:rsidRPr="00C1278E">
              <w:rPr>
                <w:rFonts w:cs="Arial"/>
                <w:sz w:val="22"/>
                <w:szCs w:val="22"/>
              </w:rPr>
              <w:t>3.47</w:t>
            </w:r>
          </w:p>
        </w:tc>
        <w:tc>
          <w:tcPr>
            <w:tcW w:w="1236" w:type="pct"/>
          </w:tcPr>
          <w:p w14:paraId="53189637" w14:textId="77777777" w:rsidR="00AB0436" w:rsidRPr="00C1278E" w:rsidRDefault="00AB0436" w:rsidP="005740EB">
            <w:pPr>
              <w:pStyle w:val="BodyText"/>
              <w:rPr>
                <w:rFonts w:cs="Arial"/>
                <w:sz w:val="22"/>
                <w:szCs w:val="22"/>
              </w:rPr>
            </w:pPr>
            <w:r w:rsidRPr="00C1278E">
              <w:rPr>
                <w:rFonts w:cs="Arial"/>
                <w:sz w:val="22"/>
                <w:szCs w:val="22"/>
              </w:rPr>
              <w:t>60</w:t>
            </w:r>
          </w:p>
        </w:tc>
      </w:tr>
      <w:tr w:rsidR="00AB0436" w:rsidRPr="00C1278E" w14:paraId="0B2776CA"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619EF2B8" w14:textId="77777777" w:rsidR="00AB0436" w:rsidRPr="00C1278E" w:rsidRDefault="00AB0436" w:rsidP="005740EB">
            <w:pPr>
              <w:pStyle w:val="BodyText"/>
              <w:rPr>
                <w:rFonts w:cs="Arial"/>
                <w:sz w:val="22"/>
                <w:szCs w:val="22"/>
              </w:rPr>
            </w:pPr>
            <w:r w:rsidRPr="00C1278E">
              <w:rPr>
                <w:rFonts w:cs="Arial"/>
                <w:sz w:val="22"/>
                <w:szCs w:val="22"/>
              </w:rPr>
              <w:t>South West</w:t>
            </w:r>
          </w:p>
        </w:tc>
        <w:tc>
          <w:tcPr>
            <w:tcW w:w="2085" w:type="pct"/>
            <w:noWrap/>
          </w:tcPr>
          <w:p w14:paraId="29D26778" w14:textId="77777777" w:rsidR="00AB0436" w:rsidRPr="00C1278E" w:rsidRDefault="00AB0436" w:rsidP="005740EB">
            <w:pPr>
              <w:pStyle w:val="BodyText"/>
              <w:rPr>
                <w:rFonts w:cs="Arial"/>
                <w:sz w:val="22"/>
                <w:szCs w:val="22"/>
              </w:rPr>
            </w:pPr>
            <w:r w:rsidRPr="00C1278E">
              <w:rPr>
                <w:rFonts w:cs="Arial"/>
                <w:sz w:val="22"/>
                <w:szCs w:val="22"/>
              </w:rPr>
              <w:t>2.88</w:t>
            </w:r>
          </w:p>
        </w:tc>
        <w:tc>
          <w:tcPr>
            <w:tcW w:w="1236" w:type="pct"/>
          </w:tcPr>
          <w:p w14:paraId="07D82C48" w14:textId="77777777" w:rsidR="00AB0436" w:rsidRPr="00C1278E" w:rsidRDefault="00AB0436" w:rsidP="005740EB">
            <w:pPr>
              <w:pStyle w:val="BodyText"/>
              <w:rPr>
                <w:rFonts w:cs="Arial"/>
                <w:sz w:val="22"/>
                <w:szCs w:val="22"/>
              </w:rPr>
            </w:pPr>
            <w:r w:rsidRPr="00C1278E">
              <w:rPr>
                <w:rFonts w:cs="Arial"/>
                <w:sz w:val="22"/>
                <w:szCs w:val="22"/>
              </w:rPr>
              <w:t>8</w:t>
            </w:r>
          </w:p>
        </w:tc>
      </w:tr>
      <w:tr w:rsidR="00AB0436" w:rsidRPr="00C1278E" w14:paraId="56DED1EF" w14:textId="77777777" w:rsidTr="00C1278E">
        <w:trPr>
          <w:trHeight w:val="70"/>
        </w:trPr>
        <w:tc>
          <w:tcPr>
            <w:tcW w:w="1679" w:type="pct"/>
            <w:noWrap/>
          </w:tcPr>
          <w:p w14:paraId="0404D271" w14:textId="77777777" w:rsidR="00AB0436" w:rsidRPr="00C1278E" w:rsidRDefault="00AB0436" w:rsidP="005740EB">
            <w:pPr>
              <w:pStyle w:val="BodyText"/>
              <w:rPr>
                <w:rFonts w:cs="Arial"/>
                <w:sz w:val="22"/>
                <w:szCs w:val="22"/>
              </w:rPr>
            </w:pPr>
            <w:r w:rsidRPr="00C1278E">
              <w:rPr>
                <w:rFonts w:cs="Arial"/>
                <w:sz w:val="22"/>
                <w:szCs w:val="22"/>
              </w:rPr>
              <w:t>West Midlands</w:t>
            </w:r>
          </w:p>
        </w:tc>
        <w:tc>
          <w:tcPr>
            <w:tcW w:w="2085" w:type="pct"/>
            <w:noWrap/>
          </w:tcPr>
          <w:p w14:paraId="4809EF39" w14:textId="77777777" w:rsidR="00AB0436" w:rsidRPr="00C1278E" w:rsidRDefault="00AB0436" w:rsidP="005740EB">
            <w:pPr>
              <w:pStyle w:val="BodyText"/>
              <w:rPr>
                <w:rFonts w:cs="Arial"/>
                <w:sz w:val="22"/>
                <w:szCs w:val="22"/>
              </w:rPr>
            </w:pPr>
            <w:r w:rsidRPr="00C1278E">
              <w:rPr>
                <w:rFonts w:cs="Arial"/>
                <w:sz w:val="22"/>
                <w:szCs w:val="22"/>
              </w:rPr>
              <w:t>3.62</w:t>
            </w:r>
          </w:p>
        </w:tc>
        <w:tc>
          <w:tcPr>
            <w:tcW w:w="1236" w:type="pct"/>
          </w:tcPr>
          <w:p w14:paraId="402B440F" w14:textId="77777777" w:rsidR="00AB0436" w:rsidRPr="00C1278E" w:rsidRDefault="00AB0436" w:rsidP="005740EB">
            <w:pPr>
              <w:pStyle w:val="BodyText"/>
              <w:rPr>
                <w:rFonts w:cs="Arial"/>
                <w:sz w:val="22"/>
                <w:szCs w:val="22"/>
              </w:rPr>
            </w:pPr>
            <w:r w:rsidRPr="00C1278E">
              <w:rPr>
                <w:rFonts w:cs="Arial"/>
                <w:sz w:val="22"/>
                <w:szCs w:val="22"/>
              </w:rPr>
              <w:t>53</w:t>
            </w:r>
          </w:p>
        </w:tc>
      </w:tr>
      <w:tr w:rsidR="00AB0436" w:rsidRPr="00C1278E" w14:paraId="0A06D6FE" w14:textId="77777777" w:rsidTr="00C1278E">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3D289989" w14:textId="77777777" w:rsidR="00AB0436" w:rsidRPr="00C1278E" w:rsidRDefault="00AB0436" w:rsidP="005740EB">
            <w:pPr>
              <w:pStyle w:val="BodyText"/>
              <w:rPr>
                <w:rFonts w:cs="Arial"/>
                <w:sz w:val="22"/>
                <w:szCs w:val="22"/>
              </w:rPr>
            </w:pPr>
            <w:r w:rsidRPr="00C1278E">
              <w:rPr>
                <w:rFonts w:cs="Arial"/>
                <w:sz w:val="22"/>
                <w:szCs w:val="22"/>
              </w:rPr>
              <w:t>Yorkshire and the Humber</w:t>
            </w:r>
          </w:p>
        </w:tc>
        <w:tc>
          <w:tcPr>
            <w:tcW w:w="2085" w:type="pct"/>
            <w:noWrap/>
          </w:tcPr>
          <w:p w14:paraId="59970332" w14:textId="77777777" w:rsidR="00AB0436" w:rsidRPr="00C1278E" w:rsidRDefault="00AB0436" w:rsidP="005740EB">
            <w:pPr>
              <w:pStyle w:val="BodyText"/>
              <w:rPr>
                <w:rFonts w:cs="Arial"/>
                <w:sz w:val="22"/>
                <w:szCs w:val="22"/>
              </w:rPr>
            </w:pPr>
            <w:r w:rsidRPr="00C1278E">
              <w:rPr>
                <w:rFonts w:cs="Arial"/>
                <w:sz w:val="22"/>
                <w:szCs w:val="22"/>
              </w:rPr>
              <w:t>3.63</w:t>
            </w:r>
          </w:p>
        </w:tc>
        <w:tc>
          <w:tcPr>
            <w:tcW w:w="1236" w:type="pct"/>
          </w:tcPr>
          <w:p w14:paraId="11627A9F" w14:textId="77777777" w:rsidR="00AB0436" w:rsidRPr="00C1278E" w:rsidRDefault="00AB0436" w:rsidP="005740EB">
            <w:pPr>
              <w:pStyle w:val="BodyText"/>
              <w:rPr>
                <w:rFonts w:cs="Arial"/>
                <w:sz w:val="22"/>
                <w:szCs w:val="22"/>
              </w:rPr>
            </w:pPr>
            <w:r w:rsidRPr="00C1278E">
              <w:rPr>
                <w:rFonts w:cs="Arial"/>
                <w:sz w:val="22"/>
                <w:szCs w:val="22"/>
              </w:rPr>
              <w:t>49</w:t>
            </w:r>
          </w:p>
        </w:tc>
      </w:tr>
    </w:tbl>
    <w:p w14:paraId="43728EB6"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[(3.92-3.39/9] = 5.93% - </w:t>
      </w:r>
      <w:r w:rsidRPr="00B71F91">
        <w:rPr>
          <w:rFonts w:ascii="Arial" w:hAnsi="Arial" w:cs="Arial"/>
          <w:b/>
          <w:bCs/>
        </w:rPr>
        <w:t>emerging evidence</w:t>
      </w:r>
      <w:r w:rsidRPr="00B71F91">
        <w:rPr>
          <w:rFonts w:ascii="Arial" w:hAnsi="Arial" w:cs="Arial"/>
        </w:rPr>
        <w:t>. (Comparison between London and East of England (Q2) over Q13 categories)</w:t>
      </w:r>
    </w:p>
    <w:tbl>
      <w:tblPr>
        <w:tblStyle w:val="GridTable4-Accent1"/>
        <w:tblW w:w="5000" w:type="pct"/>
        <w:tblLayout w:type="fixed"/>
        <w:tblLook w:val="0420" w:firstRow="1" w:lastRow="0" w:firstColumn="0" w:lastColumn="0" w:noHBand="0" w:noVBand="1"/>
      </w:tblPr>
      <w:tblGrid>
        <w:gridCol w:w="3027"/>
        <w:gridCol w:w="3760"/>
        <w:gridCol w:w="2229"/>
      </w:tblGrid>
      <w:tr w:rsidR="00AB0436" w:rsidRPr="000E7FB9" w14:paraId="55B60748" w14:textId="77777777" w:rsidTr="000E7FB9">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1CD9BE0D" w14:textId="77777777" w:rsidR="00AB0436" w:rsidRPr="000E7FB9" w:rsidRDefault="00AB0436" w:rsidP="005740EB">
            <w:pPr>
              <w:pStyle w:val="BodyText"/>
              <w:rPr>
                <w:rFonts w:cs="Arial"/>
                <w:sz w:val="22"/>
                <w:szCs w:val="22"/>
              </w:rPr>
            </w:pPr>
            <w:r w:rsidRPr="000E7FB9">
              <w:rPr>
                <w:rFonts w:cs="Arial"/>
                <w:sz w:val="22"/>
                <w:szCs w:val="22"/>
              </w:rPr>
              <w:t>Region (Q2)</w:t>
            </w:r>
          </w:p>
        </w:tc>
        <w:tc>
          <w:tcPr>
            <w:tcW w:w="2085" w:type="pct"/>
            <w:noWrap/>
            <w:hideMark/>
          </w:tcPr>
          <w:p w14:paraId="685CBBB5" w14:textId="77777777" w:rsidR="00AB0436" w:rsidRPr="000E7FB9" w:rsidRDefault="00AB0436" w:rsidP="005740EB">
            <w:pPr>
              <w:pStyle w:val="BodyText"/>
              <w:rPr>
                <w:rFonts w:cs="Arial"/>
                <w:sz w:val="22"/>
                <w:szCs w:val="22"/>
              </w:rPr>
            </w:pPr>
            <w:r w:rsidRPr="000E7FB9">
              <w:rPr>
                <w:rFonts w:cs="Arial"/>
                <w:sz w:val="22"/>
                <w:szCs w:val="22"/>
              </w:rPr>
              <w:t>Average of life skills (Q13d) (1 – Never; 5 – Very often)</w:t>
            </w:r>
          </w:p>
        </w:tc>
        <w:tc>
          <w:tcPr>
            <w:tcW w:w="1236" w:type="pct"/>
          </w:tcPr>
          <w:p w14:paraId="4899F76E"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490FA933"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43424A92" w14:textId="77777777" w:rsidR="00AB0436" w:rsidRPr="000E7FB9" w:rsidRDefault="00AB0436" w:rsidP="005740EB">
            <w:pPr>
              <w:pStyle w:val="BodyText"/>
              <w:rPr>
                <w:rFonts w:cs="Arial"/>
                <w:color w:val="333333"/>
                <w:sz w:val="22"/>
                <w:szCs w:val="22"/>
              </w:rPr>
            </w:pPr>
            <w:r w:rsidRPr="000E7FB9">
              <w:rPr>
                <w:rFonts w:cs="Arial"/>
                <w:sz w:val="22"/>
                <w:szCs w:val="22"/>
              </w:rPr>
              <w:t>East Midlands</w:t>
            </w:r>
          </w:p>
        </w:tc>
        <w:tc>
          <w:tcPr>
            <w:tcW w:w="2085" w:type="pct"/>
            <w:noWrap/>
            <w:hideMark/>
          </w:tcPr>
          <w:p w14:paraId="61338EB7" w14:textId="77777777" w:rsidR="00AB0436" w:rsidRPr="000E7FB9" w:rsidRDefault="00AB0436" w:rsidP="005740EB">
            <w:pPr>
              <w:pStyle w:val="BodyText"/>
              <w:rPr>
                <w:rFonts w:cs="Arial"/>
                <w:color w:val="333333"/>
                <w:sz w:val="22"/>
                <w:szCs w:val="22"/>
              </w:rPr>
            </w:pPr>
            <w:r w:rsidRPr="000E7FB9">
              <w:rPr>
                <w:rFonts w:cs="Arial"/>
                <w:sz w:val="22"/>
                <w:szCs w:val="22"/>
              </w:rPr>
              <w:t>2.97</w:t>
            </w:r>
          </w:p>
        </w:tc>
        <w:tc>
          <w:tcPr>
            <w:tcW w:w="1236" w:type="pct"/>
          </w:tcPr>
          <w:p w14:paraId="11F6EDDB" w14:textId="77777777" w:rsidR="00AB0436" w:rsidRPr="000E7FB9" w:rsidRDefault="00AB0436" w:rsidP="005740EB">
            <w:pPr>
              <w:pStyle w:val="BodyText"/>
              <w:rPr>
                <w:rFonts w:cs="Arial"/>
                <w:color w:val="333333"/>
                <w:sz w:val="22"/>
                <w:szCs w:val="22"/>
              </w:rPr>
            </w:pPr>
            <w:r w:rsidRPr="000E7FB9">
              <w:rPr>
                <w:rFonts w:cs="Arial"/>
                <w:sz w:val="22"/>
                <w:szCs w:val="22"/>
              </w:rPr>
              <w:t>37</w:t>
            </w:r>
          </w:p>
        </w:tc>
      </w:tr>
      <w:tr w:rsidR="00AB0436" w:rsidRPr="000E7FB9" w14:paraId="07ED0CD9" w14:textId="77777777" w:rsidTr="000E7FB9">
        <w:trPr>
          <w:trHeight w:val="387"/>
        </w:trPr>
        <w:tc>
          <w:tcPr>
            <w:tcW w:w="1679" w:type="pct"/>
            <w:noWrap/>
            <w:hideMark/>
          </w:tcPr>
          <w:p w14:paraId="78DADDAB" w14:textId="77777777" w:rsidR="00AB0436" w:rsidRPr="000E7FB9" w:rsidRDefault="00AB0436" w:rsidP="005740EB">
            <w:pPr>
              <w:pStyle w:val="BodyText"/>
              <w:rPr>
                <w:rFonts w:cs="Arial"/>
                <w:color w:val="333333"/>
                <w:sz w:val="22"/>
                <w:szCs w:val="22"/>
              </w:rPr>
            </w:pPr>
            <w:r w:rsidRPr="000E7FB9">
              <w:rPr>
                <w:rFonts w:cs="Arial"/>
                <w:sz w:val="22"/>
                <w:szCs w:val="22"/>
              </w:rPr>
              <w:t>East of England</w:t>
            </w:r>
          </w:p>
        </w:tc>
        <w:tc>
          <w:tcPr>
            <w:tcW w:w="2085" w:type="pct"/>
            <w:noWrap/>
            <w:hideMark/>
          </w:tcPr>
          <w:p w14:paraId="7F76E8A5" w14:textId="77777777" w:rsidR="00AB0436" w:rsidRPr="000E7FB9" w:rsidRDefault="00AB0436" w:rsidP="005740EB">
            <w:pPr>
              <w:pStyle w:val="BodyText"/>
              <w:rPr>
                <w:rFonts w:cs="Arial"/>
                <w:color w:val="333333"/>
                <w:sz w:val="22"/>
                <w:szCs w:val="22"/>
              </w:rPr>
            </w:pPr>
            <w:r w:rsidRPr="000E7FB9">
              <w:rPr>
                <w:rFonts w:cs="Arial"/>
                <w:sz w:val="22"/>
                <w:szCs w:val="22"/>
              </w:rPr>
              <w:t>3.00</w:t>
            </w:r>
          </w:p>
        </w:tc>
        <w:tc>
          <w:tcPr>
            <w:tcW w:w="1236" w:type="pct"/>
          </w:tcPr>
          <w:p w14:paraId="0FC80824" w14:textId="77777777" w:rsidR="00AB0436" w:rsidRPr="000E7FB9" w:rsidRDefault="00AB0436" w:rsidP="005740EB">
            <w:pPr>
              <w:pStyle w:val="BodyText"/>
              <w:rPr>
                <w:rFonts w:cs="Arial"/>
                <w:color w:val="333333"/>
                <w:sz w:val="22"/>
                <w:szCs w:val="22"/>
              </w:rPr>
            </w:pPr>
            <w:r w:rsidRPr="000E7FB9">
              <w:rPr>
                <w:rFonts w:cs="Arial"/>
                <w:sz w:val="22"/>
                <w:szCs w:val="22"/>
              </w:rPr>
              <w:t>50</w:t>
            </w:r>
          </w:p>
        </w:tc>
      </w:tr>
      <w:tr w:rsidR="00AB0436" w:rsidRPr="000E7FB9" w14:paraId="5BD4DD24"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C12840D" w14:textId="77777777" w:rsidR="00AB0436" w:rsidRPr="000E7FB9" w:rsidRDefault="00AB0436" w:rsidP="005740EB">
            <w:pPr>
              <w:pStyle w:val="BodyText"/>
              <w:rPr>
                <w:rFonts w:cs="Arial"/>
                <w:color w:val="333333"/>
                <w:sz w:val="22"/>
                <w:szCs w:val="22"/>
              </w:rPr>
            </w:pPr>
            <w:r w:rsidRPr="000E7FB9">
              <w:rPr>
                <w:rFonts w:cs="Arial"/>
                <w:sz w:val="22"/>
                <w:szCs w:val="22"/>
              </w:rPr>
              <w:t>London</w:t>
            </w:r>
          </w:p>
        </w:tc>
        <w:tc>
          <w:tcPr>
            <w:tcW w:w="2085" w:type="pct"/>
            <w:noWrap/>
            <w:hideMark/>
          </w:tcPr>
          <w:p w14:paraId="5D60A86F" w14:textId="77777777" w:rsidR="00AB0436" w:rsidRPr="000E7FB9" w:rsidRDefault="00AB0436" w:rsidP="005740EB">
            <w:pPr>
              <w:pStyle w:val="BodyText"/>
              <w:rPr>
                <w:rFonts w:cs="Arial"/>
                <w:color w:val="333333"/>
                <w:sz w:val="22"/>
                <w:szCs w:val="22"/>
              </w:rPr>
            </w:pPr>
            <w:r w:rsidRPr="000E7FB9">
              <w:rPr>
                <w:rFonts w:cs="Arial"/>
                <w:sz w:val="22"/>
                <w:szCs w:val="22"/>
              </w:rPr>
              <w:t>3.77</w:t>
            </w:r>
          </w:p>
        </w:tc>
        <w:tc>
          <w:tcPr>
            <w:tcW w:w="1236" w:type="pct"/>
          </w:tcPr>
          <w:p w14:paraId="602A8FA0" w14:textId="77777777" w:rsidR="00AB0436" w:rsidRPr="000E7FB9" w:rsidRDefault="00AB0436" w:rsidP="005740EB">
            <w:pPr>
              <w:pStyle w:val="BodyText"/>
              <w:rPr>
                <w:rFonts w:cs="Arial"/>
                <w:color w:val="333333"/>
                <w:sz w:val="22"/>
                <w:szCs w:val="22"/>
              </w:rPr>
            </w:pPr>
            <w:r w:rsidRPr="000E7FB9">
              <w:rPr>
                <w:rFonts w:cs="Arial"/>
                <w:sz w:val="22"/>
                <w:szCs w:val="22"/>
              </w:rPr>
              <w:t>115</w:t>
            </w:r>
          </w:p>
        </w:tc>
      </w:tr>
      <w:tr w:rsidR="00AB0436" w:rsidRPr="000E7FB9" w14:paraId="61712492" w14:textId="77777777" w:rsidTr="000E7FB9">
        <w:trPr>
          <w:trHeight w:val="70"/>
        </w:trPr>
        <w:tc>
          <w:tcPr>
            <w:tcW w:w="1679" w:type="pct"/>
            <w:noWrap/>
            <w:hideMark/>
          </w:tcPr>
          <w:p w14:paraId="10349D20" w14:textId="77777777" w:rsidR="00AB0436" w:rsidRPr="000E7FB9" w:rsidRDefault="00AB0436" w:rsidP="005740EB">
            <w:pPr>
              <w:pStyle w:val="BodyText"/>
              <w:rPr>
                <w:rFonts w:cs="Arial"/>
                <w:color w:val="333333"/>
                <w:sz w:val="22"/>
                <w:szCs w:val="22"/>
              </w:rPr>
            </w:pPr>
            <w:r w:rsidRPr="000E7FB9">
              <w:rPr>
                <w:rFonts w:cs="Arial"/>
                <w:sz w:val="22"/>
                <w:szCs w:val="22"/>
              </w:rPr>
              <w:t>North East</w:t>
            </w:r>
          </w:p>
        </w:tc>
        <w:tc>
          <w:tcPr>
            <w:tcW w:w="2085" w:type="pct"/>
            <w:noWrap/>
            <w:hideMark/>
          </w:tcPr>
          <w:p w14:paraId="4D7C8F71" w14:textId="77777777" w:rsidR="00AB0436" w:rsidRPr="000E7FB9" w:rsidRDefault="00AB0436" w:rsidP="005740EB">
            <w:pPr>
              <w:pStyle w:val="BodyText"/>
              <w:rPr>
                <w:rFonts w:cs="Arial"/>
                <w:color w:val="333333"/>
                <w:sz w:val="22"/>
                <w:szCs w:val="22"/>
              </w:rPr>
            </w:pPr>
            <w:r w:rsidRPr="000E7FB9">
              <w:rPr>
                <w:rFonts w:cs="Arial"/>
                <w:sz w:val="22"/>
                <w:szCs w:val="22"/>
              </w:rPr>
              <w:t>3.10</w:t>
            </w:r>
          </w:p>
        </w:tc>
        <w:tc>
          <w:tcPr>
            <w:tcW w:w="1236" w:type="pct"/>
          </w:tcPr>
          <w:p w14:paraId="3E97D272" w14:textId="77777777" w:rsidR="00AB0436" w:rsidRPr="000E7FB9" w:rsidRDefault="00AB0436" w:rsidP="005740EB">
            <w:pPr>
              <w:pStyle w:val="BodyText"/>
              <w:rPr>
                <w:rFonts w:cs="Arial"/>
                <w:color w:val="333333"/>
                <w:sz w:val="22"/>
                <w:szCs w:val="22"/>
              </w:rPr>
            </w:pPr>
            <w:r w:rsidRPr="000E7FB9">
              <w:rPr>
                <w:rFonts w:cs="Arial"/>
                <w:sz w:val="22"/>
                <w:szCs w:val="22"/>
              </w:rPr>
              <w:t>62</w:t>
            </w:r>
          </w:p>
        </w:tc>
      </w:tr>
      <w:tr w:rsidR="00AB0436" w:rsidRPr="000E7FB9" w14:paraId="770501EB" w14:textId="77777777" w:rsidTr="000E7FB9">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4C94E7FB" w14:textId="77777777" w:rsidR="00AB0436" w:rsidRPr="000E7FB9" w:rsidRDefault="00AB0436" w:rsidP="005740EB">
            <w:pPr>
              <w:pStyle w:val="BodyText"/>
              <w:rPr>
                <w:rFonts w:cs="Arial"/>
                <w:sz w:val="22"/>
                <w:szCs w:val="22"/>
              </w:rPr>
            </w:pPr>
            <w:r w:rsidRPr="000E7FB9">
              <w:rPr>
                <w:rFonts w:cs="Arial"/>
                <w:sz w:val="22"/>
                <w:szCs w:val="22"/>
              </w:rPr>
              <w:lastRenderedPageBreak/>
              <w:t>North West</w:t>
            </w:r>
          </w:p>
        </w:tc>
        <w:tc>
          <w:tcPr>
            <w:tcW w:w="2085" w:type="pct"/>
            <w:noWrap/>
          </w:tcPr>
          <w:p w14:paraId="07945417" w14:textId="77777777" w:rsidR="00AB0436" w:rsidRPr="000E7FB9" w:rsidRDefault="00AB0436" w:rsidP="005740EB">
            <w:pPr>
              <w:pStyle w:val="BodyText"/>
              <w:rPr>
                <w:rFonts w:cs="Arial"/>
                <w:sz w:val="22"/>
                <w:szCs w:val="22"/>
              </w:rPr>
            </w:pPr>
            <w:r w:rsidRPr="000E7FB9">
              <w:rPr>
                <w:rFonts w:cs="Arial"/>
                <w:sz w:val="22"/>
                <w:szCs w:val="22"/>
              </w:rPr>
              <w:t>3.34</w:t>
            </w:r>
          </w:p>
        </w:tc>
        <w:tc>
          <w:tcPr>
            <w:tcW w:w="1236" w:type="pct"/>
          </w:tcPr>
          <w:p w14:paraId="606AA9E8" w14:textId="77777777" w:rsidR="00AB0436" w:rsidRPr="000E7FB9" w:rsidRDefault="00AB0436" w:rsidP="005740EB">
            <w:pPr>
              <w:pStyle w:val="BodyText"/>
              <w:rPr>
                <w:rFonts w:cs="Arial"/>
                <w:sz w:val="22"/>
                <w:szCs w:val="22"/>
              </w:rPr>
            </w:pPr>
            <w:r w:rsidRPr="000E7FB9">
              <w:rPr>
                <w:rFonts w:cs="Arial"/>
                <w:sz w:val="22"/>
                <w:szCs w:val="22"/>
              </w:rPr>
              <w:t>77</w:t>
            </w:r>
          </w:p>
        </w:tc>
      </w:tr>
      <w:tr w:rsidR="00AB0436" w:rsidRPr="000E7FB9" w14:paraId="1D8CB1E3" w14:textId="77777777" w:rsidTr="000E7FB9">
        <w:trPr>
          <w:trHeight w:val="70"/>
        </w:trPr>
        <w:tc>
          <w:tcPr>
            <w:tcW w:w="1679" w:type="pct"/>
            <w:noWrap/>
          </w:tcPr>
          <w:p w14:paraId="16279001" w14:textId="77777777" w:rsidR="00AB0436" w:rsidRPr="000E7FB9" w:rsidRDefault="00AB0436" w:rsidP="005740EB">
            <w:pPr>
              <w:pStyle w:val="BodyText"/>
              <w:rPr>
                <w:rFonts w:cs="Arial"/>
                <w:sz w:val="22"/>
                <w:szCs w:val="22"/>
              </w:rPr>
            </w:pPr>
            <w:r w:rsidRPr="000E7FB9">
              <w:rPr>
                <w:rFonts w:cs="Arial"/>
                <w:sz w:val="22"/>
                <w:szCs w:val="22"/>
              </w:rPr>
              <w:t>South East</w:t>
            </w:r>
          </w:p>
        </w:tc>
        <w:tc>
          <w:tcPr>
            <w:tcW w:w="2085" w:type="pct"/>
            <w:noWrap/>
          </w:tcPr>
          <w:p w14:paraId="06CC451E" w14:textId="77777777" w:rsidR="00AB0436" w:rsidRPr="000E7FB9" w:rsidRDefault="00AB0436" w:rsidP="005740EB">
            <w:pPr>
              <w:pStyle w:val="BodyText"/>
              <w:rPr>
                <w:rFonts w:cs="Arial"/>
                <w:sz w:val="22"/>
                <w:szCs w:val="22"/>
              </w:rPr>
            </w:pPr>
            <w:r w:rsidRPr="000E7FB9">
              <w:rPr>
                <w:rFonts w:cs="Arial"/>
                <w:sz w:val="22"/>
                <w:szCs w:val="22"/>
              </w:rPr>
              <w:t>3.23</w:t>
            </w:r>
          </w:p>
        </w:tc>
        <w:tc>
          <w:tcPr>
            <w:tcW w:w="1236" w:type="pct"/>
          </w:tcPr>
          <w:p w14:paraId="65843FB3" w14:textId="77777777" w:rsidR="00AB0436" w:rsidRPr="000E7FB9" w:rsidRDefault="00AB0436" w:rsidP="005740EB">
            <w:pPr>
              <w:pStyle w:val="BodyText"/>
              <w:rPr>
                <w:rFonts w:cs="Arial"/>
                <w:sz w:val="22"/>
                <w:szCs w:val="22"/>
              </w:rPr>
            </w:pPr>
            <w:r w:rsidRPr="000E7FB9">
              <w:rPr>
                <w:rFonts w:cs="Arial"/>
                <w:sz w:val="22"/>
                <w:szCs w:val="22"/>
              </w:rPr>
              <w:t>60</w:t>
            </w:r>
          </w:p>
        </w:tc>
      </w:tr>
      <w:tr w:rsidR="00AB0436" w:rsidRPr="000E7FB9" w14:paraId="49F60677" w14:textId="77777777" w:rsidTr="000E7FB9">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39910E9B" w14:textId="77777777" w:rsidR="00AB0436" w:rsidRPr="000E7FB9" w:rsidRDefault="00AB0436" w:rsidP="005740EB">
            <w:pPr>
              <w:pStyle w:val="BodyText"/>
              <w:rPr>
                <w:rFonts w:cs="Arial"/>
                <w:sz w:val="22"/>
                <w:szCs w:val="22"/>
              </w:rPr>
            </w:pPr>
            <w:r w:rsidRPr="000E7FB9">
              <w:rPr>
                <w:rFonts w:cs="Arial"/>
                <w:sz w:val="22"/>
                <w:szCs w:val="22"/>
              </w:rPr>
              <w:t>South West</w:t>
            </w:r>
          </w:p>
        </w:tc>
        <w:tc>
          <w:tcPr>
            <w:tcW w:w="2085" w:type="pct"/>
            <w:noWrap/>
          </w:tcPr>
          <w:p w14:paraId="0CEA328B" w14:textId="77777777" w:rsidR="00AB0436" w:rsidRPr="000E7FB9" w:rsidRDefault="00AB0436" w:rsidP="005740EB">
            <w:pPr>
              <w:pStyle w:val="BodyText"/>
              <w:rPr>
                <w:rFonts w:cs="Arial"/>
                <w:sz w:val="22"/>
                <w:szCs w:val="22"/>
              </w:rPr>
            </w:pPr>
            <w:r w:rsidRPr="000E7FB9">
              <w:rPr>
                <w:rFonts w:cs="Arial"/>
                <w:sz w:val="22"/>
                <w:szCs w:val="22"/>
              </w:rPr>
              <w:t>3.13</w:t>
            </w:r>
          </w:p>
        </w:tc>
        <w:tc>
          <w:tcPr>
            <w:tcW w:w="1236" w:type="pct"/>
          </w:tcPr>
          <w:p w14:paraId="0FA1B6FF" w14:textId="77777777" w:rsidR="00AB0436" w:rsidRPr="000E7FB9" w:rsidRDefault="00AB0436" w:rsidP="005740EB">
            <w:pPr>
              <w:pStyle w:val="BodyText"/>
              <w:rPr>
                <w:rFonts w:cs="Arial"/>
                <w:sz w:val="22"/>
                <w:szCs w:val="22"/>
              </w:rPr>
            </w:pPr>
            <w:r w:rsidRPr="000E7FB9">
              <w:rPr>
                <w:rFonts w:cs="Arial"/>
                <w:sz w:val="22"/>
                <w:szCs w:val="22"/>
              </w:rPr>
              <w:t>8</w:t>
            </w:r>
          </w:p>
        </w:tc>
      </w:tr>
      <w:tr w:rsidR="00AB0436" w:rsidRPr="000E7FB9" w14:paraId="37C4F721" w14:textId="77777777" w:rsidTr="000E7FB9">
        <w:trPr>
          <w:trHeight w:val="70"/>
        </w:trPr>
        <w:tc>
          <w:tcPr>
            <w:tcW w:w="1679" w:type="pct"/>
            <w:noWrap/>
          </w:tcPr>
          <w:p w14:paraId="7E62D50C" w14:textId="77777777" w:rsidR="00AB0436" w:rsidRPr="000E7FB9" w:rsidRDefault="00AB0436" w:rsidP="005740EB">
            <w:pPr>
              <w:pStyle w:val="BodyText"/>
              <w:rPr>
                <w:rFonts w:cs="Arial"/>
                <w:sz w:val="22"/>
                <w:szCs w:val="22"/>
              </w:rPr>
            </w:pPr>
            <w:r w:rsidRPr="000E7FB9">
              <w:rPr>
                <w:rFonts w:cs="Arial"/>
                <w:sz w:val="22"/>
                <w:szCs w:val="22"/>
              </w:rPr>
              <w:t>West Midlands</w:t>
            </w:r>
          </w:p>
        </w:tc>
        <w:tc>
          <w:tcPr>
            <w:tcW w:w="2085" w:type="pct"/>
            <w:noWrap/>
          </w:tcPr>
          <w:p w14:paraId="30943B0D" w14:textId="77777777" w:rsidR="00AB0436" w:rsidRPr="000E7FB9" w:rsidRDefault="00AB0436" w:rsidP="005740EB">
            <w:pPr>
              <w:pStyle w:val="BodyText"/>
              <w:rPr>
                <w:rFonts w:cs="Arial"/>
                <w:sz w:val="22"/>
                <w:szCs w:val="22"/>
              </w:rPr>
            </w:pPr>
            <w:r w:rsidRPr="000E7FB9">
              <w:rPr>
                <w:rFonts w:cs="Arial"/>
                <w:sz w:val="22"/>
                <w:szCs w:val="22"/>
              </w:rPr>
              <w:t>3.51</w:t>
            </w:r>
          </w:p>
        </w:tc>
        <w:tc>
          <w:tcPr>
            <w:tcW w:w="1236" w:type="pct"/>
          </w:tcPr>
          <w:p w14:paraId="41AA27C8" w14:textId="77777777" w:rsidR="00AB0436" w:rsidRPr="000E7FB9" w:rsidRDefault="00AB0436" w:rsidP="005740EB">
            <w:pPr>
              <w:pStyle w:val="BodyText"/>
              <w:rPr>
                <w:rFonts w:cs="Arial"/>
                <w:sz w:val="22"/>
                <w:szCs w:val="22"/>
              </w:rPr>
            </w:pPr>
            <w:r w:rsidRPr="000E7FB9">
              <w:rPr>
                <w:rFonts w:cs="Arial"/>
                <w:sz w:val="22"/>
                <w:szCs w:val="22"/>
              </w:rPr>
              <w:t>53</w:t>
            </w:r>
          </w:p>
        </w:tc>
      </w:tr>
      <w:tr w:rsidR="00AB0436" w:rsidRPr="000E7FB9" w14:paraId="0E1DDA05" w14:textId="77777777" w:rsidTr="000E7FB9">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1A496DCE" w14:textId="77777777" w:rsidR="00AB0436" w:rsidRPr="000E7FB9" w:rsidRDefault="00AB0436" w:rsidP="005740EB">
            <w:pPr>
              <w:pStyle w:val="BodyText"/>
              <w:rPr>
                <w:rFonts w:cs="Arial"/>
                <w:sz w:val="22"/>
                <w:szCs w:val="22"/>
              </w:rPr>
            </w:pPr>
            <w:r w:rsidRPr="000E7FB9">
              <w:rPr>
                <w:rFonts w:cs="Arial"/>
                <w:sz w:val="22"/>
                <w:szCs w:val="22"/>
              </w:rPr>
              <w:t>Yorkshire and the Humber</w:t>
            </w:r>
          </w:p>
        </w:tc>
        <w:tc>
          <w:tcPr>
            <w:tcW w:w="2085" w:type="pct"/>
            <w:noWrap/>
          </w:tcPr>
          <w:p w14:paraId="0E062FE3" w14:textId="77777777" w:rsidR="00AB0436" w:rsidRPr="000E7FB9" w:rsidRDefault="00AB0436" w:rsidP="005740EB">
            <w:pPr>
              <w:pStyle w:val="BodyText"/>
              <w:rPr>
                <w:rFonts w:cs="Arial"/>
                <w:sz w:val="22"/>
                <w:szCs w:val="22"/>
              </w:rPr>
            </w:pPr>
            <w:r w:rsidRPr="000E7FB9">
              <w:rPr>
                <w:rFonts w:cs="Arial"/>
                <w:sz w:val="22"/>
                <w:szCs w:val="22"/>
              </w:rPr>
              <w:t>3.33</w:t>
            </w:r>
          </w:p>
        </w:tc>
        <w:tc>
          <w:tcPr>
            <w:tcW w:w="1236" w:type="pct"/>
          </w:tcPr>
          <w:p w14:paraId="1E67C5D9" w14:textId="77777777" w:rsidR="00AB0436" w:rsidRPr="000E7FB9" w:rsidRDefault="00AB0436" w:rsidP="005740EB">
            <w:pPr>
              <w:pStyle w:val="BodyText"/>
              <w:rPr>
                <w:rFonts w:cs="Arial"/>
                <w:sz w:val="22"/>
                <w:szCs w:val="22"/>
              </w:rPr>
            </w:pPr>
            <w:r w:rsidRPr="000E7FB9">
              <w:rPr>
                <w:rFonts w:cs="Arial"/>
                <w:sz w:val="22"/>
                <w:szCs w:val="22"/>
              </w:rPr>
              <w:t>49</w:t>
            </w:r>
          </w:p>
        </w:tc>
      </w:tr>
    </w:tbl>
    <w:p w14:paraId="2A41B088"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[3.77-(300+2.97)/2]/9 = 8.65% - </w:t>
      </w:r>
      <w:r w:rsidRPr="00B71F91">
        <w:rPr>
          <w:rFonts w:ascii="Arial" w:hAnsi="Arial" w:cs="Arial"/>
          <w:b/>
          <w:bCs/>
        </w:rPr>
        <w:t>emerging evidence</w:t>
      </w:r>
      <w:r w:rsidRPr="00B71F91">
        <w:rPr>
          <w:rFonts w:ascii="Arial" w:hAnsi="Arial" w:cs="Arial"/>
        </w:rPr>
        <w:t>. (Comparison between London and average of East of England and East Midlands (Q2) over Q13 categories)</w:t>
      </w:r>
    </w:p>
    <w:tbl>
      <w:tblPr>
        <w:tblStyle w:val="GridTable4-Accent1"/>
        <w:tblW w:w="5000" w:type="pct"/>
        <w:tblLayout w:type="fixed"/>
        <w:tblLook w:val="0420" w:firstRow="1" w:lastRow="0" w:firstColumn="0" w:lastColumn="0" w:noHBand="0" w:noVBand="1"/>
      </w:tblPr>
      <w:tblGrid>
        <w:gridCol w:w="3027"/>
        <w:gridCol w:w="3760"/>
        <w:gridCol w:w="2229"/>
      </w:tblGrid>
      <w:tr w:rsidR="00AB0436" w:rsidRPr="000E7FB9" w14:paraId="428B9F47" w14:textId="77777777" w:rsidTr="000E7FB9">
        <w:trPr>
          <w:cnfStyle w:val="100000000000" w:firstRow="1" w:lastRow="0" w:firstColumn="0" w:lastColumn="0" w:oddVBand="0" w:evenVBand="0" w:oddHBand="0" w:evenHBand="0" w:firstRowFirstColumn="0" w:firstRowLastColumn="0" w:lastRowFirstColumn="0" w:lastRowLastColumn="0"/>
          <w:trHeight w:val="189"/>
        </w:trPr>
        <w:tc>
          <w:tcPr>
            <w:tcW w:w="1679" w:type="pct"/>
            <w:noWrap/>
            <w:hideMark/>
          </w:tcPr>
          <w:p w14:paraId="351E2C85" w14:textId="77777777" w:rsidR="00AB0436" w:rsidRPr="000E7FB9" w:rsidRDefault="00AB0436" w:rsidP="005740EB">
            <w:pPr>
              <w:pStyle w:val="BodyText"/>
              <w:rPr>
                <w:rFonts w:cs="Arial"/>
                <w:sz w:val="22"/>
                <w:szCs w:val="22"/>
              </w:rPr>
            </w:pPr>
            <w:r w:rsidRPr="000E7FB9">
              <w:rPr>
                <w:rFonts w:cs="Arial"/>
                <w:sz w:val="22"/>
                <w:szCs w:val="22"/>
              </w:rPr>
              <w:t>Region (Q2)</w:t>
            </w:r>
          </w:p>
        </w:tc>
        <w:tc>
          <w:tcPr>
            <w:tcW w:w="2085" w:type="pct"/>
            <w:noWrap/>
            <w:hideMark/>
          </w:tcPr>
          <w:p w14:paraId="619EBF5C" w14:textId="77777777" w:rsidR="00AB0436" w:rsidRPr="000E7FB9" w:rsidRDefault="00AB0436" w:rsidP="005740EB">
            <w:pPr>
              <w:pStyle w:val="BodyText"/>
              <w:rPr>
                <w:rFonts w:cs="Arial"/>
                <w:sz w:val="22"/>
                <w:szCs w:val="22"/>
              </w:rPr>
            </w:pPr>
            <w:r w:rsidRPr="000E7FB9">
              <w:rPr>
                <w:rFonts w:cs="Arial"/>
                <w:sz w:val="22"/>
                <w:szCs w:val="22"/>
              </w:rPr>
              <w:t>Average of life skills (Q13f) (1 – Never; 5 – Very often)</w:t>
            </w:r>
          </w:p>
        </w:tc>
        <w:tc>
          <w:tcPr>
            <w:tcW w:w="1236" w:type="pct"/>
          </w:tcPr>
          <w:p w14:paraId="22200C7B"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374CB1BB"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016A4369" w14:textId="77777777" w:rsidR="00AB0436" w:rsidRPr="000E7FB9" w:rsidRDefault="00AB0436" w:rsidP="005740EB">
            <w:pPr>
              <w:pStyle w:val="BodyText"/>
              <w:rPr>
                <w:rFonts w:cs="Arial"/>
                <w:color w:val="333333"/>
                <w:sz w:val="22"/>
                <w:szCs w:val="22"/>
              </w:rPr>
            </w:pPr>
            <w:r w:rsidRPr="000E7FB9">
              <w:rPr>
                <w:rFonts w:cs="Arial"/>
                <w:sz w:val="22"/>
                <w:szCs w:val="22"/>
              </w:rPr>
              <w:t>East Midlands</w:t>
            </w:r>
          </w:p>
        </w:tc>
        <w:tc>
          <w:tcPr>
            <w:tcW w:w="2085" w:type="pct"/>
            <w:noWrap/>
            <w:hideMark/>
          </w:tcPr>
          <w:p w14:paraId="64A8B3BD" w14:textId="77777777" w:rsidR="00AB0436" w:rsidRPr="000E7FB9" w:rsidRDefault="00AB0436" w:rsidP="005740EB">
            <w:pPr>
              <w:pStyle w:val="BodyText"/>
              <w:rPr>
                <w:rFonts w:cs="Arial"/>
                <w:color w:val="333333"/>
                <w:sz w:val="22"/>
                <w:szCs w:val="22"/>
              </w:rPr>
            </w:pPr>
            <w:r w:rsidRPr="000E7FB9">
              <w:rPr>
                <w:rFonts w:cs="Arial"/>
                <w:sz w:val="22"/>
                <w:szCs w:val="22"/>
              </w:rPr>
              <w:t>3.49</w:t>
            </w:r>
          </w:p>
        </w:tc>
        <w:tc>
          <w:tcPr>
            <w:tcW w:w="1236" w:type="pct"/>
          </w:tcPr>
          <w:p w14:paraId="37043407" w14:textId="77777777" w:rsidR="00AB0436" w:rsidRPr="000E7FB9" w:rsidRDefault="00AB0436" w:rsidP="005740EB">
            <w:pPr>
              <w:pStyle w:val="BodyText"/>
              <w:rPr>
                <w:rFonts w:cs="Arial"/>
                <w:color w:val="333333"/>
                <w:sz w:val="22"/>
                <w:szCs w:val="22"/>
              </w:rPr>
            </w:pPr>
            <w:r w:rsidRPr="000E7FB9">
              <w:rPr>
                <w:rFonts w:cs="Arial"/>
                <w:sz w:val="22"/>
                <w:szCs w:val="22"/>
              </w:rPr>
              <w:t>37</w:t>
            </w:r>
          </w:p>
        </w:tc>
      </w:tr>
      <w:tr w:rsidR="00AB0436" w:rsidRPr="000E7FB9" w14:paraId="53FE2E4E" w14:textId="77777777" w:rsidTr="000E7FB9">
        <w:trPr>
          <w:trHeight w:val="387"/>
        </w:trPr>
        <w:tc>
          <w:tcPr>
            <w:tcW w:w="1679" w:type="pct"/>
            <w:noWrap/>
            <w:hideMark/>
          </w:tcPr>
          <w:p w14:paraId="144B2DD3" w14:textId="77777777" w:rsidR="00AB0436" w:rsidRPr="000E7FB9" w:rsidRDefault="00AB0436" w:rsidP="005740EB">
            <w:pPr>
              <w:pStyle w:val="BodyText"/>
              <w:rPr>
                <w:rFonts w:cs="Arial"/>
                <w:color w:val="333333"/>
                <w:sz w:val="22"/>
                <w:szCs w:val="22"/>
              </w:rPr>
            </w:pPr>
            <w:r w:rsidRPr="000E7FB9">
              <w:rPr>
                <w:rFonts w:cs="Arial"/>
                <w:sz w:val="22"/>
                <w:szCs w:val="22"/>
              </w:rPr>
              <w:t>East of England</w:t>
            </w:r>
          </w:p>
        </w:tc>
        <w:tc>
          <w:tcPr>
            <w:tcW w:w="2085" w:type="pct"/>
            <w:noWrap/>
            <w:hideMark/>
          </w:tcPr>
          <w:p w14:paraId="2329B7CB" w14:textId="77777777" w:rsidR="00AB0436" w:rsidRPr="000E7FB9" w:rsidRDefault="00AB0436" w:rsidP="005740EB">
            <w:pPr>
              <w:pStyle w:val="BodyText"/>
              <w:rPr>
                <w:rFonts w:cs="Arial"/>
                <w:color w:val="333333"/>
                <w:sz w:val="22"/>
                <w:szCs w:val="22"/>
              </w:rPr>
            </w:pPr>
            <w:r w:rsidRPr="000E7FB9">
              <w:rPr>
                <w:rFonts w:cs="Arial"/>
                <w:sz w:val="22"/>
                <w:szCs w:val="22"/>
              </w:rPr>
              <w:t>3.60</w:t>
            </w:r>
          </w:p>
        </w:tc>
        <w:tc>
          <w:tcPr>
            <w:tcW w:w="1236" w:type="pct"/>
          </w:tcPr>
          <w:p w14:paraId="127CACCF" w14:textId="77777777" w:rsidR="00AB0436" w:rsidRPr="000E7FB9" w:rsidRDefault="00AB0436" w:rsidP="005740EB">
            <w:pPr>
              <w:pStyle w:val="BodyText"/>
              <w:rPr>
                <w:rFonts w:cs="Arial"/>
                <w:color w:val="333333"/>
                <w:sz w:val="22"/>
                <w:szCs w:val="22"/>
              </w:rPr>
            </w:pPr>
            <w:r w:rsidRPr="000E7FB9">
              <w:rPr>
                <w:rFonts w:cs="Arial"/>
                <w:sz w:val="22"/>
                <w:szCs w:val="22"/>
              </w:rPr>
              <w:t>50</w:t>
            </w:r>
          </w:p>
        </w:tc>
      </w:tr>
      <w:tr w:rsidR="00AB0436" w:rsidRPr="000E7FB9" w14:paraId="6AC76892"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59434D83" w14:textId="77777777" w:rsidR="00AB0436" w:rsidRPr="000E7FB9" w:rsidRDefault="00AB0436" w:rsidP="005740EB">
            <w:pPr>
              <w:pStyle w:val="BodyText"/>
              <w:rPr>
                <w:rFonts w:cs="Arial"/>
                <w:color w:val="333333"/>
                <w:sz w:val="22"/>
                <w:szCs w:val="22"/>
              </w:rPr>
            </w:pPr>
            <w:r w:rsidRPr="000E7FB9">
              <w:rPr>
                <w:rFonts w:cs="Arial"/>
                <w:sz w:val="22"/>
                <w:szCs w:val="22"/>
              </w:rPr>
              <w:t>London</w:t>
            </w:r>
          </w:p>
        </w:tc>
        <w:tc>
          <w:tcPr>
            <w:tcW w:w="2085" w:type="pct"/>
            <w:noWrap/>
            <w:hideMark/>
          </w:tcPr>
          <w:p w14:paraId="06017901" w14:textId="77777777" w:rsidR="00AB0436" w:rsidRPr="000E7FB9" w:rsidRDefault="00AB0436" w:rsidP="005740EB">
            <w:pPr>
              <w:pStyle w:val="BodyText"/>
              <w:rPr>
                <w:rFonts w:cs="Arial"/>
                <w:color w:val="333333"/>
                <w:sz w:val="22"/>
                <w:szCs w:val="22"/>
              </w:rPr>
            </w:pPr>
            <w:r w:rsidRPr="000E7FB9">
              <w:rPr>
                <w:rFonts w:cs="Arial"/>
                <w:sz w:val="22"/>
                <w:szCs w:val="22"/>
              </w:rPr>
              <w:t>3.96</w:t>
            </w:r>
          </w:p>
        </w:tc>
        <w:tc>
          <w:tcPr>
            <w:tcW w:w="1236" w:type="pct"/>
          </w:tcPr>
          <w:p w14:paraId="018BC9BF" w14:textId="77777777" w:rsidR="00AB0436" w:rsidRPr="000E7FB9" w:rsidRDefault="00AB0436" w:rsidP="005740EB">
            <w:pPr>
              <w:pStyle w:val="BodyText"/>
              <w:rPr>
                <w:rFonts w:cs="Arial"/>
                <w:color w:val="333333"/>
                <w:sz w:val="22"/>
                <w:szCs w:val="22"/>
              </w:rPr>
            </w:pPr>
            <w:r w:rsidRPr="000E7FB9">
              <w:rPr>
                <w:rFonts w:cs="Arial"/>
                <w:sz w:val="22"/>
                <w:szCs w:val="22"/>
              </w:rPr>
              <w:t>115</w:t>
            </w:r>
          </w:p>
        </w:tc>
      </w:tr>
      <w:tr w:rsidR="00AB0436" w:rsidRPr="000E7FB9" w14:paraId="2E4D8D56" w14:textId="77777777" w:rsidTr="000E7FB9">
        <w:trPr>
          <w:trHeight w:val="70"/>
        </w:trPr>
        <w:tc>
          <w:tcPr>
            <w:tcW w:w="1679" w:type="pct"/>
            <w:noWrap/>
            <w:hideMark/>
          </w:tcPr>
          <w:p w14:paraId="7F038E1D" w14:textId="77777777" w:rsidR="00AB0436" w:rsidRPr="000E7FB9" w:rsidRDefault="00AB0436" w:rsidP="005740EB">
            <w:pPr>
              <w:pStyle w:val="BodyText"/>
              <w:rPr>
                <w:rFonts w:cs="Arial"/>
                <w:color w:val="333333"/>
                <w:sz w:val="22"/>
                <w:szCs w:val="22"/>
              </w:rPr>
            </w:pPr>
            <w:r w:rsidRPr="000E7FB9">
              <w:rPr>
                <w:rFonts w:cs="Arial"/>
                <w:sz w:val="22"/>
                <w:szCs w:val="22"/>
              </w:rPr>
              <w:t>North East</w:t>
            </w:r>
          </w:p>
        </w:tc>
        <w:tc>
          <w:tcPr>
            <w:tcW w:w="2085" w:type="pct"/>
            <w:noWrap/>
            <w:hideMark/>
          </w:tcPr>
          <w:p w14:paraId="466FFBA0" w14:textId="77777777" w:rsidR="00AB0436" w:rsidRPr="000E7FB9" w:rsidRDefault="00AB0436" w:rsidP="005740EB">
            <w:pPr>
              <w:pStyle w:val="BodyText"/>
              <w:rPr>
                <w:rFonts w:cs="Arial"/>
                <w:color w:val="333333"/>
                <w:sz w:val="22"/>
                <w:szCs w:val="22"/>
              </w:rPr>
            </w:pPr>
            <w:r w:rsidRPr="000E7FB9">
              <w:rPr>
                <w:rFonts w:cs="Arial"/>
                <w:sz w:val="22"/>
                <w:szCs w:val="22"/>
              </w:rPr>
              <w:t>3.60</w:t>
            </w:r>
          </w:p>
        </w:tc>
        <w:tc>
          <w:tcPr>
            <w:tcW w:w="1236" w:type="pct"/>
          </w:tcPr>
          <w:p w14:paraId="5115042A" w14:textId="77777777" w:rsidR="00AB0436" w:rsidRPr="000E7FB9" w:rsidRDefault="00AB0436" w:rsidP="005740EB">
            <w:pPr>
              <w:pStyle w:val="BodyText"/>
              <w:rPr>
                <w:rFonts w:cs="Arial"/>
                <w:color w:val="333333"/>
                <w:sz w:val="22"/>
                <w:szCs w:val="22"/>
              </w:rPr>
            </w:pPr>
            <w:r w:rsidRPr="000E7FB9">
              <w:rPr>
                <w:rFonts w:cs="Arial"/>
                <w:sz w:val="22"/>
                <w:szCs w:val="22"/>
              </w:rPr>
              <w:t>62</w:t>
            </w:r>
          </w:p>
        </w:tc>
      </w:tr>
      <w:tr w:rsidR="00AB0436" w:rsidRPr="000E7FB9" w14:paraId="1D43462E" w14:textId="77777777" w:rsidTr="000E7FB9">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7033DA0E" w14:textId="77777777" w:rsidR="00AB0436" w:rsidRPr="000E7FB9" w:rsidRDefault="00AB0436" w:rsidP="005740EB">
            <w:pPr>
              <w:pStyle w:val="BodyText"/>
              <w:rPr>
                <w:rFonts w:cs="Arial"/>
                <w:sz w:val="22"/>
                <w:szCs w:val="22"/>
              </w:rPr>
            </w:pPr>
            <w:r w:rsidRPr="000E7FB9">
              <w:rPr>
                <w:rFonts w:cs="Arial"/>
                <w:sz w:val="22"/>
                <w:szCs w:val="22"/>
              </w:rPr>
              <w:t>North West</w:t>
            </w:r>
          </w:p>
        </w:tc>
        <w:tc>
          <w:tcPr>
            <w:tcW w:w="2085" w:type="pct"/>
            <w:noWrap/>
          </w:tcPr>
          <w:p w14:paraId="104145AC" w14:textId="77777777" w:rsidR="00AB0436" w:rsidRPr="000E7FB9" w:rsidRDefault="00AB0436" w:rsidP="005740EB">
            <w:pPr>
              <w:pStyle w:val="BodyText"/>
              <w:rPr>
                <w:rFonts w:cs="Arial"/>
                <w:sz w:val="22"/>
                <w:szCs w:val="22"/>
              </w:rPr>
            </w:pPr>
            <w:r w:rsidRPr="000E7FB9">
              <w:rPr>
                <w:rFonts w:cs="Arial"/>
                <w:sz w:val="22"/>
                <w:szCs w:val="22"/>
              </w:rPr>
              <w:t>3.61</w:t>
            </w:r>
          </w:p>
        </w:tc>
        <w:tc>
          <w:tcPr>
            <w:tcW w:w="1236" w:type="pct"/>
          </w:tcPr>
          <w:p w14:paraId="331A9141" w14:textId="77777777" w:rsidR="00AB0436" w:rsidRPr="000E7FB9" w:rsidRDefault="00AB0436" w:rsidP="005740EB">
            <w:pPr>
              <w:pStyle w:val="BodyText"/>
              <w:rPr>
                <w:rFonts w:cs="Arial"/>
                <w:sz w:val="22"/>
                <w:szCs w:val="22"/>
              </w:rPr>
            </w:pPr>
            <w:r w:rsidRPr="000E7FB9">
              <w:rPr>
                <w:rFonts w:cs="Arial"/>
                <w:sz w:val="22"/>
                <w:szCs w:val="22"/>
              </w:rPr>
              <w:t>77</w:t>
            </w:r>
          </w:p>
        </w:tc>
      </w:tr>
      <w:tr w:rsidR="00AB0436" w:rsidRPr="000E7FB9" w14:paraId="55BD36E3" w14:textId="77777777" w:rsidTr="000E7FB9">
        <w:trPr>
          <w:trHeight w:val="70"/>
        </w:trPr>
        <w:tc>
          <w:tcPr>
            <w:tcW w:w="1679" w:type="pct"/>
            <w:noWrap/>
          </w:tcPr>
          <w:p w14:paraId="38E804D7" w14:textId="77777777" w:rsidR="00AB0436" w:rsidRPr="000E7FB9" w:rsidRDefault="00AB0436" w:rsidP="005740EB">
            <w:pPr>
              <w:pStyle w:val="BodyText"/>
              <w:rPr>
                <w:rFonts w:cs="Arial"/>
                <w:sz w:val="22"/>
                <w:szCs w:val="22"/>
              </w:rPr>
            </w:pPr>
            <w:r w:rsidRPr="000E7FB9">
              <w:rPr>
                <w:rFonts w:cs="Arial"/>
                <w:sz w:val="22"/>
                <w:szCs w:val="22"/>
              </w:rPr>
              <w:t>South East</w:t>
            </w:r>
          </w:p>
        </w:tc>
        <w:tc>
          <w:tcPr>
            <w:tcW w:w="2085" w:type="pct"/>
            <w:noWrap/>
          </w:tcPr>
          <w:p w14:paraId="380E7370" w14:textId="77777777" w:rsidR="00AB0436" w:rsidRPr="000E7FB9" w:rsidRDefault="00AB0436" w:rsidP="005740EB">
            <w:pPr>
              <w:pStyle w:val="BodyText"/>
              <w:rPr>
                <w:rFonts w:cs="Arial"/>
                <w:sz w:val="22"/>
                <w:szCs w:val="22"/>
              </w:rPr>
            </w:pPr>
            <w:r w:rsidRPr="000E7FB9">
              <w:rPr>
                <w:rFonts w:cs="Arial"/>
                <w:sz w:val="22"/>
                <w:szCs w:val="22"/>
              </w:rPr>
              <w:t>3.30</w:t>
            </w:r>
          </w:p>
        </w:tc>
        <w:tc>
          <w:tcPr>
            <w:tcW w:w="1236" w:type="pct"/>
          </w:tcPr>
          <w:p w14:paraId="1D6F6688" w14:textId="77777777" w:rsidR="00AB0436" w:rsidRPr="000E7FB9" w:rsidRDefault="00AB0436" w:rsidP="005740EB">
            <w:pPr>
              <w:pStyle w:val="BodyText"/>
              <w:rPr>
                <w:rFonts w:cs="Arial"/>
                <w:sz w:val="22"/>
                <w:szCs w:val="22"/>
              </w:rPr>
            </w:pPr>
            <w:r w:rsidRPr="000E7FB9">
              <w:rPr>
                <w:rFonts w:cs="Arial"/>
                <w:sz w:val="22"/>
                <w:szCs w:val="22"/>
              </w:rPr>
              <w:t>60</w:t>
            </w:r>
          </w:p>
        </w:tc>
      </w:tr>
      <w:tr w:rsidR="00AB0436" w:rsidRPr="000E7FB9" w14:paraId="1FC756BB" w14:textId="77777777" w:rsidTr="000E7FB9">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56EF873E" w14:textId="77777777" w:rsidR="00AB0436" w:rsidRPr="000E7FB9" w:rsidRDefault="00AB0436" w:rsidP="005740EB">
            <w:pPr>
              <w:pStyle w:val="BodyText"/>
              <w:rPr>
                <w:rFonts w:cs="Arial"/>
                <w:sz w:val="22"/>
                <w:szCs w:val="22"/>
              </w:rPr>
            </w:pPr>
            <w:r w:rsidRPr="000E7FB9">
              <w:rPr>
                <w:rFonts w:cs="Arial"/>
                <w:sz w:val="22"/>
                <w:szCs w:val="22"/>
              </w:rPr>
              <w:t>South West</w:t>
            </w:r>
          </w:p>
        </w:tc>
        <w:tc>
          <w:tcPr>
            <w:tcW w:w="2085" w:type="pct"/>
            <w:noWrap/>
          </w:tcPr>
          <w:p w14:paraId="3E243B20" w14:textId="77777777" w:rsidR="00AB0436" w:rsidRPr="000E7FB9" w:rsidRDefault="00AB0436" w:rsidP="005740EB">
            <w:pPr>
              <w:pStyle w:val="BodyText"/>
              <w:rPr>
                <w:rFonts w:cs="Arial"/>
                <w:sz w:val="22"/>
                <w:szCs w:val="22"/>
              </w:rPr>
            </w:pPr>
            <w:r w:rsidRPr="000E7FB9">
              <w:rPr>
                <w:rFonts w:cs="Arial"/>
                <w:sz w:val="22"/>
                <w:szCs w:val="22"/>
              </w:rPr>
              <w:t>4.00</w:t>
            </w:r>
          </w:p>
        </w:tc>
        <w:tc>
          <w:tcPr>
            <w:tcW w:w="1236" w:type="pct"/>
          </w:tcPr>
          <w:p w14:paraId="0EFD2028" w14:textId="77777777" w:rsidR="00AB0436" w:rsidRPr="000E7FB9" w:rsidRDefault="00AB0436" w:rsidP="005740EB">
            <w:pPr>
              <w:pStyle w:val="BodyText"/>
              <w:rPr>
                <w:rFonts w:cs="Arial"/>
                <w:sz w:val="22"/>
                <w:szCs w:val="22"/>
              </w:rPr>
            </w:pPr>
            <w:r w:rsidRPr="000E7FB9">
              <w:rPr>
                <w:rFonts w:cs="Arial"/>
                <w:sz w:val="22"/>
                <w:szCs w:val="22"/>
              </w:rPr>
              <w:t>8</w:t>
            </w:r>
          </w:p>
        </w:tc>
      </w:tr>
      <w:tr w:rsidR="00AB0436" w:rsidRPr="000E7FB9" w14:paraId="56E21094" w14:textId="77777777" w:rsidTr="000E7FB9">
        <w:trPr>
          <w:trHeight w:val="70"/>
        </w:trPr>
        <w:tc>
          <w:tcPr>
            <w:tcW w:w="1679" w:type="pct"/>
            <w:noWrap/>
          </w:tcPr>
          <w:p w14:paraId="3D570040" w14:textId="77777777" w:rsidR="00AB0436" w:rsidRPr="000E7FB9" w:rsidRDefault="00AB0436" w:rsidP="005740EB">
            <w:pPr>
              <w:pStyle w:val="BodyText"/>
              <w:rPr>
                <w:rFonts w:cs="Arial"/>
                <w:sz w:val="22"/>
                <w:szCs w:val="22"/>
              </w:rPr>
            </w:pPr>
            <w:r w:rsidRPr="000E7FB9">
              <w:rPr>
                <w:rFonts w:cs="Arial"/>
                <w:sz w:val="22"/>
                <w:szCs w:val="22"/>
              </w:rPr>
              <w:t>West Midlands</w:t>
            </w:r>
          </w:p>
        </w:tc>
        <w:tc>
          <w:tcPr>
            <w:tcW w:w="2085" w:type="pct"/>
            <w:noWrap/>
          </w:tcPr>
          <w:p w14:paraId="4DB1798E" w14:textId="77777777" w:rsidR="00AB0436" w:rsidRPr="000E7FB9" w:rsidRDefault="00AB0436" w:rsidP="005740EB">
            <w:pPr>
              <w:pStyle w:val="BodyText"/>
              <w:rPr>
                <w:rFonts w:cs="Arial"/>
                <w:sz w:val="22"/>
                <w:szCs w:val="22"/>
              </w:rPr>
            </w:pPr>
            <w:r w:rsidRPr="000E7FB9">
              <w:rPr>
                <w:rFonts w:cs="Arial"/>
                <w:sz w:val="22"/>
                <w:szCs w:val="22"/>
              </w:rPr>
              <w:t>3.60</w:t>
            </w:r>
          </w:p>
        </w:tc>
        <w:tc>
          <w:tcPr>
            <w:tcW w:w="1236" w:type="pct"/>
          </w:tcPr>
          <w:p w14:paraId="2C91226A" w14:textId="77777777" w:rsidR="00AB0436" w:rsidRPr="000E7FB9" w:rsidRDefault="00AB0436" w:rsidP="005740EB">
            <w:pPr>
              <w:pStyle w:val="BodyText"/>
              <w:rPr>
                <w:rFonts w:cs="Arial"/>
                <w:sz w:val="22"/>
                <w:szCs w:val="22"/>
              </w:rPr>
            </w:pPr>
            <w:r w:rsidRPr="000E7FB9">
              <w:rPr>
                <w:rFonts w:cs="Arial"/>
                <w:sz w:val="22"/>
                <w:szCs w:val="22"/>
              </w:rPr>
              <w:t>53</w:t>
            </w:r>
          </w:p>
        </w:tc>
      </w:tr>
      <w:tr w:rsidR="00AB0436" w:rsidRPr="000E7FB9" w14:paraId="572594F2" w14:textId="77777777" w:rsidTr="000E7FB9">
        <w:trPr>
          <w:cnfStyle w:val="000000100000" w:firstRow="0" w:lastRow="0" w:firstColumn="0" w:lastColumn="0" w:oddVBand="0" w:evenVBand="0" w:oddHBand="1" w:evenHBand="0" w:firstRowFirstColumn="0" w:firstRowLastColumn="0" w:lastRowFirstColumn="0" w:lastRowLastColumn="0"/>
          <w:trHeight w:val="70"/>
        </w:trPr>
        <w:tc>
          <w:tcPr>
            <w:tcW w:w="1679" w:type="pct"/>
            <w:noWrap/>
          </w:tcPr>
          <w:p w14:paraId="39A2CFF6" w14:textId="77777777" w:rsidR="00AB0436" w:rsidRPr="000E7FB9" w:rsidRDefault="00AB0436" w:rsidP="005740EB">
            <w:pPr>
              <w:pStyle w:val="BodyText"/>
              <w:rPr>
                <w:rFonts w:cs="Arial"/>
                <w:sz w:val="22"/>
                <w:szCs w:val="22"/>
              </w:rPr>
            </w:pPr>
            <w:r w:rsidRPr="000E7FB9">
              <w:rPr>
                <w:rFonts w:cs="Arial"/>
                <w:sz w:val="22"/>
                <w:szCs w:val="22"/>
              </w:rPr>
              <w:t>Yorkshire and the Humber</w:t>
            </w:r>
          </w:p>
        </w:tc>
        <w:tc>
          <w:tcPr>
            <w:tcW w:w="2085" w:type="pct"/>
            <w:noWrap/>
          </w:tcPr>
          <w:p w14:paraId="3610F42C" w14:textId="77777777" w:rsidR="00AB0436" w:rsidRPr="000E7FB9" w:rsidRDefault="00AB0436" w:rsidP="005740EB">
            <w:pPr>
              <w:pStyle w:val="BodyText"/>
              <w:rPr>
                <w:rFonts w:cs="Arial"/>
                <w:sz w:val="22"/>
                <w:szCs w:val="22"/>
              </w:rPr>
            </w:pPr>
            <w:r w:rsidRPr="000E7FB9">
              <w:rPr>
                <w:rFonts w:cs="Arial"/>
                <w:sz w:val="22"/>
                <w:szCs w:val="22"/>
              </w:rPr>
              <w:t>3.59</w:t>
            </w:r>
          </w:p>
        </w:tc>
        <w:tc>
          <w:tcPr>
            <w:tcW w:w="1236" w:type="pct"/>
          </w:tcPr>
          <w:p w14:paraId="437413BA" w14:textId="77777777" w:rsidR="00AB0436" w:rsidRPr="000E7FB9" w:rsidRDefault="00AB0436" w:rsidP="005740EB">
            <w:pPr>
              <w:pStyle w:val="BodyText"/>
              <w:rPr>
                <w:rFonts w:cs="Arial"/>
                <w:sz w:val="22"/>
                <w:szCs w:val="22"/>
              </w:rPr>
            </w:pPr>
            <w:r w:rsidRPr="000E7FB9">
              <w:rPr>
                <w:rFonts w:cs="Arial"/>
                <w:sz w:val="22"/>
                <w:szCs w:val="22"/>
              </w:rPr>
              <w:t>49</w:t>
            </w:r>
          </w:p>
        </w:tc>
      </w:tr>
    </w:tbl>
    <w:p w14:paraId="57CFE19A"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[(3.96-3.30/9] = 7.29% - </w:t>
      </w:r>
      <w:r w:rsidRPr="00B71F91">
        <w:rPr>
          <w:rFonts w:ascii="Arial" w:hAnsi="Arial" w:cs="Arial"/>
          <w:b/>
          <w:bCs/>
        </w:rPr>
        <w:t>emerging evidence</w:t>
      </w:r>
      <w:r w:rsidRPr="00B71F91">
        <w:rPr>
          <w:rFonts w:ascii="Arial" w:hAnsi="Arial" w:cs="Arial"/>
        </w:rPr>
        <w:t>. (Comparison between London and South East (Q2) over Q13 categories)</w:t>
      </w:r>
    </w:p>
    <w:p w14:paraId="5D0EBB0B" w14:textId="77777777" w:rsidR="00AB0436" w:rsidRPr="000E7FB9" w:rsidRDefault="00AB0436" w:rsidP="000E7FB9">
      <w:pPr>
        <w:pStyle w:val="Heading3"/>
        <w:numPr>
          <w:ilvl w:val="0"/>
          <w:numId w:val="0"/>
        </w:numPr>
      </w:pPr>
      <w:r w:rsidRPr="000E7FB9">
        <w:t xml:space="preserve">Impact of the quality of relationship with staff/volunteers </w:t>
      </w:r>
    </w:p>
    <w:p w14:paraId="192A76A1"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Is there evidence that that the quality of relationships with grantholder staff/volunteers affects life skills?</w:t>
      </w:r>
    </w:p>
    <w:p w14:paraId="0D15CBF8"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YES:</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 xml:space="preserve">moderate evidence </w:t>
      </w:r>
      <w:r w:rsidRPr="00B71F91">
        <w:rPr>
          <w:rFonts w:cs="Arial"/>
          <w:sz w:val="22"/>
        </w:rPr>
        <w:t xml:space="preserve">indicating that those who trust staff are more likely to feel bad when someone gets their feelings hurt. There is also </w:t>
      </w:r>
      <w:r w:rsidRPr="001E52C9">
        <w:rPr>
          <w:rFonts w:eastAsia="Calibri" w:cs="Arial"/>
          <w:b/>
          <w:sz w:val="22"/>
          <w:szCs w:val="22"/>
        </w:rPr>
        <w:t>emerging evidence</w:t>
      </w:r>
      <w:r w:rsidRPr="00B71F91">
        <w:rPr>
          <w:rFonts w:cs="Arial"/>
          <w:sz w:val="22"/>
        </w:rPr>
        <w:t xml:space="preserve"> that those who trust staff are more likely to be able to stop themselves from doing things that might be bad for them.</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E7FB9" w14:paraId="6808E764" w14:textId="77777777" w:rsidTr="000E7FB9">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183E9587" w14:textId="77777777" w:rsidR="00AB0436" w:rsidRPr="000E7FB9" w:rsidRDefault="00AB0436" w:rsidP="005740EB">
            <w:pPr>
              <w:pStyle w:val="BodyText"/>
              <w:rPr>
                <w:rFonts w:cs="Arial"/>
                <w:sz w:val="22"/>
                <w:szCs w:val="22"/>
              </w:rPr>
            </w:pPr>
            <w:r w:rsidRPr="000E7FB9">
              <w:rPr>
                <w:rFonts w:cs="Arial"/>
                <w:sz w:val="22"/>
                <w:szCs w:val="22"/>
              </w:rPr>
              <w:t>‘Ability to trust staff’ (Q11a)</w:t>
            </w:r>
          </w:p>
        </w:tc>
        <w:tc>
          <w:tcPr>
            <w:tcW w:w="2120" w:type="pct"/>
            <w:noWrap/>
            <w:hideMark/>
          </w:tcPr>
          <w:p w14:paraId="33FB2ADE" w14:textId="77777777" w:rsidR="00AB0436" w:rsidRPr="000E7FB9" w:rsidRDefault="00AB0436" w:rsidP="005740EB">
            <w:pPr>
              <w:pStyle w:val="BodyText"/>
              <w:rPr>
                <w:rFonts w:cs="Arial"/>
                <w:sz w:val="22"/>
                <w:szCs w:val="22"/>
              </w:rPr>
            </w:pPr>
            <w:r w:rsidRPr="000E7FB9">
              <w:rPr>
                <w:rFonts w:cs="Arial"/>
                <w:sz w:val="22"/>
                <w:szCs w:val="22"/>
              </w:rPr>
              <w:t>‘Ability to resist things that might be bad’ (Q13b) (1 – Never; 5 – Very often)</w:t>
            </w:r>
          </w:p>
        </w:tc>
        <w:tc>
          <w:tcPr>
            <w:tcW w:w="1201" w:type="pct"/>
          </w:tcPr>
          <w:p w14:paraId="45A863C9"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44A2949C"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38A1CB35" w14:textId="77777777" w:rsidR="00AB0436" w:rsidRPr="000E7FB9" w:rsidRDefault="00AB0436" w:rsidP="005740EB">
            <w:pPr>
              <w:pStyle w:val="BodyText"/>
              <w:rPr>
                <w:rFonts w:cs="Arial"/>
                <w:color w:val="333333"/>
                <w:sz w:val="22"/>
                <w:szCs w:val="22"/>
              </w:rPr>
            </w:pPr>
            <w:r w:rsidRPr="000E7FB9">
              <w:rPr>
                <w:rFonts w:cs="Arial"/>
                <w:color w:val="333333"/>
                <w:sz w:val="22"/>
                <w:szCs w:val="22"/>
              </w:rPr>
              <w:t>1 – Strongly disagree</w:t>
            </w:r>
          </w:p>
        </w:tc>
        <w:tc>
          <w:tcPr>
            <w:tcW w:w="2120" w:type="pct"/>
            <w:noWrap/>
            <w:hideMark/>
          </w:tcPr>
          <w:p w14:paraId="31FD8EF7" w14:textId="77777777" w:rsidR="00AB0436" w:rsidRPr="000E7FB9" w:rsidRDefault="00AB0436" w:rsidP="005740EB">
            <w:pPr>
              <w:pStyle w:val="BodyText"/>
              <w:tabs>
                <w:tab w:val="left" w:pos="3060"/>
              </w:tabs>
              <w:rPr>
                <w:rFonts w:cs="Arial"/>
                <w:color w:val="333333"/>
                <w:sz w:val="22"/>
                <w:szCs w:val="22"/>
              </w:rPr>
            </w:pPr>
            <w:r w:rsidRPr="000E7FB9">
              <w:rPr>
                <w:rFonts w:cs="Arial"/>
                <w:sz w:val="22"/>
                <w:szCs w:val="22"/>
              </w:rPr>
              <w:t xml:space="preserve"> 3.23 </w:t>
            </w:r>
          </w:p>
        </w:tc>
        <w:tc>
          <w:tcPr>
            <w:tcW w:w="1201" w:type="pct"/>
          </w:tcPr>
          <w:p w14:paraId="676263FB"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30</w:t>
            </w:r>
          </w:p>
        </w:tc>
      </w:tr>
      <w:tr w:rsidR="00AB0436" w:rsidRPr="000E7FB9" w14:paraId="2C85CEA1" w14:textId="77777777" w:rsidTr="000E7FB9">
        <w:trPr>
          <w:trHeight w:val="50"/>
        </w:trPr>
        <w:tc>
          <w:tcPr>
            <w:tcW w:w="1679" w:type="pct"/>
            <w:noWrap/>
            <w:hideMark/>
          </w:tcPr>
          <w:p w14:paraId="2C2C0B40" w14:textId="77777777" w:rsidR="00AB0436" w:rsidRPr="000E7FB9" w:rsidRDefault="00AB0436" w:rsidP="005740EB">
            <w:pPr>
              <w:pStyle w:val="BodyText"/>
              <w:rPr>
                <w:rFonts w:cs="Arial"/>
                <w:color w:val="333333"/>
                <w:sz w:val="22"/>
                <w:szCs w:val="22"/>
              </w:rPr>
            </w:pPr>
            <w:r w:rsidRPr="000E7FB9">
              <w:rPr>
                <w:rFonts w:cs="Arial"/>
                <w:color w:val="333333"/>
                <w:sz w:val="22"/>
                <w:szCs w:val="22"/>
              </w:rPr>
              <w:t>2</w:t>
            </w:r>
          </w:p>
        </w:tc>
        <w:tc>
          <w:tcPr>
            <w:tcW w:w="2120" w:type="pct"/>
            <w:noWrap/>
            <w:hideMark/>
          </w:tcPr>
          <w:p w14:paraId="30B86347"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3.00 </w:t>
            </w:r>
          </w:p>
        </w:tc>
        <w:tc>
          <w:tcPr>
            <w:tcW w:w="1201" w:type="pct"/>
          </w:tcPr>
          <w:p w14:paraId="2CC56A25" w14:textId="77777777" w:rsidR="00AB0436" w:rsidRPr="000E7FB9" w:rsidRDefault="00AB0436" w:rsidP="005740EB">
            <w:pPr>
              <w:pStyle w:val="BodyText"/>
              <w:rPr>
                <w:rFonts w:cs="Arial"/>
                <w:color w:val="333333"/>
                <w:sz w:val="22"/>
                <w:szCs w:val="22"/>
              </w:rPr>
            </w:pPr>
            <w:r w:rsidRPr="000E7FB9">
              <w:rPr>
                <w:rFonts w:cs="Arial"/>
                <w:sz w:val="22"/>
                <w:szCs w:val="22"/>
              </w:rPr>
              <w:t xml:space="preserve"> 4</w:t>
            </w:r>
          </w:p>
        </w:tc>
      </w:tr>
      <w:tr w:rsidR="00AB0436" w:rsidRPr="000E7FB9" w14:paraId="21FF5015"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2454D161" w14:textId="77777777" w:rsidR="00AB0436" w:rsidRPr="000E7FB9" w:rsidRDefault="00AB0436" w:rsidP="005740EB">
            <w:pPr>
              <w:pStyle w:val="BodyText"/>
              <w:rPr>
                <w:rFonts w:cs="Arial"/>
                <w:color w:val="333333"/>
                <w:sz w:val="22"/>
                <w:szCs w:val="22"/>
              </w:rPr>
            </w:pPr>
            <w:r w:rsidRPr="000E7FB9">
              <w:rPr>
                <w:rFonts w:cs="Arial"/>
                <w:color w:val="333333"/>
                <w:sz w:val="22"/>
                <w:szCs w:val="22"/>
              </w:rPr>
              <w:t>3</w:t>
            </w:r>
          </w:p>
        </w:tc>
        <w:tc>
          <w:tcPr>
            <w:tcW w:w="2120" w:type="pct"/>
            <w:noWrap/>
            <w:hideMark/>
          </w:tcPr>
          <w:p w14:paraId="64F13660"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3.00 </w:t>
            </w:r>
          </w:p>
        </w:tc>
        <w:tc>
          <w:tcPr>
            <w:tcW w:w="1201" w:type="pct"/>
          </w:tcPr>
          <w:p w14:paraId="14BFED4D"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22</w:t>
            </w:r>
          </w:p>
        </w:tc>
      </w:tr>
      <w:tr w:rsidR="00AB0436" w:rsidRPr="000E7FB9" w14:paraId="3A0AA538" w14:textId="77777777" w:rsidTr="000E7FB9">
        <w:trPr>
          <w:trHeight w:val="290"/>
        </w:trPr>
        <w:tc>
          <w:tcPr>
            <w:tcW w:w="1679" w:type="pct"/>
            <w:noWrap/>
            <w:hideMark/>
          </w:tcPr>
          <w:p w14:paraId="5AAFF671" w14:textId="77777777" w:rsidR="00AB0436" w:rsidRPr="000E7FB9" w:rsidRDefault="00AB0436" w:rsidP="005740EB">
            <w:pPr>
              <w:pStyle w:val="BodyText"/>
              <w:rPr>
                <w:rFonts w:cs="Arial"/>
                <w:color w:val="333333"/>
                <w:sz w:val="22"/>
                <w:szCs w:val="22"/>
              </w:rPr>
            </w:pPr>
            <w:r w:rsidRPr="000E7FB9">
              <w:rPr>
                <w:rFonts w:cs="Arial"/>
                <w:color w:val="333333"/>
                <w:sz w:val="22"/>
                <w:szCs w:val="22"/>
              </w:rPr>
              <w:t>4</w:t>
            </w:r>
          </w:p>
        </w:tc>
        <w:tc>
          <w:tcPr>
            <w:tcW w:w="2120" w:type="pct"/>
            <w:noWrap/>
            <w:hideMark/>
          </w:tcPr>
          <w:p w14:paraId="2B8E2B76"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3.47 </w:t>
            </w:r>
          </w:p>
        </w:tc>
        <w:tc>
          <w:tcPr>
            <w:tcW w:w="1201" w:type="pct"/>
          </w:tcPr>
          <w:p w14:paraId="0826229D"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169</w:t>
            </w:r>
          </w:p>
        </w:tc>
      </w:tr>
      <w:tr w:rsidR="00AB0436" w:rsidRPr="000E7FB9" w14:paraId="24B3DDEF" w14:textId="77777777" w:rsidTr="000E7FB9">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45713A6C" w14:textId="77777777" w:rsidR="00AB0436" w:rsidRPr="000E7FB9" w:rsidRDefault="00AB0436" w:rsidP="005740EB">
            <w:pPr>
              <w:pStyle w:val="BodyText"/>
              <w:rPr>
                <w:rFonts w:cs="Arial"/>
                <w:color w:val="333333"/>
                <w:sz w:val="22"/>
                <w:szCs w:val="22"/>
              </w:rPr>
            </w:pPr>
            <w:r w:rsidRPr="000E7FB9">
              <w:rPr>
                <w:rFonts w:cs="Arial"/>
                <w:color w:val="333333"/>
                <w:sz w:val="22"/>
                <w:szCs w:val="22"/>
              </w:rPr>
              <w:t>5 – Strongly agree</w:t>
            </w:r>
          </w:p>
        </w:tc>
        <w:tc>
          <w:tcPr>
            <w:tcW w:w="2120" w:type="pct"/>
            <w:noWrap/>
            <w:hideMark/>
          </w:tcPr>
          <w:p w14:paraId="23DB1C59"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3.57 </w:t>
            </w:r>
          </w:p>
        </w:tc>
        <w:tc>
          <w:tcPr>
            <w:tcW w:w="1201" w:type="pct"/>
          </w:tcPr>
          <w:p w14:paraId="27DB5761"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286</w:t>
            </w:r>
          </w:p>
        </w:tc>
      </w:tr>
    </w:tbl>
    <w:p w14:paraId="2355EE6C"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[(3.57-3.23)/5] = 6.67% - </w:t>
      </w:r>
      <w:r w:rsidRPr="00B71F91">
        <w:rPr>
          <w:rFonts w:ascii="Arial" w:hAnsi="Arial" w:cs="Arial"/>
          <w:b/>
          <w:bCs/>
        </w:rPr>
        <w:t>emerging evidence</w:t>
      </w:r>
      <w:r w:rsidRPr="00B71F91">
        <w:rPr>
          <w:rFonts w:ascii="Arial" w:hAnsi="Arial" w:cs="Arial"/>
        </w:rPr>
        <w:t>. (Comparison between categories one and five (Q11a) over Q13b categories)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E7FB9" w14:paraId="78CEBECE" w14:textId="77777777" w:rsidTr="000E7FB9">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32A85B7C" w14:textId="77777777" w:rsidR="00AB0436" w:rsidRPr="000E7FB9" w:rsidRDefault="00AB0436" w:rsidP="005740EB">
            <w:pPr>
              <w:pStyle w:val="BodyText"/>
              <w:rPr>
                <w:rFonts w:cs="Arial"/>
                <w:sz w:val="22"/>
                <w:szCs w:val="22"/>
              </w:rPr>
            </w:pPr>
            <w:r w:rsidRPr="000E7FB9">
              <w:rPr>
                <w:rFonts w:cs="Arial"/>
                <w:sz w:val="22"/>
                <w:szCs w:val="22"/>
              </w:rPr>
              <w:lastRenderedPageBreak/>
              <w:t>‘Ability to trust staff’ (Q11a)</w:t>
            </w:r>
          </w:p>
        </w:tc>
        <w:tc>
          <w:tcPr>
            <w:tcW w:w="2120" w:type="pct"/>
            <w:noWrap/>
            <w:hideMark/>
          </w:tcPr>
          <w:p w14:paraId="7FCA6B00" w14:textId="77777777" w:rsidR="00AB0436" w:rsidRPr="000E7FB9" w:rsidRDefault="00AB0436" w:rsidP="005740EB">
            <w:pPr>
              <w:pStyle w:val="BodyText"/>
              <w:rPr>
                <w:rFonts w:cs="Arial"/>
                <w:sz w:val="22"/>
                <w:szCs w:val="22"/>
              </w:rPr>
            </w:pPr>
            <w:r w:rsidRPr="000E7FB9">
              <w:rPr>
                <w:rFonts w:cs="Arial"/>
                <w:sz w:val="22"/>
                <w:szCs w:val="22"/>
              </w:rPr>
              <w:t>‘Feel bad when someone’s feelings are hurt’ (Q13c) (1 – Never; 5 – Very often)</w:t>
            </w:r>
          </w:p>
        </w:tc>
        <w:tc>
          <w:tcPr>
            <w:tcW w:w="1201" w:type="pct"/>
          </w:tcPr>
          <w:p w14:paraId="1377DFBB"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39321F03"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E7AD5AE" w14:textId="77777777" w:rsidR="00AB0436" w:rsidRPr="000E7FB9" w:rsidRDefault="00AB0436" w:rsidP="005740EB">
            <w:pPr>
              <w:pStyle w:val="BodyText"/>
              <w:rPr>
                <w:rFonts w:cs="Arial"/>
                <w:color w:val="333333"/>
                <w:sz w:val="22"/>
                <w:szCs w:val="22"/>
              </w:rPr>
            </w:pPr>
            <w:r w:rsidRPr="000E7FB9">
              <w:rPr>
                <w:rFonts w:cs="Arial"/>
                <w:color w:val="333333"/>
                <w:sz w:val="22"/>
                <w:szCs w:val="22"/>
              </w:rPr>
              <w:t>1 – Strongly disagree</w:t>
            </w:r>
          </w:p>
        </w:tc>
        <w:tc>
          <w:tcPr>
            <w:tcW w:w="2120" w:type="pct"/>
            <w:noWrap/>
            <w:hideMark/>
          </w:tcPr>
          <w:p w14:paraId="39643CF8" w14:textId="77777777" w:rsidR="00AB0436" w:rsidRPr="000E7FB9" w:rsidRDefault="00AB0436" w:rsidP="005740EB">
            <w:pPr>
              <w:pStyle w:val="BodyText"/>
              <w:tabs>
                <w:tab w:val="left" w:pos="3060"/>
              </w:tabs>
              <w:rPr>
                <w:rFonts w:cs="Arial"/>
                <w:color w:val="333333"/>
                <w:sz w:val="22"/>
                <w:szCs w:val="22"/>
              </w:rPr>
            </w:pPr>
            <w:r w:rsidRPr="000E7FB9">
              <w:rPr>
                <w:rFonts w:cs="Arial"/>
                <w:sz w:val="22"/>
                <w:szCs w:val="22"/>
              </w:rPr>
              <w:t xml:space="preserve"> 3.30 </w:t>
            </w:r>
          </w:p>
        </w:tc>
        <w:tc>
          <w:tcPr>
            <w:tcW w:w="1201" w:type="pct"/>
          </w:tcPr>
          <w:p w14:paraId="5583B7E1"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30 </w:t>
            </w:r>
          </w:p>
        </w:tc>
      </w:tr>
      <w:tr w:rsidR="00AB0436" w:rsidRPr="000E7FB9" w14:paraId="104F1474" w14:textId="77777777" w:rsidTr="000E7FB9">
        <w:trPr>
          <w:trHeight w:val="50"/>
        </w:trPr>
        <w:tc>
          <w:tcPr>
            <w:tcW w:w="1679" w:type="pct"/>
            <w:noWrap/>
            <w:hideMark/>
          </w:tcPr>
          <w:p w14:paraId="52DC7B9F" w14:textId="77777777" w:rsidR="00AB0436" w:rsidRPr="000E7FB9" w:rsidRDefault="00AB0436" w:rsidP="005740EB">
            <w:pPr>
              <w:pStyle w:val="BodyText"/>
              <w:rPr>
                <w:rFonts w:cs="Arial"/>
                <w:color w:val="333333"/>
                <w:sz w:val="22"/>
                <w:szCs w:val="22"/>
              </w:rPr>
            </w:pPr>
            <w:r w:rsidRPr="000E7FB9">
              <w:rPr>
                <w:rFonts w:cs="Arial"/>
                <w:color w:val="333333"/>
                <w:sz w:val="22"/>
                <w:szCs w:val="22"/>
              </w:rPr>
              <w:t>2</w:t>
            </w:r>
          </w:p>
        </w:tc>
        <w:tc>
          <w:tcPr>
            <w:tcW w:w="2120" w:type="pct"/>
            <w:noWrap/>
            <w:hideMark/>
          </w:tcPr>
          <w:p w14:paraId="6F7F722D"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2.25 </w:t>
            </w:r>
          </w:p>
        </w:tc>
        <w:tc>
          <w:tcPr>
            <w:tcW w:w="1201" w:type="pct"/>
          </w:tcPr>
          <w:p w14:paraId="074C2C60" w14:textId="77777777" w:rsidR="00AB0436" w:rsidRPr="000E7FB9" w:rsidRDefault="00AB0436" w:rsidP="005740EB">
            <w:pPr>
              <w:pStyle w:val="BodyText"/>
              <w:rPr>
                <w:rFonts w:cs="Arial"/>
                <w:color w:val="333333"/>
                <w:sz w:val="22"/>
                <w:szCs w:val="22"/>
              </w:rPr>
            </w:pPr>
            <w:r w:rsidRPr="000E7FB9">
              <w:rPr>
                <w:rFonts w:cs="Arial"/>
                <w:sz w:val="22"/>
                <w:szCs w:val="22"/>
              </w:rPr>
              <w:t xml:space="preserve"> 4 </w:t>
            </w:r>
          </w:p>
        </w:tc>
      </w:tr>
      <w:tr w:rsidR="00AB0436" w:rsidRPr="000E7FB9" w14:paraId="631C0E81"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44D054BF" w14:textId="77777777" w:rsidR="00AB0436" w:rsidRPr="000E7FB9" w:rsidRDefault="00AB0436" w:rsidP="005740EB">
            <w:pPr>
              <w:pStyle w:val="BodyText"/>
              <w:rPr>
                <w:rFonts w:cs="Arial"/>
                <w:color w:val="333333"/>
                <w:sz w:val="22"/>
                <w:szCs w:val="22"/>
              </w:rPr>
            </w:pPr>
            <w:r w:rsidRPr="000E7FB9">
              <w:rPr>
                <w:rFonts w:cs="Arial"/>
                <w:color w:val="333333"/>
                <w:sz w:val="22"/>
                <w:szCs w:val="22"/>
              </w:rPr>
              <w:t>3</w:t>
            </w:r>
          </w:p>
        </w:tc>
        <w:tc>
          <w:tcPr>
            <w:tcW w:w="2120" w:type="pct"/>
            <w:noWrap/>
            <w:hideMark/>
          </w:tcPr>
          <w:p w14:paraId="074FFC7B"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2.95 </w:t>
            </w:r>
          </w:p>
        </w:tc>
        <w:tc>
          <w:tcPr>
            <w:tcW w:w="1201" w:type="pct"/>
          </w:tcPr>
          <w:p w14:paraId="2295AD0A"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22 </w:t>
            </w:r>
          </w:p>
        </w:tc>
      </w:tr>
      <w:tr w:rsidR="00AB0436" w:rsidRPr="000E7FB9" w14:paraId="58B4615D" w14:textId="77777777" w:rsidTr="000E7FB9">
        <w:trPr>
          <w:trHeight w:val="290"/>
        </w:trPr>
        <w:tc>
          <w:tcPr>
            <w:tcW w:w="1679" w:type="pct"/>
            <w:noWrap/>
            <w:hideMark/>
          </w:tcPr>
          <w:p w14:paraId="46655BB5" w14:textId="77777777" w:rsidR="00AB0436" w:rsidRPr="000E7FB9" w:rsidRDefault="00AB0436" w:rsidP="005740EB">
            <w:pPr>
              <w:pStyle w:val="BodyText"/>
              <w:rPr>
                <w:rFonts w:cs="Arial"/>
                <w:color w:val="333333"/>
                <w:sz w:val="22"/>
                <w:szCs w:val="22"/>
              </w:rPr>
            </w:pPr>
            <w:r w:rsidRPr="000E7FB9">
              <w:rPr>
                <w:rFonts w:cs="Arial"/>
                <w:color w:val="333333"/>
                <w:sz w:val="22"/>
                <w:szCs w:val="22"/>
              </w:rPr>
              <w:t>4</w:t>
            </w:r>
          </w:p>
        </w:tc>
        <w:tc>
          <w:tcPr>
            <w:tcW w:w="2120" w:type="pct"/>
            <w:noWrap/>
            <w:hideMark/>
          </w:tcPr>
          <w:p w14:paraId="397BF75C"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3.59 </w:t>
            </w:r>
          </w:p>
        </w:tc>
        <w:tc>
          <w:tcPr>
            <w:tcW w:w="1201" w:type="pct"/>
          </w:tcPr>
          <w:p w14:paraId="63CD5EA2"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169 </w:t>
            </w:r>
          </w:p>
        </w:tc>
      </w:tr>
      <w:tr w:rsidR="00AB0436" w:rsidRPr="000E7FB9" w14:paraId="123EBB91" w14:textId="77777777" w:rsidTr="000E7FB9">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1B0817EF" w14:textId="77777777" w:rsidR="00AB0436" w:rsidRPr="000E7FB9" w:rsidRDefault="00AB0436" w:rsidP="005740EB">
            <w:pPr>
              <w:pStyle w:val="BodyText"/>
              <w:rPr>
                <w:rFonts w:cs="Arial"/>
                <w:color w:val="333333"/>
                <w:sz w:val="22"/>
                <w:szCs w:val="22"/>
              </w:rPr>
            </w:pPr>
            <w:r w:rsidRPr="000E7FB9">
              <w:rPr>
                <w:rFonts w:cs="Arial"/>
                <w:color w:val="333333"/>
                <w:sz w:val="22"/>
                <w:szCs w:val="22"/>
              </w:rPr>
              <w:t>5 – Strongly agree</w:t>
            </w:r>
          </w:p>
        </w:tc>
        <w:tc>
          <w:tcPr>
            <w:tcW w:w="2120" w:type="pct"/>
            <w:noWrap/>
            <w:hideMark/>
          </w:tcPr>
          <w:p w14:paraId="208AFBED" w14:textId="77777777" w:rsidR="00AB0436" w:rsidRPr="000E7FB9" w:rsidRDefault="00AB0436" w:rsidP="005740EB">
            <w:pPr>
              <w:pStyle w:val="BodyText"/>
              <w:rPr>
                <w:rFonts w:cs="Arial"/>
                <w:color w:val="333333"/>
                <w:sz w:val="22"/>
                <w:szCs w:val="22"/>
              </w:rPr>
            </w:pPr>
            <w:r w:rsidRPr="000E7FB9">
              <w:rPr>
                <w:rFonts w:cs="Arial"/>
                <w:sz w:val="22"/>
                <w:szCs w:val="22"/>
              </w:rPr>
              <w:t xml:space="preserve"> 3.88 </w:t>
            </w:r>
          </w:p>
        </w:tc>
        <w:tc>
          <w:tcPr>
            <w:tcW w:w="1201" w:type="pct"/>
          </w:tcPr>
          <w:p w14:paraId="0EEF6D3F"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286 </w:t>
            </w:r>
          </w:p>
        </w:tc>
      </w:tr>
    </w:tbl>
    <w:p w14:paraId="0BAE6D90"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[(3.88-3.30)/5] = 11.60% - </w:t>
      </w:r>
      <w:r w:rsidRPr="00B71F91">
        <w:rPr>
          <w:rFonts w:ascii="Arial" w:hAnsi="Arial" w:cs="Arial"/>
          <w:b/>
          <w:bCs/>
        </w:rPr>
        <w:t>moderate evidence</w:t>
      </w:r>
      <w:r w:rsidRPr="00B71F91">
        <w:rPr>
          <w:rFonts w:ascii="Arial" w:hAnsi="Arial" w:cs="Arial"/>
        </w:rPr>
        <w:t>. (Comparison between categories one and five (Q11a) over Q13c categories)</w:t>
      </w:r>
    </w:p>
    <w:p w14:paraId="3DADF685" w14:textId="77777777" w:rsidR="00AB0436" w:rsidRPr="001E52C9" w:rsidRDefault="00AB0436" w:rsidP="00AB0436">
      <w:pPr>
        <w:shd w:val="clear" w:color="auto" w:fill="DFE0E1"/>
        <w:spacing w:after="120"/>
        <w:rPr>
          <w:rFonts w:eastAsia="Calibri" w:cs="Arial"/>
          <w:b/>
          <w:bCs/>
          <w:sz w:val="22"/>
          <w:szCs w:val="24"/>
        </w:rPr>
      </w:pPr>
      <w:r w:rsidRPr="001E52C9">
        <w:rPr>
          <w:rFonts w:eastAsia="Calibri" w:cs="Arial"/>
          <w:b/>
          <w:bCs/>
          <w:sz w:val="22"/>
          <w:szCs w:val="24"/>
        </w:rPr>
        <w:t>Is there evidence that that the quality of relationships with grantholder staff/volunteers affects levels of ASB?</w:t>
      </w:r>
    </w:p>
    <w:p w14:paraId="55D7118D" w14:textId="77777777" w:rsidR="00AB0436" w:rsidRPr="00B71F91" w:rsidRDefault="00AB0436">
      <w:pPr>
        <w:pStyle w:val="ListParagraph"/>
        <w:numPr>
          <w:ilvl w:val="0"/>
          <w:numId w:val="65"/>
        </w:numPr>
        <w:pBdr>
          <w:top w:val="nil"/>
          <w:left w:val="nil"/>
          <w:bottom w:val="nil"/>
          <w:right w:val="nil"/>
          <w:between w:val="nil"/>
        </w:pBdr>
        <w:spacing w:after="120" w:line="264" w:lineRule="auto"/>
        <w:rPr>
          <w:rFonts w:cs="Arial"/>
          <w:sz w:val="22"/>
        </w:rPr>
      </w:pPr>
      <w:r w:rsidRPr="001E52C9">
        <w:rPr>
          <w:rFonts w:eastAsia="Calibri" w:cs="Arial"/>
          <w:b/>
          <w:sz w:val="22"/>
          <w:szCs w:val="22"/>
        </w:rPr>
        <w:t>PARTIALLY:</w:t>
      </w:r>
      <w:r w:rsidRPr="001E52C9">
        <w:rPr>
          <w:rFonts w:eastAsia="Calibri" w:cs="Arial"/>
          <w:sz w:val="22"/>
          <w:szCs w:val="22"/>
        </w:rPr>
        <w:t xml:space="preserve"> </w:t>
      </w:r>
      <w:r w:rsidRPr="00B71F91">
        <w:rPr>
          <w:rFonts w:cs="Arial"/>
          <w:sz w:val="22"/>
        </w:rPr>
        <w:t>The dose-response analysis provided</w:t>
      </w:r>
      <w:r w:rsidRPr="001E52C9">
        <w:rPr>
          <w:rFonts w:eastAsia="Calibri" w:cs="Arial"/>
          <w:sz w:val="22"/>
          <w:szCs w:val="22"/>
        </w:rPr>
        <w:t xml:space="preserve"> </w:t>
      </w:r>
      <w:r w:rsidRPr="001E52C9">
        <w:rPr>
          <w:rFonts w:eastAsia="Calibri" w:cs="Arial"/>
          <w:b/>
          <w:sz w:val="22"/>
          <w:szCs w:val="22"/>
        </w:rPr>
        <w:t>emerging evidence</w:t>
      </w:r>
      <w:r w:rsidRPr="00B71F91">
        <w:rPr>
          <w:rFonts w:cs="Arial"/>
          <w:sz w:val="22"/>
        </w:rPr>
        <w:t xml:space="preserve"> that those who trust staff are less likely to get into fights and receive noise complaints from neighbours. There is also </w:t>
      </w:r>
      <w:r w:rsidRPr="001E52C9">
        <w:rPr>
          <w:rFonts w:eastAsia="Calibri" w:cs="Arial"/>
          <w:b/>
          <w:sz w:val="22"/>
          <w:szCs w:val="22"/>
        </w:rPr>
        <w:t>weak evidence</w:t>
      </w:r>
      <w:r w:rsidRPr="00B71F91">
        <w:rPr>
          <w:rFonts w:cs="Arial"/>
          <w:sz w:val="22"/>
        </w:rPr>
        <w:t xml:space="preserve"> that they are less likely to deliberately damage public property, spray paint walls and traffics signs or use drugs.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E7FB9" w14:paraId="3F8D32E1" w14:textId="77777777" w:rsidTr="000E7FB9">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36C921C5" w14:textId="77777777" w:rsidR="00AB0436" w:rsidRPr="000E7FB9" w:rsidRDefault="00AB0436" w:rsidP="005740EB">
            <w:pPr>
              <w:pStyle w:val="BodyText"/>
              <w:rPr>
                <w:rFonts w:cs="Arial"/>
                <w:sz w:val="22"/>
                <w:szCs w:val="22"/>
              </w:rPr>
            </w:pPr>
            <w:r w:rsidRPr="000E7FB9">
              <w:rPr>
                <w:rFonts w:cs="Arial"/>
                <w:sz w:val="22"/>
                <w:szCs w:val="22"/>
              </w:rPr>
              <w:t>‘Ability to trust staff’ (Q11a)</w:t>
            </w:r>
          </w:p>
        </w:tc>
        <w:tc>
          <w:tcPr>
            <w:tcW w:w="2120" w:type="pct"/>
            <w:noWrap/>
            <w:hideMark/>
          </w:tcPr>
          <w:p w14:paraId="5D214A59" w14:textId="77777777" w:rsidR="00AB0436" w:rsidRPr="000E7FB9" w:rsidRDefault="00AB0436" w:rsidP="005740EB">
            <w:pPr>
              <w:pStyle w:val="BodyText"/>
              <w:rPr>
                <w:rFonts w:cs="Arial"/>
                <w:sz w:val="22"/>
                <w:szCs w:val="22"/>
              </w:rPr>
            </w:pPr>
            <w:r w:rsidRPr="000E7FB9">
              <w:rPr>
                <w:rFonts w:cs="Arial"/>
                <w:sz w:val="22"/>
                <w:szCs w:val="22"/>
              </w:rPr>
              <w:t>‘getting into fights’ (Q14b) (1 – Never; 5 – Very often)</w:t>
            </w:r>
          </w:p>
        </w:tc>
        <w:tc>
          <w:tcPr>
            <w:tcW w:w="1201" w:type="pct"/>
          </w:tcPr>
          <w:p w14:paraId="612E129E"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62A8A92D"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6E5C8C4" w14:textId="77777777" w:rsidR="00AB0436" w:rsidRPr="000E7FB9" w:rsidRDefault="00AB0436" w:rsidP="005740EB">
            <w:pPr>
              <w:pStyle w:val="BodyText"/>
              <w:rPr>
                <w:rFonts w:cs="Arial"/>
                <w:color w:val="333333"/>
                <w:sz w:val="22"/>
                <w:szCs w:val="22"/>
              </w:rPr>
            </w:pPr>
            <w:r w:rsidRPr="000E7FB9">
              <w:rPr>
                <w:rFonts w:cs="Arial"/>
                <w:color w:val="333333"/>
                <w:sz w:val="22"/>
                <w:szCs w:val="22"/>
              </w:rPr>
              <w:t>1 – Strongly disagree</w:t>
            </w:r>
          </w:p>
        </w:tc>
        <w:tc>
          <w:tcPr>
            <w:tcW w:w="2120" w:type="pct"/>
            <w:noWrap/>
            <w:hideMark/>
          </w:tcPr>
          <w:p w14:paraId="5853D7AD" w14:textId="77777777" w:rsidR="00AB0436" w:rsidRPr="000E7FB9" w:rsidRDefault="00AB0436" w:rsidP="005740EB">
            <w:pPr>
              <w:pStyle w:val="BodyText"/>
              <w:tabs>
                <w:tab w:val="left" w:pos="3060"/>
              </w:tabs>
              <w:rPr>
                <w:rFonts w:cs="Arial"/>
                <w:color w:val="333333"/>
                <w:sz w:val="22"/>
                <w:szCs w:val="22"/>
              </w:rPr>
            </w:pPr>
            <w:r w:rsidRPr="000E7FB9">
              <w:rPr>
                <w:rFonts w:cs="Arial"/>
                <w:sz w:val="22"/>
                <w:szCs w:val="22"/>
              </w:rPr>
              <w:t xml:space="preserve"> 1.69</w:t>
            </w:r>
          </w:p>
        </w:tc>
        <w:tc>
          <w:tcPr>
            <w:tcW w:w="1201" w:type="pct"/>
          </w:tcPr>
          <w:p w14:paraId="2385E4D6" w14:textId="77777777" w:rsidR="00AB0436" w:rsidRPr="000E7FB9" w:rsidRDefault="00AB0436" w:rsidP="005740EB">
            <w:pPr>
              <w:pStyle w:val="BodyText"/>
              <w:rPr>
                <w:rFonts w:cs="Arial"/>
                <w:color w:val="333333"/>
                <w:sz w:val="22"/>
                <w:szCs w:val="22"/>
              </w:rPr>
            </w:pPr>
            <w:r w:rsidRPr="000E7FB9">
              <w:rPr>
                <w:rFonts w:cs="Arial"/>
                <w:sz w:val="22"/>
                <w:szCs w:val="22"/>
              </w:rPr>
              <w:t xml:space="preserve">30 </w:t>
            </w:r>
          </w:p>
        </w:tc>
      </w:tr>
      <w:tr w:rsidR="00AB0436" w:rsidRPr="000E7FB9" w14:paraId="0877DED5" w14:textId="77777777" w:rsidTr="000E7FB9">
        <w:trPr>
          <w:trHeight w:val="50"/>
        </w:trPr>
        <w:tc>
          <w:tcPr>
            <w:tcW w:w="1679" w:type="pct"/>
            <w:noWrap/>
            <w:hideMark/>
          </w:tcPr>
          <w:p w14:paraId="7B6F0F77" w14:textId="77777777" w:rsidR="00AB0436" w:rsidRPr="000E7FB9" w:rsidRDefault="00AB0436" w:rsidP="005740EB">
            <w:pPr>
              <w:pStyle w:val="BodyText"/>
              <w:rPr>
                <w:rFonts w:cs="Arial"/>
                <w:color w:val="333333"/>
                <w:sz w:val="22"/>
                <w:szCs w:val="22"/>
              </w:rPr>
            </w:pPr>
            <w:r w:rsidRPr="000E7FB9">
              <w:rPr>
                <w:rFonts w:cs="Arial"/>
                <w:color w:val="333333"/>
                <w:sz w:val="22"/>
                <w:szCs w:val="22"/>
              </w:rPr>
              <w:t>2</w:t>
            </w:r>
          </w:p>
        </w:tc>
        <w:tc>
          <w:tcPr>
            <w:tcW w:w="2120" w:type="pct"/>
            <w:noWrap/>
            <w:hideMark/>
          </w:tcPr>
          <w:p w14:paraId="6EB14C8D"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2.50</w:t>
            </w:r>
          </w:p>
        </w:tc>
        <w:tc>
          <w:tcPr>
            <w:tcW w:w="1201" w:type="pct"/>
          </w:tcPr>
          <w:p w14:paraId="22D2B509" w14:textId="77777777" w:rsidR="00AB0436" w:rsidRPr="000E7FB9" w:rsidRDefault="00AB0436" w:rsidP="005740EB">
            <w:pPr>
              <w:pStyle w:val="BodyText"/>
              <w:rPr>
                <w:rFonts w:cs="Arial"/>
                <w:color w:val="333333"/>
                <w:sz w:val="22"/>
                <w:szCs w:val="22"/>
              </w:rPr>
            </w:pPr>
            <w:r w:rsidRPr="000E7FB9">
              <w:rPr>
                <w:rFonts w:cs="Arial"/>
                <w:sz w:val="22"/>
                <w:szCs w:val="22"/>
              </w:rPr>
              <w:t xml:space="preserve">4 </w:t>
            </w:r>
          </w:p>
        </w:tc>
      </w:tr>
      <w:tr w:rsidR="00AB0436" w:rsidRPr="000E7FB9" w14:paraId="248DD0A3"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79AC4C92" w14:textId="77777777" w:rsidR="00AB0436" w:rsidRPr="000E7FB9" w:rsidRDefault="00AB0436" w:rsidP="005740EB">
            <w:pPr>
              <w:pStyle w:val="BodyText"/>
              <w:rPr>
                <w:rFonts w:cs="Arial"/>
                <w:color w:val="333333"/>
                <w:sz w:val="22"/>
                <w:szCs w:val="22"/>
              </w:rPr>
            </w:pPr>
            <w:r w:rsidRPr="000E7FB9">
              <w:rPr>
                <w:rFonts w:cs="Arial"/>
                <w:color w:val="333333"/>
                <w:sz w:val="22"/>
                <w:szCs w:val="22"/>
              </w:rPr>
              <w:t>3</w:t>
            </w:r>
          </w:p>
        </w:tc>
        <w:tc>
          <w:tcPr>
            <w:tcW w:w="2120" w:type="pct"/>
            <w:noWrap/>
            <w:hideMark/>
          </w:tcPr>
          <w:p w14:paraId="620269E8"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1.79</w:t>
            </w:r>
          </w:p>
        </w:tc>
        <w:tc>
          <w:tcPr>
            <w:tcW w:w="1201" w:type="pct"/>
          </w:tcPr>
          <w:p w14:paraId="11A5E6A4" w14:textId="77777777" w:rsidR="00AB0436" w:rsidRPr="000E7FB9" w:rsidRDefault="00AB0436" w:rsidP="005740EB">
            <w:pPr>
              <w:pStyle w:val="BodyText"/>
              <w:rPr>
                <w:rFonts w:cs="Arial"/>
                <w:color w:val="333333"/>
                <w:sz w:val="22"/>
                <w:szCs w:val="22"/>
              </w:rPr>
            </w:pPr>
            <w:r w:rsidRPr="000E7FB9">
              <w:rPr>
                <w:rFonts w:cs="Arial"/>
                <w:sz w:val="22"/>
                <w:szCs w:val="22"/>
              </w:rPr>
              <w:t xml:space="preserve">22 </w:t>
            </w:r>
          </w:p>
        </w:tc>
      </w:tr>
      <w:tr w:rsidR="00AB0436" w:rsidRPr="000E7FB9" w14:paraId="7A8BFE18" w14:textId="77777777" w:rsidTr="000E7FB9">
        <w:trPr>
          <w:trHeight w:val="290"/>
        </w:trPr>
        <w:tc>
          <w:tcPr>
            <w:tcW w:w="1679" w:type="pct"/>
            <w:noWrap/>
            <w:hideMark/>
          </w:tcPr>
          <w:p w14:paraId="6F89B363" w14:textId="77777777" w:rsidR="00AB0436" w:rsidRPr="000E7FB9" w:rsidRDefault="00AB0436" w:rsidP="005740EB">
            <w:pPr>
              <w:pStyle w:val="BodyText"/>
              <w:rPr>
                <w:rFonts w:cs="Arial"/>
                <w:color w:val="333333"/>
                <w:sz w:val="22"/>
                <w:szCs w:val="22"/>
              </w:rPr>
            </w:pPr>
            <w:r w:rsidRPr="000E7FB9">
              <w:rPr>
                <w:rFonts w:cs="Arial"/>
                <w:color w:val="333333"/>
                <w:sz w:val="22"/>
                <w:szCs w:val="22"/>
              </w:rPr>
              <w:t>4</w:t>
            </w:r>
          </w:p>
        </w:tc>
        <w:tc>
          <w:tcPr>
            <w:tcW w:w="2120" w:type="pct"/>
            <w:noWrap/>
            <w:hideMark/>
          </w:tcPr>
          <w:p w14:paraId="10B3C352"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1.62</w:t>
            </w:r>
          </w:p>
        </w:tc>
        <w:tc>
          <w:tcPr>
            <w:tcW w:w="1201" w:type="pct"/>
          </w:tcPr>
          <w:p w14:paraId="5B58D90F" w14:textId="77777777" w:rsidR="00AB0436" w:rsidRPr="000E7FB9" w:rsidRDefault="00AB0436" w:rsidP="005740EB">
            <w:pPr>
              <w:pStyle w:val="BodyText"/>
              <w:rPr>
                <w:rFonts w:cs="Arial"/>
                <w:color w:val="333333"/>
                <w:sz w:val="22"/>
                <w:szCs w:val="22"/>
              </w:rPr>
            </w:pPr>
            <w:r w:rsidRPr="000E7FB9">
              <w:rPr>
                <w:rFonts w:cs="Arial"/>
                <w:sz w:val="22"/>
                <w:szCs w:val="22"/>
              </w:rPr>
              <w:t xml:space="preserve">169 </w:t>
            </w:r>
          </w:p>
        </w:tc>
      </w:tr>
      <w:tr w:rsidR="00AB0436" w:rsidRPr="000E7FB9" w14:paraId="3C898BDC" w14:textId="77777777" w:rsidTr="000E7FB9">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679FE344" w14:textId="77777777" w:rsidR="00AB0436" w:rsidRPr="000E7FB9" w:rsidRDefault="00AB0436" w:rsidP="005740EB">
            <w:pPr>
              <w:pStyle w:val="BodyText"/>
              <w:rPr>
                <w:rFonts w:cs="Arial"/>
                <w:color w:val="333333"/>
                <w:sz w:val="22"/>
                <w:szCs w:val="22"/>
              </w:rPr>
            </w:pPr>
            <w:r w:rsidRPr="000E7FB9">
              <w:rPr>
                <w:rFonts w:cs="Arial"/>
                <w:color w:val="333333"/>
                <w:sz w:val="22"/>
                <w:szCs w:val="22"/>
              </w:rPr>
              <w:t>5 – Strongly agree</w:t>
            </w:r>
          </w:p>
        </w:tc>
        <w:tc>
          <w:tcPr>
            <w:tcW w:w="2120" w:type="pct"/>
            <w:noWrap/>
            <w:hideMark/>
          </w:tcPr>
          <w:p w14:paraId="7BDE8DFA"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1.49</w:t>
            </w:r>
          </w:p>
        </w:tc>
        <w:tc>
          <w:tcPr>
            <w:tcW w:w="1201" w:type="pct"/>
          </w:tcPr>
          <w:p w14:paraId="23F9ADB4" w14:textId="77777777" w:rsidR="00AB0436" w:rsidRPr="000E7FB9" w:rsidRDefault="00AB0436" w:rsidP="005740EB">
            <w:pPr>
              <w:pStyle w:val="BodyText"/>
              <w:rPr>
                <w:rFonts w:cs="Arial"/>
                <w:color w:val="333333"/>
                <w:sz w:val="22"/>
                <w:szCs w:val="22"/>
              </w:rPr>
            </w:pPr>
            <w:r w:rsidRPr="000E7FB9">
              <w:rPr>
                <w:rFonts w:cs="Arial"/>
                <w:sz w:val="22"/>
                <w:szCs w:val="22"/>
              </w:rPr>
              <w:t xml:space="preserve">286 </w:t>
            </w:r>
          </w:p>
        </w:tc>
      </w:tr>
    </w:tbl>
    <w:p w14:paraId="03C75CFA"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[1.49-(2.50+1.69)/2)]/5 = -5.95% - </w:t>
      </w:r>
      <w:r w:rsidRPr="00B71F91">
        <w:rPr>
          <w:rFonts w:ascii="Arial" w:hAnsi="Arial" w:cs="Arial"/>
          <w:b/>
          <w:bCs/>
        </w:rPr>
        <w:t>emerging evidence</w:t>
      </w:r>
      <w:r w:rsidRPr="00B71F91">
        <w:rPr>
          <w:rFonts w:ascii="Arial" w:hAnsi="Arial" w:cs="Arial"/>
        </w:rPr>
        <w:t>. (Comparison between average of categories one and two, and category five categories (11a) over Q14b categories)</w:t>
      </w:r>
    </w:p>
    <w:tbl>
      <w:tblPr>
        <w:tblStyle w:val="GridTable4-Accent1"/>
        <w:tblW w:w="8995" w:type="dxa"/>
        <w:tblLayout w:type="fixed"/>
        <w:tblLook w:val="0420" w:firstRow="1" w:lastRow="0" w:firstColumn="0" w:lastColumn="0" w:noHBand="0" w:noVBand="1"/>
      </w:tblPr>
      <w:tblGrid>
        <w:gridCol w:w="2155"/>
        <w:gridCol w:w="5040"/>
        <w:gridCol w:w="1800"/>
      </w:tblGrid>
      <w:tr w:rsidR="00AB0436" w:rsidRPr="000E7FB9" w14:paraId="61D4D40B" w14:textId="77777777" w:rsidTr="000E7FB9">
        <w:trPr>
          <w:cnfStyle w:val="100000000000" w:firstRow="1" w:lastRow="0" w:firstColumn="0" w:lastColumn="0" w:oddVBand="0" w:evenVBand="0" w:oddHBand="0" w:evenHBand="0" w:firstRowFirstColumn="0" w:firstRowLastColumn="0" w:lastRowFirstColumn="0" w:lastRowLastColumn="0"/>
          <w:trHeight w:val="125"/>
        </w:trPr>
        <w:tc>
          <w:tcPr>
            <w:tcW w:w="2155" w:type="dxa"/>
            <w:noWrap/>
            <w:hideMark/>
          </w:tcPr>
          <w:p w14:paraId="1246A56F" w14:textId="77777777" w:rsidR="00AB0436" w:rsidRPr="000E7FB9" w:rsidRDefault="00AB0436" w:rsidP="005740EB">
            <w:pPr>
              <w:pStyle w:val="BodyText"/>
              <w:rPr>
                <w:rFonts w:cs="Arial"/>
                <w:sz w:val="22"/>
                <w:szCs w:val="22"/>
              </w:rPr>
            </w:pPr>
            <w:r w:rsidRPr="000E7FB9">
              <w:rPr>
                <w:rFonts w:cs="Arial"/>
                <w:sz w:val="22"/>
                <w:szCs w:val="22"/>
              </w:rPr>
              <w:t>‘Ability to trust staff’ (Q11a)</w:t>
            </w:r>
          </w:p>
        </w:tc>
        <w:tc>
          <w:tcPr>
            <w:tcW w:w="5040" w:type="dxa"/>
            <w:noWrap/>
            <w:hideMark/>
          </w:tcPr>
          <w:p w14:paraId="3B455928" w14:textId="77777777" w:rsidR="00AB0436" w:rsidRPr="000E7FB9" w:rsidRDefault="00AB0436" w:rsidP="005740EB">
            <w:pPr>
              <w:pStyle w:val="BodyText"/>
              <w:rPr>
                <w:rFonts w:cs="Arial"/>
                <w:sz w:val="22"/>
                <w:szCs w:val="22"/>
              </w:rPr>
            </w:pPr>
            <w:r w:rsidRPr="000E7FB9">
              <w:rPr>
                <w:rFonts w:cs="Arial"/>
                <w:sz w:val="22"/>
                <w:szCs w:val="22"/>
              </w:rPr>
              <w:t>‘receive noise complaints from neighbours’ (Q14c) (1 – Never; 5 – Very often)</w:t>
            </w:r>
          </w:p>
        </w:tc>
        <w:tc>
          <w:tcPr>
            <w:tcW w:w="1800" w:type="dxa"/>
          </w:tcPr>
          <w:p w14:paraId="6E7A3875"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35130883"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2155" w:type="dxa"/>
            <w:noWrap/>
            <w:hideMark/>
          </w:tcPr>
          <w:p w14:paraId="3CD7876F" w14:textId="77777777" w:rsidR="00AB0436" w:rsidRPr="000E7FB9" w:rsidRDefault="00AB0436" w:rsidP="005740EB">
            <w:pPr>
              <w:pStyle w:val="BodyText"/>
              <w:rPr>
                <w:rFonts w:cs="Arial"/>
                <w:color w:val="333333"/>
                <w:sz w:val="22"/>
                <w:szCs w:val="22"/>
              </w:rPr>
            </w:pPr>
            <w:r w:rsidRPr="000E7FB9">
              <w:rPr>
                <w:rFonts w:cs="Arial"/>
                <w:color w:val="333333"/>
                <w:sz w:val="22"/>
                <w:szCs w:val="22"/>
              </w:rPr>
              <w:t>1 – Strongly disagree</w:t>
            </w:r>
          </w:p>
        </w:tc>
        <w:tc>
          <w:tcPr>
            <w:tcW w:w="5040" w:type="dxa"/>
            <w:noWrap/>
            <w:hideMark/>
          </w:tcPr>
          <w:p w14:paraId="33737435" w14:textId="77777777" w:rsidR="00AB0436" w:rsidRPr="000E7FB9" w:rsidRDefault="00AB0436" w:rsidP="005740EB">
            <w:pPr>
              <w:pStyle w:val="BodyText"/>
              <w:tabs>
                <w:tab w:val="left" w:pos="3060"/>
              </w:tabs>
              <w:rPr>
                <w:rFonts w:cs="Arial"/>
                <w:color w:val="333333"/>
                <w:sz w:val="22"/>
                <w:szCs w:val="22"/>
              </w:rPr>
            </w:pPr>
            <w:r w:rsidRPr="000E7FB9">
              <w:rPr>
                <w:rFonts w:cs="Arial"/>
                <w:sz w:val="22"/>
                <w:szCs w:val="22"/>
              </w:rPr>
              <w:t xml:space="preserve"> 1.67</w:t>
            </w:r>
          </w:p>
        </w:tc>
        <w:tc>
          <w:tcPr>
            <w:tcW w:w="1800" w:type="dxa"/>
          </w:tcPr>
          <w:p w14:paraId="6F3DE8A6" w14:textId="77777777" w:rsidR="00AB0436" w:rsidRPr="000E7FB9" w:rsidRDefault="00AB0436" w:rsidP="005740EB">
            <w:pPr>
              <w:pStyle w:val="BodyText"/>
              <w:rPr>
                <w:rFonts w:cs="Arial"/>
                <w:color w:val="333333"/>
                <w:sz w:val="22"/>
                <w:szCs w:val="22"/>
              </w:rPr>
            </w:pPr>
            <w:r w:rsidRPr="000E7FB9">
              <w:rPr>
                <w:rFonts w:cs="Arial"/>
                <w:sz w:val="22"/>
                <w:szCs w:val="22"/>
              </w:rPr>
              <w:t xml:space="preserve">30 </w:t>
            </w:r>
          </w:p>
        </w:tc>
      </w:tr>
      <w:tr w:rsidR="00AB0436" w:rsidRPr="000E7FB9" w14:paraId="1D3D7459" w14:textId="77777777" w:rsidTr="000E7FB9">
        <w:trPr>
          <w:trHeight w:val="50"/>
        </w:trPr>
        <w:tc>
          <w:tcPr>
            <w:tcW w:w="2155" w:type="dxa"/>
            <w:noWrap/>
            <w:hideMark/>
          </w:tcPr>
          <w:p w14:paraId="363A6C1F" w14:textId="77777777" w:rsidR="00AB0436" w:rsidRPr="000E7FB9" w:rsidRDefault="00AB0436" w:rsidP="005740EB">
            <w:pPr>
              <w:pStyle w:val="BodyText"/>
              <w:rPr>
                <w:rFonts w:cs="Arial"/>
                <w:color w:val="333333"/>
                <w:sz w:val="22"/>
                <w:szCs w:val="22"/>
              </w:rPr>
            </w:pPr>
            <w:r w:rsidRPr="000E7FB9">
              <w:rPr>
                <w:rFonts w:cs="Arial"/>
                <w:color w:val="333333"/>
                <w:sz w:val="22"/>
                <w:szCs w:val="22"/>
              </w:rPr>
              <w:t>2</w:t>
            </w:r>
          </w:p>
        </w:tc>
        <w:tc>
          <w:tcPr>
            <w:tcW w:w="5040" w:type="dxa"/>
            <w:noWrap/>
            <w:hideMark/>
          </w:tcPr>
          <w:p w14:paraId="7A52B5A1"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1.00</w:t>
            </w:r>
          </w:p>
        </w:tc>
        <w:tc>
          <w:tcPr>
            <w:tcW w:w="1800" w:type="dxa"/>
          </w:tcPr>
          <w:p w14:paraId="520ECF8F" w14:textId="77777777" w:rsidR="00AB0436" w:rsidRPr="000E7FB9" w:rsidRDefault="00AB0436" w:rsidP="005740EB">
            <w:pPr>
              <w:pStyle w:val="BodyText"/>
              <w:rPr>
                <w:rFonts w:cs="Arial"/>
                <w:color w:val="333333"/>
                <w:sz w:val="22"/>
                <w:szCs w:val="22"/>
              </w:rPr>
            </w:pPr>
            <w:r w:rsidRPr="000E7FB9">
              <w:rPr>
                <w:rFonts w:cs="Arial"/>
                <w:sz w:val="22"/>
                <w:szCs w:val="22"/>
              </w:rPr>
              <w:t xml:space="preserve">4 </w:t>
            </w:r>
          </w:p>
        </w:tc>
      </w:tr>
      <w:tr w:rsidR="00AB0436" w:rsidRPr="000E7FB9" w14:paraId="302479E1"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2155" w:type="dxa"/>
            <w:noWrap/>
            <w:hideMark/>
          </w:tcPr>
          <w:p w14:paraId="59A5342D" w14:textId="77777777" w:rsidR="00AB0436" w:rsidRPr="000E7FB9" w:rsidRDefault="00AB0436" w:rsidP="005740EB">
            <w:pPr>
              <w:pStyle w:val="BodyText"/>
              <w:rPr>
                <w:rFonts w:cs="Arial"/>
                <w:color w:val="333333"/>
                <w:sz w:val="22"/>
                <w:szCs w:val="22"/>
              </w:rPr>
            </w:pPr>
            <w:r w:rsidRPr="000E7FB9">
              <w:rPr>
                <w:rFonts w:cs="Arial"/>
                <w:color w:val="333333"/>
                <w:sz w:val="22"/>
                <w:szCs w:val="22"/>
              </w:rPr>
              <w:t>3</w:t>
            </w:r>
          </w:p>
        </w:tc>
        <w:tc>
          <w:tcPr>
            <w:tcW w:w="5040" w:type="dxa"/>
            <w:noWrap/>
            <w:hideMark/>
          </w:tcPr>
          <w:p w14:paraId="31CF84E1"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1.47</w:t>
            </w:r>
          </w:p>
        </w:tc>
        <w:tc>
          <w:tcPr>
            <w:tcW w:w="1800" w:type="dxa"/>
          </w:tcPr>
          <w:p w14:paraId="0129801D" w14:textId="77777777" w:rsidR="00AB0436" w:rsidRPr="000E7FB9" w:rsidRDefault="00AB0436" w:rsidP="005740EB">
            <w:pPr>
              <w:pStyle w:val="BodyText"/>
              <w:rPr>
                <w:rFonts w:cs="Arial"/>
                <w:color w:val="333333"/>
                <w:sz w:val="22"/>
                <w:szCs w:val="22"/>
              </w:rPr>
            </w:pPr>
            <w:r w:rsidRPr="000E7FB9">
              <w:rPr>
                <w:rFonts w:cs="Arial"/>
                <w:sz w:val="22"/>
                <w:szCs w:val="22"/>
              </w:rPr>
              <w:t xml:space="preserve">22 </w:t>
            </w:r>
          </w:p>
        </w:tc>
      </w:tr>
      <w:tr w:rsidR="00AB0436" w:rsidRPr="000E7FB9" w14:paraId="478CD008" w14:textId="77777777" w:rsidTr="000E7FB9">
        <w:trPr>
          <w:trHeight w:val="290"/>
        </w:trPr>
        <w:tc>
          <w:tcPr>
            <w:tcW w:w="2155" w:type="dxa"/>
            <w:noWrap/>
            <w:hideMark/>
          </w:tcPr>
          <w:p w14:paraId="02648010" w14:textId="77777777" w:rsidR="00AB0436" w:rsidRPr="000E7FB9" w:rsidRDefault="00AB0436" w:rsidP="005740EB">
            <w:pPr>
              <w:pStyle w:val="BodyText"/>
              <w:rPr>
                <w:rFonts w:cs="Arial"/>
                <w:color w:val="333333"/>
                <w:sz w:val="22"/>
                <w:szCs w:val="22"/>
              </w:rPr>
            </w:pPr>
            <w:r w:rsidRPr="000E7FB9">
              <w:rPr>
                <w:rFonts w:cs="Arial"/>
                <w:color w:val="333333"/>
                <w:sz w:val="22"/>
                <w:szCs w:val="22"/>
              </w:rPr>
              <w:t>4</w:t>
            </w:r>
          </w:p>
        </w:tc>
        <w:tc>
          <w:tcPr>
            <w:tcW w:w="5040" w:type="dxa"/>
            <w:noWrap/>
            <w:hideMark/>
          </w:tcPr>
          <w:p w14:paraId="6491A430"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1.35</w:t>
            </w:r>
          </w:p>
        </w:tc>
        <w:tc>
          <w:tcPr>
            <w:tcW w:w="1800" w:type="dxa"/>
          </w:tcPr>
          <w:p w14:paraId="4254BABE" w14:textId="77777777" w:rsidR="00AB0436" w:rsidRPr="000E7FB9" w:rsidRDefault="00AB0436" w:rsidP="005740EB">
            <w:pPr>
              <w:pStyle w:val="BodyText"/>
              <w:rPr>
                <w:rFonts w:cs="Arial"/>
                <w:color w:val="333333"/>
                <w:sz w:val="22"/>
                <w:szCs w:val="22"/>
              </w:rPr>
            </w:pPr>
            <w:r w:rsidRPr="000E7FB9">
              <w:rPr>
                <w:rFonts w:cs="Arial"/>
                <w:sz w:val="22"/>
                <w:szCs w:val="22"/>
              </w:rPr>
              <w:t xml:space="preserve">169 </w:t>
            </w:r>
          </w:p>
        </w:tc>
      </w:tr>
      <w:tr w:rsidR="00AB0436" w:rsidRPr="000E7FB9" w14:paraId="49E63F2E" w14:textId="77777777" w:rsidTr="000E7FB9">
        <w:trPr>
          <w:cnfStyle w:val="000000100000" w:firstRow="0" w:lastRow="0" w:firstColumn="0" w:lastColumn="0" w:oddVBand="0" w:evenVBand="0" w:oddHBand="1" w:evenHBand="0" w:firstRowFirstColumn="0" w:firstRowLastColumn="0" w:lastRowFirstColumn="0" w:lastRowLastColumn="0"/>
          <w:trHeight w:val="290"/>
        </w:trPr>
        <w:tc>
          <w:tcPr>
            <w:tcW w:w="2155" w:type="dxa"/>
            <w:noWrap/>
            <w:hideMark/>
          </w:tcPr>
          <w:p w14:paraId="0015A7EA" w14:textId="77777777" w:rsidR="00AB0436" w:rsidRPr="000E7FB9" w:rsidRDefault="00AB0436" w:rsidP="005740EB">
            <w:pPr>
              <w:pStyle w:val="BodyText"/>
              <w:rPr>
                <w:rFonts w:cs="Arial"/>
                <w:color w:val="333333"/>
                <w:sz w:val="22"/>
                <w:szCs w:val="22"/>
              </w:rPr>
            </w:pPr>
            <w:r w:rsidRPr="000E7FB9">
              <w:rPr>
                <w:rFonts w:cs="Arial"/>
                <w:color w:val="333333"/>
                <w:sz w:val="22"/>
                <w:szCs w:val="22"/>
              </w:rPr>
              <w:t>5 – Strongly agree</w:t>
            </w:r>
          </w:p>
        </w:tc>
        <w:tc>
          <w:tcPr>
            <w:tcW w:w="5040" w:type="dxa"/>
            <w:noWrap/>
            <w:hideMark/>
          </w:tcPr>
          <w:p w14:paraId="59D769CA"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1.27</w:t>
            </w:r>
          </w:p>
        </w:tc>
        <w:tc>
          <w:tcPr>
            <w:tcW w:w="1800" w:type="dxa"/>
          </w:tcPr>
          <w:p w14:paraId="3802438D" w14:textId="77777777" w:rsidR="00AB0436" w:rsidRPr="000E7FB9" w:rsidRDefault="00AB0436" w:rsidP="005740EB">
            <w:pPr>
              <w:pStyle w:val="BodyText"/>
              <w:rPr>
                <w:rFonts w:cs="Arial"/>
                <w:color w:val="333333"/>
                <w:sz w:val="22"/>
                <w:szCs w:val="22"/>
              </w:rPr>
            </w:pPr>
            <w:r w:rsidRPr="000E7FB9">
              <w:rPr>
                <w:rFonts w:cs="Arial"/>
                <w:sz w:val="22"/>
                <w:szCs w:val="22"/>
              </w:rPr>
              <w:t xml:space="preserve">286 </w:t>
            </w:r>
          </w:p>
        </w:tc>
      </w:tr>
    </w:tbl>
    <w:p w14:paraId="2112A214"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[1.27-(1.67+1.00)/2)]/5 = -6.43% - </w:t>
      </w:r>
      <w:r w:rsidRPr="00B71F91">
        <w:rPr>
          <w:rFonts w:ascii="Arial" w:hAnsi="Arial" w:cs="Arial"/>
          <w:b/>
          <w:bCs/>
        </w:rPr>
        <w:t>emerging evidence</w:t>
      </w:r>
      <w:r w:rsidRPr="00B71F91">
        <w:rPr>
          <w:rFonts w:ascii="Arial" w:hAnsi="Arial" w:cs="Arial"/>
        </w:rPr>
        <w:t>. (Comparison between average of categories one and two, and category five (Q11a) over Q14c categories)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E7FB9" w14:paraId="7E0FD164" w14:textId="77777777" w:rsidTr="000E7FB9">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62E08EFD" w14:textId="77777777" w:rsidR="00AB0436" w:rsidRPr="000E7FB9" w:rsidRDefault="00AB0436" w:rsidP="005740EB">
            <w:pPr>
              <w:pStyle w:val="BodyText"/>
              <w:rPr>
                <w:rFonts w:cs="Arial"/>
                <w:sz w:val="22"/>
                <w:szCs w:val="22"/>
              </w:rPr>
            </w:pPr>
            <w:r w:rsidRPr="000E7FB9">
              <w:rPr>
                <w:rFonts w:cs="Arial"/>
                <w:sz w:val="22"/>
                <w:szCs w:val="22"/>
              </w:rPr>
              <w:t>‘Ability to trust staff’ (Q11a)</w:t>
            </w:r>
          </w:p>
        </w:tc>
        <w:tc>
          <w:tcPr>
            <w:tcW w:w="2120" w:type="pct"/>
            <w:noWrap/>
            <w:hideMark/>
          </w:tcPr>
          <w:p w14:paraId="5BDA62D0" w14:textId="77777777" w:rsidR="00AB0436" w:rsidRPr="000E7FB9" w:rsidRDefault="00AB0436" w:rsidP="005740EB">
            <w:pPr>
              <w:pStyle w:val="BodyText"/>
              <w:rPr>
                <w:rFonts w:cs="Arial"/>
                <w:sz w:val="22"/>
                <w:szCs w:val="22"/>
              </w:rPr>
            </w:pPr>
            <w:r w:rsidRPr="000E7FB9">
              <w:rPr>
                <w:rFonts w:cs="Arial"/>
                <w:sz w:val="22"/>
                <w:szCs w:val="22"/>
              </w:rPr>
              <w:t>‘deliberately damage public property’ (Q14e) (1 – Never; 5 – Very often)</w:t>
            </w:r>
          </w:p>
        </w:tc>
        <w:tc>
          <w:tcPr>
            <w:tcW w:w="1201" w:type="pct"/>
          </w:tcPr>
          <w:p w14:paraId="640DBCC6"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48E70893"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3FE0E4E3" w14:textId="77777777" w:rsidR="00AB0436" w:rsidRPr="000E7FB9" w:rsidRDefault="00AB0436" w:rsidP="005740EB">
            <w:pPr>
              <w:pStyle w:val="BodyText"/>
              <w:rPr>
                <w:rFonts w:cs="Arial"/>
                <w:color w:val="333333"/>
                <w:sz w:val="22"/>
                <w:szCs w:val="22"/>
              </w:rPr>
            </w:pPr>
            <w:r w:rsidRPr="000E7FB9">
              <w:rPr>
                <w:rFonts w:cs="Arial"/>
                <w:color w:val="333333"/>
                <w:sz w:val="22"/>
                <w:szCs w:val="22"/>
              </w:rPr>
              <w:lastRenderedPageBreak/>
              <w:t>1 – Strongly disagree</w:t>
            </w:r>
          </w:p>
        </w:tc>
        <w:tc>
          <w:tcPr>
            <w:tcW w:w="2120" w:type="pct"/>
            <w:noWrap/>
            <w:hideMark/>
          </w:tcPr>
          <w:p w14:paraId="31B9A02C" w14:textId="77777777" w:rsidR="00AB0436" w:rsidRPr="000E7FB9" w:rsidRDefault="00AB0436" w:rsidP="005740EB">
            <w:pPr>
              <w:pStyle w:val="BodyText"/>
              <w:tabs>
                <w:tab w:val="left" w:pos="3060"/>
              </w:tabs>
              <w:rPr>
                <w:rFonts w:cs="Arial"/>
                <w:color w:val="333333"/>
                <w:sz w:val="22"/>
                <w:szCs w:val="22"/>
              </w:rPr>
            </w:pPr>
            <w:r w:rsidRPr="000E7FB9">
              <w:rPr>
                <w:rFonts w:cs="Arial"/>
                <w:sz w:val="22"/>
                <w:szCs w:val="22"/>
              </w:rPr>
              <w:t xml:space="preserve"> 1.45</w:t>
            </w:r>
          </w:p>
        </w:tc>
        <w:tc>
          <w:tcPr>
            <w:tcW w:w="1201" w:type="pct"/>
          </w:tcPr>
          <w:p w14:paraId="39428B4E" w14:textId="77777777" w:rsidR="00AB0436" w:rsidRPr="000E7FB9" w:rsidRDefault="00AB0436" w:rsidP="005740EB">
            <w:pPr>
              <w:pStyle w:val="BodyText"/>
              <w:rPr>
                <w:rFonts w:cs="Arial"/>
                <w:color w:val="333333"/>
                <w:sz w:val="22"/>
                <w:szCs w:val="22"/>
              </w:rPr>
            </w:pPr>
            <w:r w:rsidRPr="000E7FB9">
              <w:rPr>
                <w:rFonts w:cs="Arial"/>
                <w:sz w:val="22"/>
                <w:szCs w:val="22"/>
              </w:rPr>
              <w:t xml:space="preserve">30 </w:t>
            </w:r>
          </w:p>
        </w:tc>
      </w:tr>
      <w:tr w:rsidR="00AB0436" w:rsidRPr="000E7FB9" w14:paraId="58BD2C7C" w14:textId="77777777" w:rsidTr="000E7FB9">
        <w:trPr>
          <w:trHeight w:val="50"/>
        </w:trPr>
        <w:tc>
          <w:tcPr>
            <w:tcW w:w="1679" w:type="pct"/>
            <w:noWrap/>
            <w:hideMark/>
          </w:tcPr>
          <w:p w14:paraId="6240D60D" w14:textId="77777777" w:rsidR="00AB0436" w:rsidRPr="000E7FB9" w:rsidRDefault="00AB0436" w:rsidP="005740EB">
            <w:pPr>
              <w:pStyle w:val="BodyText"/>
              <w:rPr>
                <w:rFonts w:cs="Arial"/>
                <w:color w:val="333333"/>
                <w:sz w:val="22"/>
                <w:szCs w:val="22"/>
              </w:rPr>
            </w:pPr>
            <w:r w:rsidRPr="000E7FB9">
              <w:rPr>
                <w:rFonts w:cs="Arial"/>
                <w:color w:val="333333"/>
                <w:sz w:val="22"/>
                <w:szCs w:val="22"/>
              </w:rPr>
              <w:t>2</w:t>
            </w:r>
          </w:p>
        </w:tc>
        <w:tc>
          <w:tcPr>
            <w:tcW w:w="2120" w:type="pct"/>
            <w:noWrap/>
            <w:hideMark/>
          </w:tcPr>
          <w:p w14:paraId="6C60AB14"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2.00</w:t>
            </w:r>
          </w:p>
        </w:tc>
        <w:tc>
          <w:tcPr>
            <w:tcW w:w="1201" w:type="pct"/>
          </w:tcPr>
          <w:p w14:paraId="53900FDB" w14:textId="77777777" w:rsidR="00AB0436" w:rsidRPr="000E7FB9" w:rsidRDefault="00AB0436" w:rsidP="005740EB">
            <w:pPr>
              <w:pStyle w:val="BodyText"/>
              <w:rPr>
                <w:rFonts w:cs="Arial"/>
                <w:color w:val="333333"/>
                <w:sz w:val="22"/>
                <w:szCs w:val="22"/>
              </w:rPr>
            </w:pPr>
            <w:r w:rsidRPr="000E7FB9">
              <w:rPr>
                <w:rFonts w:cs="Arial"/>
                <w:sz w:val="22"/>
                <w:szCs w:val="22"/>
              </w:rPr>
              <w:t xml:space="preserve">4 </w:t>
            </w:r>
          </w:p>
        </w:tc>
      </w:tr>
      <w:tr w:rsidR="00AB0436" w:rsidRPr="000E7FB9" w14:paraId="17D63337"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C606869" w14:textId="77777777" w:rsidR="00AB0436" w:rsidRPr="000E7FB9" w:rsidRDefault="00AB0436" w:rsidP="005740EB">
            <w:pPr>
              <w:pStyle w:val="BodyText"/>
              <w:rPr>
                <w:rFonts w:cs="Arial"/>
                <w:color w:val="333333"/>
                <w:sz w:val="22"/>
                <w:szCs w:val="22"/>
              </w:rPr>
            </w:pPr>
            <w:r w:rsidRPr="000E7FB9">
              <w:rPr>
                <w:rFonts w:cs="Arial"/>
                <w:color w:val="333333"/>
                <w:sz w:val="22"/>
                <w:szCs w:val="22"/>
              </w:rPr>
              <w:t>3</w:t>
            </w:r>
          </w:p>
        </w:tc>
        <w:tc>
          <w:tcPr>
            <w:tcW w:w="2120" w:type="pct"/>
            <w:noWrap/>
            <w:hideMark/>
          </w:tcPr>
          <w:p w14:paraId="49927C67"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1.40</w:t>
            </w:r>
          </w:p>
        </w:tc>
        <w:tc>
          <w:tcPr>
            <w:tcW w:w="1201" w:type="pct"/>
          </w:tcPr>
          <w:p w14:paraId="13BB69CA" w14:textId="77777777" w:rsidR="00AB0436" w:rsidRPr="000E7FB9" w:rsidRDefault="00AB0436" w:rsidP="005740EB">
            <w:pPr>
              <w:pStyle w:val="BodyText"/>
              <w:rPr>
                <w:rFonts w:cs="Arial"/>
                <w:color w:val="333333"/>
                <w:sz w:val="22"/>
                <w:szCs w:val="22"/>
              </w:rPr>
            </w:pPr>
            <w:r w:rsidRPr="000E7FB9">
              <w:rPr>
                <w:rFonts w:cs="Arial"/>
                <w:sz w:val="22"/>
                <w:szCs w:val="22"/>
              </w:rPr>
              <w:t xml:space="preserve">22 </w:t>
            </w:r>
          </w:p>
        </w:tc>
      </w:tr>
      <w:tr w:rsidR="00AB0436" w:rsidRPr="000E7FB9" w14:paraId="66B5F78B" w14:textId="77777777" w:rsidTr="000E7FB9">
        <w:trPr>
          <w:trHeight w:val="290"/>
        </w:trPr>
        <w:tc>
          <w:tcPr>
            <w:tcW w:w="1679" w:type="pct"/>
            <w:noWrap/>
            <w:hideMark/>
          </w:tcPr>
          <w:p w14:paraId="0F778DBD" w14:textId="77777777" w:rsidR="00AB0436" w:rsidRPr="000E7FB9" w:rsidRDefault="00AB0436" w:rsidP="005740EB">
            <w:pPr>
              <w:pStyle w:val="BodyText"/>
              <w:rPr>
                <w:rFonts w:cs="Arial"/>
                <w:color w:val="333333"/>
                <w:sz w:val="22"/>
                <w:szCs w:val="22"/>
              </w:rPr>
            </w:pPr>
            <w:r w:rsidRPr="000E7FB9">
              <w:rPr>
                <w:rFonts w:cs="Arial"/>
                <w:color w:val="333333"/>
                <w:sz w:val="22"/>
                <w:szCs w:val="22"/>
              </w:rPr>
              <w:t>4</w:t>
            </w:r>
          </w:p>
        </w:tc>
        <w:tc>
          <w:tcPr>
            <w:tcW w:w="2120" w:type="pct"/>
            <w:noWrap/>
            <w:hideMark/>
          </w:tcPr>
          <w:p w14:paraId="78854D72"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1.30</w:t>
            </w:r>
          </w:p>
        </w:tc>
        <w:tc>
          <w:tcPr>
            <w:tcW w:w="1201" w:type="pct"/>
          </w:tcPr>
          <w:p w14:paraId="2CF8FAB0" w14:textId="77777777" w:rsidR="00AB0436" w:rsidRPr="000E7FB9" w:rsidRDefault="00AB0436" w:rsidP="005740EB">
            <w:pPr>
              <w:pStyle w:val="BodyText"/>
              <w:rPr>
                <w:rFonts w:cs="Arial"/>
                <w:color w:val="333333"/>
                <w:sz w:val="22"/>
                <w:szCs w:val="22"/>
              </w:rPr>
            </w:pPr>
            <w:r w:rsidRPr="000E7FB9">
              <w:rPr>
                <w:rFonts w:cs="Arial"/>
                <w:sz w:val="22"/>
                <w:szCs w:val="22"/>
              </w:rPr>
              <w:t xml:space="preserve">169 </w:t>
            </w:r>
          </w:p>
        </w:tc>
      </w:tr>
      <w:tr w:rsidR="00AB0436" w:rsidRPr="000E7FB9" w14:paraId="4070B768" w14:textId="77777777" w:rsidTr="000E7FB9">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6DE685E1" w14:textId="77777777" w:rsidR="00AB0436" w:rsidRPr="000E7FB9" w:rsidRDefault="00AB0436" w:rsidP="005740EB">
            <w:pPr>
              <w:pStyle w:val="BodyText"/>
              <w:rPr>
                <w:rFonts w:cs="Arial"/>
                <w:color w:val="333333"/>
                <w:sz w:val="22"/>
                <w:szCs w:val="22"/>
              </w:rPr>
            </w:pPr>
            <w:r w:rsidRPr="000E7FB9">
              <w:rPr>
                <w:rFonts w:cs="Arial"/>
                <w:color w:val="333333"/>
                <w:sz w:val="22"/>
                <w:szCs w:val="22"/>
              </w:rPr>
              <w:t>5 – Strongly agree</w:t>
            </w:r>
          </w:p>
        </w:tc>
        <w:tc>
          <w:tcPr>
            <w:tcW w:w="2120" w:type="pct"/>
            <w:noWrap/>
            <w:hideMark/>
          </w:tcPr>
          <w:p w14:paraId="3FAB08A4"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1.31</w:t>
            </w:r>
          </w:p>
        </w:tc>
        <w:tc>
          <w:tcPr>
            <w:tcW w:w="1201" w:type="pct"/>
          </w:tcPr>
          <w:p w14:paraId="1F7757D1" w14:textId="77777777" w:rsidR="00AB0436" w:rsidRPr="000E7FB9" w:rsidRDefault="00AB0436" w:rsidP="005740EB">
            <w:pPr>
              <w:pStyle w:val="BodyText"/>
              <w:rPr>
                <w:rFonts w:cs="Arial"/>
                <w:color w:val="333333"/>
                <w:sz w:val="22"/>
                <w:szCs w:val="22"/>
              </w:rPr>
            </w:pPr>
            <w:r w:rsidRPr="000E7FB9">
              <w:rPr>
                <w:rFonts w:cs="Arial"/>
                <w:sz w:val="22"/>
                <w:szCs w:val="22"/>
              </w:rPr>
              <w:t xml:space="preserve">286 </w:t>
            </w:r>
          </w:p>
        </w:tc>
      </w:tr>
    </w:tbl>
    <w:p w14:paraId="3F38D963"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[1.30-(1.45+2.00)/2)]/5 = -4.16% - </w:t>
      </w:r>
      <w:r w:rsidRPr="00B71F91">
        <w:rPr>
          <w:rFonts w:ascii="Arial" w:hAnsi="Arial" w:cs="Arial"/>
          <w:b/>
          <w:bCs/>
        </w:rPr>
        <w:t>weak evidence</w:t>
      </w:r>
      <w:r w:rsidRPr="00B71F91">
        <w:rPr>
          <w:rFonts w:ascii="Arial" w:hAnsi="Arial" w:cs="Arial"/>
        </w:rPr>
        <w:t>. (Comparison between average of categories one and two, and category five (Q11a) over Q14e categories)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E7FB9" w14:paraId="3B106BA4" w14:textId="77777777" w:rsidTr="000E7FB9">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02F8852F" w14:textId="77777777" w:rsidR="00AB0436" w:rsidRPr="000E7FB9" w:rsidRDefault="00AB0436" w:rsidP="005740EB">
            <w:pPr>
              <w:pStyle w:val="BodyText"/>
              <w:rPr>
                <w:rFonts w:cs="Arial"/>
                <w:sz w:val="22"/>
                <w:szCs w:val="22"/>
              </w:rPr>
            </w:pPr>
            <w:r w:rsidRPr="000E7FB9">
              <w:rPr>
                <w:rFonts w:cs="Arial"/>
                <w:sz w:val="22"/>
                <w:szCs w:val="22"/>
              </w:rPr>
              <w:t>‘Ability to trust staff’ (Q11a)</w:t>
            </w:r>
          </w:p>
        </w:tc>
        <w:tc>
          <w:tcPr>
            <w:tcW w:w="2120" w:type="pct"/>
            <w:noWrap/>
            <w:hideMark/>
          </w:tcPr>
          <w:p w14:paraId="131A03DD" w14:textId="77777777" w:rsidR="00AB0436" w:rsidRPr="000E7FB9" w:rsidRDefault="00AB0436" w:rsidP="005740EB">
            <w:pPr>
              <w:pStyle w:val="BodyText"/>
              <w:rPr>
                <w:rFonts w:cs="Arial"/>
                <w:sz w:val="22"/>
                <w:szCs w:val="22"/>
              </w:rPr>
            </w:pPr>
            <w:r w:rsidRPr="000E7FB9">
              <w:rPr>
                <w:rFonts w:cs="Arial"/>
                <w:sz w:val="22"/>
                <w:szCs w:val="22"/>
              </w:rPr>
              <w:t>‘spray paint walls, traffic signs, or other signs’ (Q14f) (1 – Never; 5 – Very often)</w:t>
            </w:r>
          </w:p>
        </w:tc>
        <w:tc>
          <w:tcPr>
            <w:tcW w:w="1201" w:type="pct"/>
          </w:tcPr>
          <w:p w14:paraId="6812FA12"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18850AF2"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7FFE4A04" w14:textId="77777777" w:rsidR="00AB0436" w:rsidRPr="000E7FB9" w:rsidRDefault="00AB0436" w:rsidP="005740EB">
            <w:pPr>
              <w:pStyle w:val="BodyText"/>
              <w:rPr>
                <w:rFonts w:cs="Arial"/>
                <w:color w:val="333333"/>
                <w:sz w:val="22"/>
                <w:szCs w:val="22"/>
              </w:rPr>
            </w:pPr>
            <w:r w:rsidRPr="000E7FB9">
              <w:rPr>
                <w:rFonts w:cs="Arial"/>
                <w:color w:val="333333"/>
                <w:sz w:val="22"/>
                <w:szCs w:val="22"/>
              </w:rPr>
              <w:t>1 – Strongly disagree</w:t>
            </w:r>
          </w:p>
        </w:tc>
        <w:tc>
          <w:tcPr>
            <w:tcW w:w="2120" w:type="pct"/>
            <w:noWrap/>
            <w:hideMark/>
          </w:tcPr>
          <w:p w14:paraId="596A7AAE" w14:textId="77777777" w:rsidR="00AB0436" w:rsidRPr="000E7FB9" w:rsidRDefault="00AB0436" w:rsidP="005740EB">
            <w:pPr>
              <w:pStyle w:val="BodyText"/>
              <w:tabs>
                <w:tab w:val="left" w:pos="3060"/>
              </w:tabs>
              <w:rPr>
                <w:rFonts w:cs="Arial"/>
                <w:color w:val="333333"/>
                <w:sz w:val="22"/>
                <w:szCs w:val="22"/>
              </w:rPr>
            </w:pPr>
            <w:r w:rsidRPr="000E7FB9">
              <w:rPr>
                <w:rFonts w:cs="Arial"/>
                <w:sz w:val="22"/>
                <w:szCs w:val="22"/>
              </w:rPr>
              <w:t xml:space="preserve"> 1.28</w:t>
            </w:r>
          </w:p>
        </w:tc>
        <w:tc>
          <w:tcPr>
            <w:tcW w:w="1201" w:type="pct"/>
          </w:tcPr>
          <w:p w14:paraId="64F14F88" w14:textId="77777777" w:rsidR="00AB0436" w:rsidRPr="000E7FB9" w:rsidRDefault="00AB0436" w:rsidP="005740EB">
            <w:pPr>
              <w:pStyle w:val="BodyText"/>
              <w:rPr>
                <w:rFonts w:cs="Arial"/>
                <w:color w:val="333333"/>
                <w:sz w:val="22"/>
                <w:szCs w:val="22"/>
              </w:rPr>
            </w:pPr>
            <w:r w:rsidRPr="000E7FB9">
              <w:rPr>
                <w:rFonts w:cs="Arial"/>
                <w:sz w:val="22"/>
                <w:szCs w:val="22"/>
              </w:rPr>
              <w:t xml:space="preserve">30 </w:t>
            </w:r>
          </w:p>
        </w:tc>
      </w:tr>
      <w:tr w:rsidR="00AB0436" w:rsidRPr="000E7FB9" w14:paraId="5AB85F75" w14:textId="77777777" w:rsidTr="000E7FB9">
        <w:trPr>
          <w:trHeight w:val="50"/>
        </w:trPr>
        <w:tc>
          <w:tcPr>
            <w:tcW w:w="1679" w:type="pct"/>
            <w:noWrap/>
            <w:hideMark/>
          </w:tcPr>
          <w:p w14:paraId="4301A707" w14:textId="77777777" w:rsidR="00AB0436" w:rsidRPr="000E7FB9" w:rsidRDefault="00AB0436" w:rsidP="005740EB">
            <w:pPr>
              <w:pStyle w:val="BodyText"/>
              <w:rPr>
                <w:rFonts w:cs="Arial"/>
                <w:color w:val="333333"/>
                <w:sz w:val="22"/>
                <w:szCs w:val="22"/>
              </w:rPr>
            </w:pPr>
            <w:r w:rsidRPr="000E7FB9">
              <w:rPr>
                <w:rFonts w:cs="Arial"/>
                <w:color w:val="333333"/>
                <w:sz w:val="22"/>
                <w:szCs w:val="22"/>
              </w:rPr>
              <w:t>2</w:t>
            </w:r>
          </w:p>
        </w:tc>
        <w:tc>
          <w:tcPr>
            <w:tcW w:w="2120" w:type="pct"/>
            <w:noWrap/>
            <w:hideMark/>
          </w:tcPr>
          <w:p w14:paraId="31718B77" w14:textId="77777777" w:rsidR="00AB0436" w:rsidRPr="000E7FB9" w:rsidRDefault="00AB0436" w:rsidP="005740EB">
            <w:pPr>
              <w:pStyle w:val="BodyText"/>
              <w:rPr>
                <w:rFonts w:cs="Arial"/>
                <w:color w:val="333333"/>
                <w:sz w:val="22"/>
                <w:szCs w:val="22"/>
              </w:rPr>
            </w:pPr>
            <w:r w:rsidRPr="000E7FB9">
              <w:rPr>
                <w:rFonts w:cs="Arial"/>
                <w:sz w:val="22"/>
                <w:szCs w:val="22"/>
              </w:rPr>
              <w:t xml:space="preserve"> 2.00</w:t>
            </w:r>
          </w:p>
        </w:tc>
        <w:tc>
          <w:tcPr>
            <w:tcW w:w="1201" w:type="pct"/>
          </w:tcPr>
          <w:p w14:paraId="6C00187D" w14:textId="77777777" w:rsidR="00AB0436" w:rsidRPr="000E7FB9" w:rsidRDefault="00AB0436" w:rsidP="005740EB">
            <w:pPr>
              <w:pStyle w:val="BodyText"/>
              <w:rPr>
                <w:rFonts w:cs="Arial"/>
                <w:color w:val="333333"/>
                <w:sz w:val="22"/>
                <w:szCs w:val="22"/>
              </w:rPr>
            </w:pPr>
            <w:r w:rsidRPr="000E7FB9">
              <w:rPr>
                <w:rFonts w:cs="Arial"/>
                <w:sz w:val="22"/>
                <w:szCs w:val="22"/>
              </w:rPr>
              <w:t xml:space="preserve">4 </w:t>
            </w:r>
          </w:p>
        </w:tc>
      </w:tr>
      <w:tr w:rsidR="00AB0436" w:rsidRPr="000E7FB9" w14:paraId="712AEEC2"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6E32E2A5" w14:textId="77777777" w:rsidR="00AB0436" w:rsidRPr="000E7FB9" w:rsidRDefault="00AB0436" w:rsidP="005740EB">
            <w:pPr>
              <w:pStyle w:val="BodyText"/>
              <w:rPr>
                <w:rFonts w:cs="Arial"/>
                <w:color w:val="333333"/>
                <w:sz w:val="22"/>
                <w:szCs w:val="22"/>
              </w:rPr>
            </w:pPr>
            <w:r w:rsidRPr="000E7FB9">
              <w:rPr>
                <w:rFonts w:cs="Arial"/>
                <w:color w:val="333333"/>
                <w:sz w:val="22"/>
                <w:szCs w:val="22"/>
              </w:rPr>
              <w:t>3</w:t>
            </w:r>
          </w:p>
        </w:tc>
        <w:tc>
          <w:tcPr>
            <w:tcW w:w="2120" w:type="pct"/>
            <w:noWrap/>
            <w:hideMark/>
          </w:tcPr>
          <w:p w14:paraId="312DB74C"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1.10</w:t>
            </w:r>
          </w:p>
        </w:tc>
        <w:tc>
          <w:tcPr>
            <w:tcW w:w="1201" w:type="pct"/>
          </w:tcPr>
          <w:p w14:paraId="41DDB30E" w14:textId="77777777" w:rsidR="00AB0436" w:rsidRPr="000E7FB9" w:rsidRDefault="00AB0436" w:rsidP="005740EB">
            <w:pPr>
              <w:pStyle w:val="BodyText"/>
              <w:rPr>
                <w:rFonts w:cs="Arial"/>
                <w:color w:val="333333"/>
                <w:sz w:val="22"/>
                <w:szCs w:val="22"/>
              </w:rPr>
            </w:pPr>
            <w:r w:rsidRPr="000E7FB9">
              <w:rPr>
                <w:rFonts w:cs="Arial"/>
                <w:sz w:val="22"/>
                <w:szCs w:val="22"/>
              </w:rPr>
              <w:t xml:space="preserve">22 </w:t>
            </w:r>
          </w:p>
        </w:tc>
      </w:tr>
      <w:tr w:rsidR="00AB0436" w:rsidRPr="000E7FB9" w14:paraId="4DC1C419" w14:textId="77777777" w:rsidTr="000E7FB9">
        <w:trPr>
          <w:trHeight w:val="290"/>
        </w:trPr>
        <w:tc>
          <w:tcPr>
            <w:tcW w:w="1679" w:type="pct"/>
            <w:noWrap/>
            <w:hideMark/>
          </w:tcPr>
          <w:p w14:paraId="17167E0B" w14:textId="77777777" w:rsidR="00AB0436" w:rsidRPr="000E7FB9" w:rsidRDefault="00AB0436" w:rsidP="005740EB">
            <w:pPr>
              <w:pStyle w:val="BodyText"/>
              <w:rPr>
                <w:rFonts w:cs="Arial"/>
                <w:color w:val="333333"/>
                <w:sz w:val="22"/>
                <w:szCs w:val="22"/>
              </w:rPr>
            </w:pPr>
            <w:r w:rsidRPr="000E7FB9">
              <w:rPr>
                <w:rFonts w:cs="Arial"/>
                <w:color w:val="333333"/>
                <w:sz w:val="22"/>
                <w:szCs w:val="22"/>
              </w:rPr>
              <w:t>4</w:t>
            </w:r>
          </w:p>
        </w:tc>
        <w:tc>
          <w:tcPr>
            <w:tcW w:w="2120" w:type="pct"/>
            <w:noWrap/>
            <w:hideMark/>
          </w:tcPr>
          <w:p w14:paraId="54EE1F52"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1.15</w:t>
            </w:r>
          </w:p>
        </w:tc>
        <w:tc>
          <w:tcPr>
            <w:tcW w:w="1201" w:type="pct"/>
          </w:tcPr>
          <w:p w14:paraId="4E3476E3" w14:textId="77777777" w:rsidR="00AB0436" w:rsidRPr="000E7FB9" w:rsidRDefault="00AB0436" w:rsidP="005740EB">
            <w:pPr>
              <w:pStyle w:val="BodyText"/>
              <w:rPr>
                <w:rFonts w:cs="Arial"/>
                <w:color w:val="333333"/>
                <w:sz w:val="22"/>
                <w:szCs w:val="22"/>
              </w:rPr>
            </w:pPr>
            <w:r w:rsidRPr="000E7FB9">
              <w:rPr>
                <w:rFonts w:cs="Arial"/>
                <w:sz w:val="22"/>
                <w:szCs w:val="22"/>
              </w:rPr>
              <w:t xml:space="preserve">169 </w:t>
            </w:r>
          </w:p>
        </w:tc>
      </w:tr>
      <w:tr w:rsidR="00AB0436" w:rsidRPr="000E7FB9" w14:paraId="4059EAC1" w14:textId="77777777" w:rsidTr="000E7FB9">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1D8CC08F" w14:textId="77777777" w:rsidR="00AB0436" w:rsidRPr="000E7FB9" w:rsidRDefault="00AB0436" w:rsidP="005740EB">
            <w:pPr>
              <w:pStyle w:val="BodyText"/>
              <w:rPr>
                <w:rFonts w:cs="Arial"/>
                <w:color w:val="333333"/>
                <w:sz w:val="22"/>
                <w:szCs w:val="22"/>
              </w:rPr>
            </w:pPr>
            <w:r w:rsidRPr="000E7FB9">
              <w:rPr>
                <w:rFonts w:cs="Arial"/>
                <w:color w:val="333333"/>
                <w:sz w:val="22"/>
                <w:szCs w:val="22"/>
              </w:rPr>
              <w:t>5 – Strongly agree</w:t>
            </w:r>
          </w:p>
        </w:tc>
        <w:tc>
          <w:tcPr>
            <w:tcW w:w="2120" w:type="pct"/>
            <w:noWrap/>
            <w:hideMark/>
          </w:tcPr>
          <w:p w14:paraId="3BC400BF"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1.13</w:t>
            </w:r>
          </w:p>
        </w:tc>
        <w:tc>
          <w:tcPr>
            <w:tcW w:w="1201" w:type="pct"/>
          </w:tcPr>
          <w:p w14:paraId="695D6E36" w14:textId="77777777" w:rsidR="00AB0436" w:rsidRPr="000E7FB9" w:rsidRDefault="00AB0436" w:rsidP="005740EB">
            <w:pPr>
              <w:pStyle w:val="BodyText"/>
              <w:rPr>
                <w:rFonts w:cs="Arial"/>
                <w:color w:val="333333"/>
                <w:sz w:val="22"/>
                <w:szCs w:val="22"/>
              </w:rPr>
            </w:pPr>
            <w:r w:rsidRPr="000E7FB9">
              <w:rPr>
                <w:rFonts w:cs="Arial"/>
                <w:sz w:val="22"/>
                <w:szCs w:val="22"/>
              </w:rPr>
              <w:t xml:space="preserve">286 </w:t>
            </w:r>
          </w:p>
        </w:tc>
      </w:tr>
    </w:tbl>
    <w:p w14:paraId="548FBF7C" w14:textId="77777777" w:rsidR="00AB0436" w:rsidRPr="00B71F91" w:rsidRDefault="00AB0436" w:rsidP="00AB0436">
      <w:pPr>
        <w:pStyle w:val="Source"/>
        <w:rPr>
          <w:rFonts w:ascii="Arial" w:hAnsi="Arial" w:cs="Arial"/>
        </w:rPr>
      </w:pPr>
      <w:r w:rsidRPr="00B71F91">
        <w:rPr>
          <w:rFonts w:ascii="Arial" w:hAnsi="Arial" w:cs="Arial"/>
        </w:rPr>
        <w:t xml:space="preserve">Variation calculation: [1.13-(1.28+2.00)/2)]/5 = -4.62% - </w:t>
      </w:r>
      <w:r w:rsidRPr="00B71F91">
        <w:rPr>
          <w:rFonts w:ascii="Arial" w:hAnsi="Arial" w:cs="Arial"/>
          <w:b/>
          <w:bCs/>
        </w:rPr>
        <w:t>weak evidence</w:t>
      </w:r>
      <w:r w:rsidRPr="00B71F91">
        <w:rPr>
          <w:rFonts w:ascii="Arial" w:hAnsi="Arial" w:cs="Arial"/>
        </w:rPr>
        <w:t>. (Comparison between average of categories one and two, and category five categories (Q11a) over Q14f categories)</w:t>
      </w:r>
    </w:p>
    <w:tbl>
      <w:tblPr>
        <w:tblStyle w:val="GridTable4-Accent1"/>
        <w:tblW w:w="5000" w:type="pct"/>
        <w:tblLayout w:type="fixed"/>
        <w:tblLook w:val="0420" w:firstRow="1" w:lastRow="0" w:firstColumn="0" w:lastColumn="0" w:noHBand="0" w:noVBand="1"/>
      </w:tblPr>
      <w:tblGrid>
        <w:gridCol w:w="3027"/>
        <w:gridCol w:w="3823"/>
        <w:gridCol w:w="2166"/>
      </w:tblGrid>
      <w:tr w:rsidR="00AB0436" w:rsidRPr="000E7FB9" w14:paraId="6EAAA834" w14:textId="77777777" w:rsidTr="000E7FB9">
        <w:trPr>
          <w:cnfStyle w:val="100000000000" w:firstRow="1" w:lastRow="0" w:firstColumn="0" w:lastColumn="0" w:oddVBand="0" w:evenVBand="0" w:oddHBand="0" w:evenHBand="0" w:firstRowFirstColumn="0" w:firstRowLastColumn="0" w:lastRowFirstColumn="0" w:lastRowLastColumn="0"/>
          <w:trHeight w:val="125"/>
        </w:trPr>
        <w:tc>
          <w:tcPr>
            <w:tcW w:w="1679" w:type="pct"/>
            <w:noWrap/>
            <w:hideMark/>
          </w:tcPr>
          <w:p w14:paraId="29B1DBEE" w14:textId="77777777" w:rsidR="00AB0436" w:rsidRPr="000E7FB9" w:rsidRDefault="00AB0436" w:rsidP="005740EB">
            <w:pPr>
              <w:pStyle w:val="BodyText"/>
              <w:rPr>
                <w:rFonts w:cs="Arial"/>
                <w:sz w:val="22"/>
                <w:szCs w:val="22"/>
              </w:rPr>
            </w:pPr>
            <w:r w:rsidRPr="000E7FB9">
              <w:rPr>
                <w:rFonts w:cs="Arial"/>
                <w:sz w:val="22"/>
                <w:szCs w:val="22"/>
              </w:rPr>
              <w:t>‘Ability to trust staff’ (Q11a)</w:t>
            </w:r>
          </w:p>
        </w:tc>
        <w:tc>
          <w:tcPr>
            <w:tcW w:w="2120" w:type="pct"/>
            <w:noWrap/>
            <w:hideMark/>
          </w:tcPr>
          <w:p w14:paraId="274EF1CF" w14:textId="77777777" w:rsidR="00AB0436" w:rsidRPr="000E7FB9" w:rsidRDefault="00AB0436" w:rsidP="005740EB">
            <w:pPr>
              <w:pStyle w:val="BodyText"/>
              <w:rPr>
                <w:rFonts w:cs="Arial"/>
                <w:sz w:val="22"/>
                <w:szCs w:val="22"/>
              </w:rPr>
            </w:pPr>
            <w:r w:rsidRPr="000E7FB9">
              <w:rPr>
                <w:rFonts w:cs="Arial"/>
                <w:sz w:val="22"/>
                <w:szCs w:val="22"/>
              </w:rPr>
              <w:t>‘use of drugs’ (Q14g) (1 – Never; 5 – Very often)</w:t>
            </w:r>
          </w:p>
        </w:tc>
        <w:tc>
          <w:tcPr>
            <w:tcW w:w="1201" w:type="pct"/>
          </w:tcPr>
          <w:p w14:paraId="1A9F5C75" w14:textId="77777777" w:rsidR="00AB0436" w:rsidRPr="000E7FB9" w:rsidRDefault="00AB0436" w:rsidP="005740EB">
            <w:pPr>
              <w:pStyle w:val="BodyText"/>
              <w:rPr>
                <w:rFonts w:cs="Arial"/>
                <w:sz w:val="22"/>
                <w:szCs w:val="22"/>
              </w:rPr>
            </w:pPr>
            <w:r w:rsidRPr="000E7FB9">
              <w:rPr>
                <w:rFonts w:cs="Arial"/>
                <w:sz w:val="22"/>
                <w:szCs w:val="22"/>
              </w:rPr>
              <w:t>No. of respondents</w:t>
            </w:r>
          </w:p>
        </w:tc>
      </w:tr>
      <w:tr w:rsidR="00AB0436" w:rsidRPr="000E7FB9" w14:paraId="2A465F9D" w14:textId="77777777" w:rsidTr="000E7FB9">
        <w:trPr>
          <w:cnfStyle w:val="000000100000" w:firstRow="0" w:lastRow="0" w:firstColumn="0" w:lastColumn="0" w:oddVBand="0" w:evenVBand="0" w:oddHBand="1" w:evenHBand="0" w:firstRowFirstColumn="0" w:firstRowLastColumn="0" w:lastRowFirstColumn="0" w:lastRowLastColumn="0"/>
          <w:trHeight w:val="165"/>
        </w:trPr>
        <w:tc>
          <w:tcPr>
            <w:tcW w:w="1679" w:type="pct"/>
            <w:noWrap/>
            <w:hideMark/>
          </w:tcPr>
          <w:p w14:paraId="2403B978" w14:textId="77777777" w:rsidR="00AB0436" w:rsidRPr="000E7FB9" w:rsidRDefault="00AB0436" w:rsidP="005740EB">
            <w:pPr>
              <w:pStyle w:val="BodyText"/>
              <w:rPr>
                <w:rFonts w:cs="Arial"/>
                <w:color w:val="333333"/>
                <w:sz w:val="22"/>
                <w:szCs w:val="22"/>
              </w:rPr>
            </w:pPr>
            <w:r w:rsidRPr="000E7FB9">
              <w:rPr>
                <w:rFonts w:cs="Arial"/>
                <w:color w:val="333333"/>
                <w:sz w:val="22"/>
                <w:szCs w:val="22"/>
              </w:rPr>
              <w:t>1 – Strongly disagree</w:t>
            </w:r>
          </w:p>
        </w:tc>
        <w:tc>
          <w:tcPr>
            <w:tcW w:w="2120" w:type="pct"/>
            <w:noWrap/>
            <w:hideMark/>
          </w:tcPr>
          <w:p w14:paraId="3DEEFDB2" w14:textId="77777777" w:rsidR="00AB0436" w:rsidRPr="000E7FB9" w:rsidRDefault="00AB0436" w:rsidP="005740EB">
            <w:pPr>
              <w:pStyle w:val="BodyText"/>
              <w:tabs>
                <w:tab w:val="left" w:pos="3060"/>
              </w:tabs>
              <w:rPr>
                <w:rFonts w:cs="Arial"/>
                <w:color w:val="333333"/>
                <w:sz w:val="22"/>
                <w:szCs w:val="22"/>
              </w:rPr>
            </w:pPr>
            <w:r w:rsidRPr="000E7FB9">
              <w:rPr>
                <w:rFonts w:cs="Arial"/>
                <w:sz w:val="22"/>
                <w:szCs w:val="22"/>
              </w:rPr>
              <w:t xml:space="preserve"> 1.38</w:t>
            </w:r>
          </w:p>
        </w:tc>
        <w:tc>
          <w:tcPr>
            <w:tcW w:w="1201" w:type="pct"/>
          </w:tcPr>
          <w:p w14:paraId="14876BFC" w14:textId="77777777" w:rsidR="00AB0436" w:rsidRPr="000E7FB9" w:rsidRDefault="00AB0436" w:rsidP="005740EB">
            <w:pPr>
              <w:pStyle w:val="BodyText"/>
              <w:rPr>
                <w:rFonts w:cs="Arial"/>
                <w:color w:val="333333"/>
                <w:sz w:val="22"/>
                <w:szCs w:val="22"/>
              </w:rPr>
            </w:pPr>
            <w:r w:rsidRPr="000E7FB9">
              <w:rPr>
                <w:rFonts w:cs="Arial"/>
                <w:sz w:val="22"/>
                <w:szCs w:val="22"/>
              </w:rPr>
              <w:t xml:space="preserve">30 </w:t>
            </w:r>
          </w:p>
        </w:tc>
      </w:tr>
      <w:tr w:rsidR="00AB0436" w:rsidRPr="000E7FB9" w14:paraId="1488A2D5" w14:textId="77777777" w:rsidTr="000E7FB9">
        <w:trPr>
          <w:trHeight w:val="50"/>
        </w:trPr>
        <w:tc>
          <w:tcPr>
            <w:tcW w:w="1679" w:type="pct"/>
            <w:noWrap/>
            <w:hideMark/>
          </w:tcPr>
          <w:p w14:paraId="68CEE54C" w14:textId="77777777" w:rsidR="00AB0436" w:rsidRPr="000E7FB9" w:rsidRDefault="00AB0436" w:rsidP="005740EB">
            <w:pPr>
              <w:pStyle w:val="BodyText"/>
              <w:rPr>
                <w:rFonts w:cs="Arial"/>
                <w:color w:val="333333"/>
                <w:sz w:val="22"/>
                <w:szCs w:val="22"/>
              </w:rPr>
            </w:pPr>
            <w:r w:rsidRPr="000E7FB9">
              <w:rPr>
                <w:rFonts w:cs="Arial"/>
                <w:color w:val="333333"/>
                <w:sz w:val="22"/>
                <w:szCs w:val="22"/>
              </w:rPr>
              <w:t>2</w:t>
            </w:r>
          </w:p>
        </w:tc>
        <w:tc>
          <w:tcPr>
            <w:tcW w:w="2120" w:type="pct"/>
            <w:noWrap/>
            <w:hideMark/>
          </w:tcPr>
          <w:p w14:paraId="643F7796"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1.50</w:t>
            </w:r>
          </w:p>
        </w:tc>
        <w:tc>
          <w:tcPr>
            <w:tcW w:w="1201" w:type="pct"/>
          </w:tcPr>
          <w:p w14:paraId="71DBB3AB" w14:textId="77777777" w:rsidR="00AB0436" w:rsidRPr="000E7FB9" w:rsidRDefault="00AB0436" w:rsidP="005740EB">
            <w:pPr>
              <w:pStyle w:val="BodyText"/>
              <w:rPr>
                <w:rFonts w:cs="Arial"/>
                <w:color w:val="333333"/>
                <w:sz w:val="22"/>
                <w:szCs w:val="22"/>
              </w:rPr>
            </w:pPr>
            <w:r w:rsidRPr="000E7FB9">
              <w:rPr>
                <w:rFonts w:cs="Arial"/>
                <w:sz w:val="22"/>
                <w:szCs w:val="22"/>
              </w:rPr>
              <w:t xml:space="preserve">4 </w:t>
            </w:r>
          </w:p>
        </w:tc>
      </w:tr>
      <w:tr w:rsidR="00AB0436" w:rsidRPr="000E7FB9" w14:paraId="30B12499" w14:textId="77777777" w:rsidTr="000E7FB9">
        <w:trPr>
          <w:cnfStyle w:val="000000100000" w:firstRow="0" w:lastRow="0" w:firstColumn="0" w:lastColumn="0" w:oddVBand="0" w:evenVBand="0" w:oddHBand="1" w:evenHBand="0" w:firstRowFirstColumn="0" w:firstRowLastColumn="0" w:lastRowFirstColumn="0" w:lastRowLastColumn="0"/>
          <w:trHeight w:val="50"/>
        </w:trPr>
        <w:tc>
          <w:tcPr>
            <w:tcW w:w="1679" w:type="pct"/>
            <w:noWrap/>
            <w:hideMark/>
          </w:tcPr>
          <w:p w14:paraId="58DB74A8" w14:textId="77777777" w:rsidR="00AB0436" w:rsidRPr="000E7FB9" w:rsidRDefault="00AB0436" w:rsidP="005740EB">
            <w:pPr>
              <w:pStyle w:val="BodyText"/>
              <w:rPr>
                <w:rFonts w:cs="Arial"/>
                <w:color w:val="333333"/>
                <w:sz w:val="22"/>
                <w:szCs w:val="22"/>
              </w:rPr>
            </w:pPr>
            <w:r w:rsidRPr="000E7FB9">
              <w:rPr>
                <w:rFonts w:cs="Arial"/>
                <w:color w:val="333333"/>
                <w:sz w:val="22"/>
                <w:szCs w:val="22"/>
              </w:rPr>
              <w:t>3</w:t>
            </w:r>
          </w:p>
        </w:tc>
        <w:tc>
          <w:tcPr>
            <w:tcW w:w="2120" w:type="pct"/>
            <w:noWrap/>
            <w:hideMark/>
          </w:tcPr>
          <w:p w14:paraId="76174278"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1.35</w:t>
            </w:r>
          </w:p>
        </w:tc>
        <w:tc>
          <w:tcPr>
            <w:tcW w:w="1201" w:type="pct"/>
          </w:tcPr>
          <w:p w14:paraId="755DF5F1" w14:textId="77777777" w:rsidR="00AB0436" w:rsidRPr="000E7FB9" w:rsidRDefault="00AB0436" w:rsidP="005740EB">
            <w:pPr>
              <w:pStyle w:val="BodyText"/>
              <w:rPr>
                <w:rFonts w:cs="Arial"/>
                <w:color w:val="333333"/>
                <w:sz w:val="22"/>
                <w:szCs w:val="22"/>
              </w:rPr>
            </w:pPr>
            <w:r w:rsidRPr="000E7FB9">
              <w:rPr>
                <w:rFonts w:cs="Arial"/>
                <w:sz w:val="22"/>
                <w:szCs w:val="22"/>
              </w:rPr>
              <w:t xml:space="preserve">22 </w:t>
            </w:r>
          </w:p>
        </w:tc>
      </w:tr>
      <w:tr w:rsidR="00AB0436" w:rsidRPr="000E7FB9" w14:paraId="7D3C003F" w14:textId="77777777" w:rsidTr="000E7FB9">
        <w:trPr>
          <w:trHeight w:val="290"/>
        </w:trPr>
        <w:tc>
          <w:tcPr>
            <w:tcW w:w="1679" w:type="pct"/>
            <w:noWrap/>
            <w:hideMark/>
          </w:tcPr>
          <w:p w14:paraId="16D5D9C7" w14:textId="77777777" w:rsidR="00AB0436" w:rsidRPr="000E7FB9" w:rsidRDefault="00AB0436" w:rsidP="005740EB">
            <w:pPr>
              <w:pStyle w:val="BodyText"/>
              <w:rPr>
                <w:rFonts w:cs="Arial"/>
                <w:color w:val="333333"/>
                <w:sz w:val="22"/>
                <w:szCs w:val="22"/>
              </w:rPr>
            </w:pPr>
            <w:r w:rsidRPr="000E7FB9">
              <w:rPr>
                <w:rFonts w:cs="Arial"/>
                <w:color w:val="333333"/>
                <w:sz w:val="22"/>
                <w:szCs w:val="22"/>
              </w:rPr>
              <w:t>4</w:t>
            </w:r>
          </w:p>
        </w:tc>
        <w:tc>
          <w:tcPr>
            <w:tcW w:w="2120" w:type="pct"/>
            <w:noWrap/>
            <w:hideMark/>
          </w:tcPr>
          <w:p w14:paraId="251052C1"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1.26</w:t>
            </w:r>
          </w:p>
        </w:tc>
        <w:tc>
          <w:tcPr>
            <w:tcW w:w="1201" w:type="pct"/>
          </w:tcPr>
          <w:p w14:paraId="7E437713" w14:textId="77777777" w:rsidR="00AB0436" w:rsidRPr="000E7FB9" w:rsidRDefault="00AB0436" w:rsidP="005740EB">
            <w:pPr>
              <w:pStyle w:val="BodyText"/>
              <w:rPr>
                <w:rFonts w:cs="Arial"/>
                <w:color w:val="333333"/>
                <w:sz w:val="22"/>
                <w:szCs w:val="22"/>
              </w:rPr>
            </w:pPr>
            <w:r w:rsidRPr="000E7FB9">
              <w:rPr>
                <w:rFonts w:cs="Arial"/>
                <w:sz w:val="22"/>
                <w:szCs w:val="22"/>
              </w:rPr>
              <w:t xml:space="preserve">169 </w:t>
            </w:r>
          </w:p>
        </w:tc>
      </w:tr>
      <w:tr w:rsidR="00AB0436" w:rsidRPr="000E7FB9" w14:paraId="3BB7C642" w14:textId="77777777" w:rsidTr="000E7FB9">
        <w:trPr>
          <w:cnfStyle w:val="000000100000" w:firstRow="0" w:lastRow="0" w:firstColumn="0" w:lastColumn="0" w:oddVBand="0" w:evenVBand="0" w:oddHBand="1" w:evenHBand="0" w:firstRowFirstColumn="0" w:firstRowLastColumn="0" w:lastRowFirstColumn="0" w:lastRowLastColumn="0"/>
          <w:trHeight w:val="290"/>
        </w:trPr>
        <w:tc>
          <w:tcPr>
            <w:tcW w:w="1679" w:type="pct"/>
            <w:noWrap/>
            <w:hideMark/>
          </w:tcPr>
          <w:p w14:paraId="01E263E8" w14:textId="77777777" w:rsidR="00AB0436" w:rsidRPr="000E7FB9" w:rsidRDefault="00AB0436" w:rsidP="005740EB">
            <w:pPr>
              <w:pStyle w:val="BodyText"/>
              <w:rPr>
                <w:rFonts w:cs="Arial"/>
                <w:color w:val="333333"/>
                <w:sz w:val="22"/>
                <w:szCs w:val="22"/>
              </w:rPr>
            </w:pPr>
            <w:r w:rsidRPr="000E7FB9">
              <w:rPr>
                <w:rFonts w:cs="Arial"/>
                <w:color w:val="333333"/>
                <w:sz w:val="22"/>
                <w:szCs w:val="22"/>
              </w:rPr>
              <w:t>5 – Strongly agree</w:t>
            </w:r>
          </w:p>
        </w:tc>
        <w:tc>
          <w:tcPr>
            <w:tcW w:w="2120" w:type="pct"/>
            <w:noWrap/>
            <w:hideMark/>
          </w:tcPr>
          <w:p w14:paraId="651F67DD" w14:textId="77777777" w:rsidR="00AB0436" w:rsidRPr="000E7FB9" w:rsidRDefault="00AB0436" w:rsidP="005740EB">
            <w:pPr>
              <w:pStyle w:val="BodyText"/>
              <w:rPr>
                <w:rFonts w:cs="Arial"/>
                <w:color w:val="333333"/>
                <w:sz w:val="22"/>
                <w:szCs w:val="22"/>
              </w:rPr>
            </w:pPr>
            <w:r w:rsidRPr="000E7FB9">
              <w:rPr>
                <w:rFonts w:cs="Arial"/>
                <w:sz w:val="22"/>
                <w:szCs w:val="22"/>
              </w:rPr>
              <w:t xml:space="preserve"> 1.25</w:t>
            </w:r>
          </w:p>
        </w:tc>
        <w:tc>
          <w:tcPr>
            <w:tcW w:w="1201" w:type="pct"/>
          </w:tcPr>
          <w:p w14:paraId="00E0660E" w14:textId="77777777" w:rsidR="00AB0436" w:rsidRPr="000E7FB9" w:rsidRDefault="00AB0436" w:rsidP="005740EB">
            <w:pPr>
              <w:pStyle w:val="BodyText"/>
              <w:rPr>
                <w:rFonts w:cs="Arial"/>
                <w:color w:val="333333"/>
                <w:sz w:val="22"/>
                <w:szCs w:val="22"/>
              </w:rPr>
            </w:pPr>
            <w:r w:rsidRPr="000E7FB9">
              <w:rPr>
                <w:rFonts w:cs="Arial"/>
                <w:sz w:val="22"/>
                <w:szCs w:val="22"/>
              </w:rPr>
              <w:t xml:space="preserve">286 </w:t>
            </w:r>
          </w:p>
        </w:tc>
      </w:tr>
    </w:tbl>
    <w:p w14:paraId="30C2EB6C" w14:textId="143D9B09" w:rsidR="00AB0436" w:rsidRPr="000E7FB9" w:rsidRDefault="00AB0436" w:rsidP="000E7FB9">
      <w:pPr>
        <w:pStyle w:val="Source"/>
        <w:rPr>
          <w:rFonts w:ascii="Arial" w:hAnsi="Arial" w:cs="Arial"/>
        </w:rPr>
      </w:pPr>
      <w:r w:rsidRPr="00B71F91">
        <w:rPr>
          <w:rFonts w:ascii="Arial" w:hAnsi="Arial" w:cs="Arial"/>
        </w:rPr>
        <w:t xml:space="preserve">Variation calculation: [1.25-(1.38+1.50)/2)]/5 = -2.92% - </w:t>
      </w:r>
      <w:r w:rsidRPr="00CE1768">
        <w:rPr>
          <w:rFonts w:ascii="Arial" w:hAnsi="Arial" w:cs="Arial"/>
          <w:b/>
          <w:bCs/>
        </w:rPr>
        <w:t>weak evidence</w:t>
      </w:r>
      <w:r w:rsidRPr="00B71F91">
        <w:rPr>
          <w:rFonts w:ascii="Arial" w:hAnsi="Arial" w:cs="Arial"/>
        </w:rPr>
        <w:t>. (Comparison between average of categories one and two, and category five (Q11a) over Q14g categories)</w:t>
      </w:r>
    </w:p>
    <w:p w14:paraId="4A2C58DB" w14:textId="77777777" w:rsidR="009B509B" w:rsidRDefault="009B509B" w:rsidP="000D3249">
      <w:pPr>
        <w:pStyle w:val="Body"/>
      </w:pPr>
    </w:p>
    <w:p w14:paraId="26FE49D5" w14:textId="77777777" w:rsidR="00747EB6" w:rsidRDefault="00747EB6">
      <w:pPr>
        <w:sectPr w:rsidR="00747EB6" w:rsidSect="00053EF5">
          <w:pgSz w:w="11906" w:h="16838" w:code="9"/>
          <w:pgMar w:top="1728" w:right="1440" w:bottom="1440" w:left="1440" w:header="720" w:footer="619" w:gutter="0"/>
          <w:cols w:space="708"/>
          <w:docGrid w:linePitch="360"/>
        </w:sectPr>
      </w:pPr>
    </w:p>
    <w:p w14:paraId="5031D5F0" w14:textId="0FDFA072" w:rsidR="00730995" w:rsidRDefault="00730995"/>
    <w:p w14:paraId="3E6CB0D4" w14:textId="77777777" w:rsidR="001A7BD7" w:rsidRDefault="001A7BD7" w:rsidP="00005946"/>
    <w:p w14:paraId="5BBFBC55" w14:textId="26EA8430" w:rsidR="008A0B70" w:rsidRDefault="00F207DA" w:rsidP="00C632DE">
      <w:pPr>
        <w:pStyle w:val="Subhead"/>
      </w:pPr>
      <w:bookmarkStart w:id="75" w:name="_Toc194321984"/>
      <w:bookmarkStart w:id="76" w:name="_Toc194322055"/>
      <w:bookmarkStart w:id="77" w:name="_Toc194322103"/>
      <w:bookmarkStart w:id="78" w:name="_Toc201666354"/>
      <w:r>
        <w:rPr>
          <w:noProof/>
        </w:rPr>
        <w:drawing>
          <wp:anchor distT="0" distB="0" distL="114300" distR="114300" simplePos="0" relativeHeight="251658247" behindDoc="0" locked="0" layoutInCell="1" allowOverlap="1" wp14:anchorId="313572A0" wp14:editId="579D48E8">
            <wp:simplePos x="0" y="0"/>
            <wp:positionH relativeFrom="column">
              <wp:posOffset>4250690</wp:posOffset>
            </wp:positionH>
            <wp:positionV relativeFrom="margin">
              <wp:posOffset>-704850</wp:posOffset>
            </wp:positionV>
            <wp:extent cx="2286410" cy="1228298"/>
            <wp:effectExtent l="0" t="0" r="0" b="0"/>
            <wp:wrapNone/>
            <wp:docPr id="1216190889"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2286410" cy="1228298"/>
                    </a:xfrm>
                    <a:prstGeom prst="rect">
                      <a:avLst/>
                    </a:prstGeom>
                    <a:noFill/>
                    <a:ln>
                      <a:noFill/>
                    </a:ln>
                  </pic:spPr>
                </pic:pic>
              </a:graphicData>
            </a:graphic>
            <wp14:sizeRelH relativeFrom="page">
              <wp14:pctWidth>0</wp14:pctWidth>
            </wp14:sizeRelH>
            <wp14:sizeRelV relativeFrom="page">
              <wp14:pctHeight>0</wp14:pctHeight>
            </wp14:sizeRelV>
          </wp:anchor>
        </w:drawing>
      </w:r>
      <w:r w:rsidR="00EC44EA">
        <w:rPr>
          <w:noProof/>
        </w:rPr>
        <mc:AlternateContent>
          <mc:Choice Requires="wps">
            <w:drawing>
              <wp:anchor distT="0" distB="0" distL="114300" distR="114300" simplePos="0" relativeHeight="251658240" behindDoc="0" locked="0" layoutInCell="1" allowOverlap="1" wp14:anchorId="2A8532CD" wp14:editId="721DBF00">
                <wp:simplePos x="0" y="0"/>
                <wp:positionH relativeFrom="page">
                  <wp:posOffset>-127635</wp:posOffset>
                </wp:positionH>
                <wp:positionV relativeFrom="page">
                  <wp:align>center</wp:align>
                </wp:positionV>
                <wp:extent cx="7717790" cy="11193780"/>
                <wp:effectExtent l="0" t="0" r="0" b="7620"/>
                <wp:wrapNone/>
                <wp:docPr id="744332752" name="Rectangle 7"/>
                <wp:cNvGraphicFramePr/>
                <a:graphic xmlns:a="http://schemas.openxmlformats.org/drawingml/2006/main">
                  <a:graphicData uri="http://schemas.microsoft.com/office/word/2010/wordprocessingShape">
                    <wps:wsp>
                      <wps:cNvSpPr/>
                      <wps:spPr>
                        <a:xfrm>
                          <a:off x="0" y="0"/>
                          <a:ext cx="7717790" cy="11193780"/>
                        </a:xfrm>
                        <a:prstGeom prst="rect">
                          <a:avLst/>
                        </a:prstGeom>
                        <a:solidFill>
                          <a:schemeClr val="bg2"/>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0333D62F" w14:textId="77777777" w:rsidR="00730995" w:rsidRDefault="00730995"/>
                          <w:p w14:paraId="2BAE58E8" w14:textId="77777777" w:rsidR="00730995" w:rsidRDefault="00730995"/>
                          <w:p w14:paraId="19F06AF1" w14:textId="77777777" w:rsidR="00730995" w:rsidRDefault="00730995"/>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A8532CD" id="Rectangle 7" o:spid="_x0000_s1028" style="position:absolute;margin-left:-10.05pt;margin-top:0;width:607.7pt;height:881.4pt;z-index:251658240;visibility:visible;mso-wrap-style:square;mso-wrap-distance-left:9pt;mso-wrap-distance-top:0;mso-wrap-distance-right:9pt;mso-wrap-distance-bottom:0;mso-position-horizontal:absolute;mso-position-horizontal-relative:page;mso-position-vertical:center;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wWZyiAIAAHIFAAAOAAAAZHJzL2Uyb0RvYy54bWysVE1v2zAMvQ/YfxB0X21n7dIGdYqgRYcB&#10;RRusHXpWZCkWIIuapMTOfv0o+SNtV+ww7GKLIvlIPpG8vOoaTfbCeQWmpMVJTokwHCpltiX98XT7&#10;6ZwSH5ipmAYjSnoQnl4tP364bO1CzKAGXQlHEMT4RWtLWodgF1nmeS0a5k/ACoNKCa5hAUW3zSrH&#10;WkRvdDbL8y9ZC66yDrjwHm9veiVdJnwpBQ8PUnoRiC4p5hbS16XvJn6z5SVbbB2zteJDGuwfsmiY&#10;Mhh0grphgZGdU39ANYo78CDDCYcmAykVF6kGrKbI31TzWDMrUi1IjrcTTf7/wfL7/aNdO6ShtX7h&#10;8Rir6KRr4h/zI10i6zCRJbpAOF7O58V8foGcctQVRXHxeX6e+MyO/tb58FVAQ+KhpA6fI7HE9nc+&#10;YEw0HU1iOA9aVbdK6yTEFhDX2pE9w8fbbGfxsdDjlZU20dZA9OrV8SY7FpNO4aBFtNPmu5BEVZj+&#10;LCWS+uwYhHEuTCh6Vc0q0ccuzvJ8LG3ySLkkwIgsMf6EPQC8LmDE7rMc7KOrSG06Oed/S6x3njxS&#10;ZDBhcm6UAfcegMaqhsi9/UhST01kKXSbDrmJ1KBlvNlAdVg74qAfG2/5rcKHvGM+rJnDOcHXx9kP&#10;D/iRGtqSwnCipAb36737aI/ti1pKWpy7kvqfO+YEJfqbwca+KE5P46Am4fRsPkPBvdRsXmrMrrkG&#10;7I4Ct4zl6Rjtgx6P0kHzjCtiFaOiihmOsUvKgxuF69DvA1wyXKxWyQyH07JwZx4tj+CR59ioT90z&#10;c3bo5oCTcA/jjLLFm6bubaOngdUugFSp44+8Di+Ag51aaVhCcXO8lJPVcVUufwMAAP//AwBQSwME&#10;FAAGAAgAAAAhAGwWts7fAAAACgEAAA8AAABkcnMvZG93bnJldi54bWxMj8FOwzAQRO9I/IO1SNxa&#10;J0ENbYhTVQgOXJAoqOLoxJvEIl5HsduGv+/2BLcdzWj2Tbmd3SBOOAXrSUG6TEAgNd5Y6hR8fb4u&#10;1iBC1GT04AkV/GKAbXV7U+rC+DN94GkfO8ElFAqtoI9xLKQMTY9Oh6Ufkdhr/eR0ZDl10kz6zOVu&#10;kFmS5NJpS/yh1yM+99j87I9OAbVv+cba9zZMu4M7vGTtd91Jpe7v5t0TiIhz/AvDFZ/RoWKm2h/J&#10;BDEoWGRJylEFvOhqp5vVA4iar8c8W4OsSvl/QnUBAAD//wMAUEsBAi0AFAAGAAgAAAAhALaDOJL+&#10;AAAA4QEAABMAAAAAAAAAAAAAAAAAAAAAAFtDb250ZW50X1R5cGVzXS54bWxQSwECLQAUAAYACAAA&#10;ACEAOP0h/9YAAACUAQAACwAAAAAAAAAAAAAAAAAvAQAAX3JlbHMvLnJlbHNQSwECLQAUAAYACAAA&#10;ACEAMMFmcogCAAByBQAADgAAAAAAAAAAAAAAAAAuAgAAZHJzL2Uyb0RvYy54bWxQSwECLQAUAAYA&#10;CAAAACEAbBa2zt8AAAAKAQAADwAAAAAAAAAAAAAAAADiBAAAZHJzL2Rvd25yZXYueG1sUEsFBgAA&#10;AAAEAAQA8wAAAO4FAAAAAA==&#10;" fillcolor="#253360 [3214]" stroked="f" strokeweight="2pt">
                <v:textbox>
                  <w:txbxContent>
                    <w:p w14:paraId="0333D62F" w14:textId="77777777" w:rsidR="00730995" w:rsidRDefault="00730995"/>
                    <w:p w14:paraId="2BAE58E8" w14:textId="77777777" w:rsidR="00730995" w:rsidRDefault="00730995"/>
                    <w:p w14:paraId="19F06AF1" w14:textId="77777777" w:rsidR="00730995" w:rsidRDefault="00730995"/>
                  </w:txbxContent>
                </v:textbox>
                <w10:wrap anchorx="page" anchory="page"/>
              </v:rect>
            </w:pict>
          </mc:Fallback>
        </mc:AlternateContent>
      </w:r>
      <w:r w:rsidR="001B4529">
        <w:rPr>
          <w:noProof/>
        </w:rPr>
        <w:drawing>
          <wp:anchor distT="0" distB="0" distL="114300" distR="114300" simplePos="0" relativeHeight="251658242" behindDoc="1" locked="0" layoutInCell="1" allowOverlap="1" wp14:anchorId="19F3C08E" wp14:editId="2B4FF73C">
            <wp:simplePos x="0" y="0"/>
            <wp:positionH relativeFrom="column">
              <wp:posOffset>-1042988</wp:posOffset>
            </wp:positionH>
            <wp:positionV relativeFrom="page">
              <wp:posOffset>-300038</wp:posOffset>
            </wp:positionV>
            <wp:extent cx="4745990" cy="1795145"/>
            <wp:effectExtent l="0" t="0" r="0" b="0"/>
            <wp:wrapNone/>
            <wp:docPr id="742196049"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2196049" name="Picture 15"/>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4745990" cy="1795145"/>
                    </a:xfrm>
                    <a:prstGeom prst="rect">
                      <a:avLst/>
                    </a:prstGeom>
                    <a:noFill/>
                    <a:ln>
                      <a:noFill/>
                    </a:ln>
                  </pic:spPr>
                </pic:pic>
              </a:graphicData>
            </a:graphic>
            <wp14:sizeRelH relativeFrom="page">
              <wp14:pctWidth>0</wp14:pctWidth>
            </wp14:sizeRelH>
            <wp14:sizeRelV relativeFrom="page">
              <wp14:pctHeight>0</wp14:pctHeight>
            </wp14:sizeRelV>
          </wp:anchor>
        </w:drawing>
      </w:r>
      <w:bookmarkEnd w:id="75"/>
      <w:bookmarkEnd w:id="76"/>
      <w:bookmarkEnd w:id="77"/>
      <w:r w:rsidR="00603121">
        <w:rPr>
          <w:noProof/>
        </w:rPr>
        <w:drawing>
          <wp:anchor distT="0" distB="0" distL="114300" distR="114300" simplePos="0" relativeHeight="251658241" behindDoc="1" locked="0" layoutInCell="1" allowOverlap="1" wp14:anchorId="4275DD33" wp14:editId="688AAE5C">
            <wp:simplePos x="0" y="0"/>
            <wp:positionH relativeFrom="column">
              <wp:posOffset>0</wp:posOffset>
            </wp:positionH>
            <wp:positionV relativeFrom="page">
              <wp:posOffset>0</wp:posOffset>
            </wp:positionV>
            <wp:extent cx="4745990" cy="1795145"/>
            <wp:effectExtent l="0" t="0" r="0" b="0"/>
            <wp:wrapNone/>
            <wp:docPr id="1785721511"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4745990" cy="1795145"/>
                    </a:xfrm>
                    <a:prstGeom prst="rect">
                      <a:avLst/>
                    </a:prstGeom>
                    <a:noFill/>
                    <a:ln>
                      <a:noFill/>
                    </a:ln>
                  </pic:spPr>
                </pic:pic>
              </a:graphicData>
            </a:graphic>
            <wp14:sizeRelH relativeFrom="page">
              <wp14:pctWidth>0</wp14:pctWidth>
            </wp14:sizeRelH>
            <wp14:sizeRelV relativeFrom="page">
              <wp14:pctHeight>0</wp14:pctHeight>
            </wp14:sizeRelV>
          </wp:anchor>
        </w:drawing>
      </w:r>
      <w:bookmarkEnd w:id="78"/>
    </w:p>
    <w:p w14:paraId="7348D945" w14:textId="2DC022F2" w:rsidR="006F4EAC" w:rsidRDefault="006F4EAC"/>
    <w:p w14:paraId="6F04DA29" w14:textId="749F8EA3" w:rsidR="00E034CC" w:rsidRPr="00E034CC" w:rsidRDefault="0016120B" w:rsidP="00240E92">
      <w:pPr>
        <w:pStyle w:val="Subhead"/>
      </w:pPr>
      <w:r w:rsidRPr="00BB6949">
        <w:rPr>
          <w:noProof/>
        </w:rPr>
        <mc:AlternateContent>
          <mc:Choice Requires="wpg">
            <w:drawing>
              <wp:anchor distT="0" distB="0" distL="114300" distR="114300" simplePos="0" relativeHeight="251658244" behindDoc="0" locked="0" layoutInCell="1" allowOverlap="1" wp14:anchorId="41EA4B5B" wp14:editId="67BC1DCD">
                <wp:simplePos x="0" y="0"/>
                <wp:positionH relativeFrom="page">
                  <wp:posOffset>123825</wp:posOffset>
                </wp:positionH>
                <wp:positionV relativeFrom="page">
                  <wp:posOffset>9391650</wp:posOffset>
                </wp:positionV>
                <wp:extent cx="1160780" cy="1245914"/>
                <wp:effectExtent l="0" t="0" r="0" b="0"/>
                <wp:wrapNone/>
                <wp:docPr id="45" name="Group 44">
                  <a:extLst xmlns:a="http://schemas.openxmlformats.org/drawingml/2006/main">
                    <a:ext uri="{FF2B5EF4-FFF2-40B4-BE49-F238E27FC236}">
                      <a16:creationId xmlns:a16="http://schemas.microsoft.com/office/drawing/2014/main" id="{44DC73CB-3BDF-B564-53ED-1A864B36E2E4}"/>
                    </a:ext>
                  </a:extLst>
                </wp:docPr>
                <wp:cNvGraphicFramePr/>
                <a:graphic xmlns:a="http://schemas.openxmlformats.org/drawingml/2006/main">
                  <a:graphicData uri="http://schemas.microsoft.com/office/word/2010/wordprocessingGroup">
                    <wpg:wgp>
                      <wpg:cNvGrpSpPr/>
                      <wpg:grpSpPr>
                        <a:xfrm>
                          <a:off x="0" y="0"/>
                          <a:ext cx="1160780" cy="1245914"/>
                          <a:chOff x="0" y="1101234"/>
                          <a:chExt cx="1160899" cy="1246098"/>
                        </a:xfrm>
                      </wpg:grpSpPr>
                      <wpg:grpSp>
                        <wpg:cNvPr id="868729121" name="Group 868729121">
                          <a:extLst>
                            <a:ext uri="{FF2B5EF4-FFF2-40B4-BE49-F238E27FC236}">
                              <a16:creationId xmlns:a16="http://schemas.microsoft.com/office/drawing/2014/main" id="{2FA9D81A-F6CD-936C-E5B2-43F955419FED}"/>
                            </a:ext>
                          </a:extLst>
                        </wpg:cNvPr>
                        <wpg:cNvGrpSpPr/>
                        <wpg:grpSpPr>
                          <a:xfrm>
                            <a:off x="386244" y="1462258"/>
                            <a:ext cx="388410" cy="382808"/>
                            <a:chOff x="386244" y="1462258"/>
                            <a:chExt cx="4533900" cy="4533900"/>
                          </a:xfrm>
                        </wpg:grpSpPr>
                        <wps:wsp>
                          <wps:cNvPr id="1015162010" name="Oval 1015162010">
                            <a:hlinkClick r:id="rId28"/>
                            <a:extLst>
                              <a:ext uri="{FF2B5EF4-FFF2-40B4-BE49-F238E27FC236}">
                                <a16:creationId xmlns:a16="http://schemas.microsoft.com/office/drawing/2014/main" id="{26B9DC81-E3B0-715E-BF39-BEF679D2EE7F}"/>
                              </a:ext>
                            </a:extLst>
                          </wps:cNvPr>
                          <wps:cNvSpPr>
                            <a:spLocks noChangeArrowheads="1"/>
                          </wps:cNvSpPr>
                          <wps:spPr bwMode="auto">
                            <a:xfrm>
                              <a:off x="386244" y="1462258"/>
                              <a:ext cx="4533900" cy="4533900"/>
                            </a:xfrm>
                            <a:prstGeom prst="ellipse">
                              <a:avLst/>
                            </a:prstGeom>
                            <a:solidFill>
                              <a:schemeClr val="bg1"/>
                            </a:solidFill>
                            <a:ln w="12700" cap="flat">
                              <a:noFill/>
                              <a:miter lim="400000"/>
                            </a:ln>
                            <a:effectLst/>
                          </wps:spPr>
                          <wps:bodyPr wrap="square" lIns="50800" tIns="50800" rIns="50800" bIns="50800" numCol="1" anchor="ctr">
                            <a:noAutofit/>
                          </wps:bodyPr>
                        </wps:wsp>
                        <wpg:grpSp>
                          <wpg:cNvPr id="735843901" name="Group 735843901">
                            <a:extLst>
                              <a:ext uri="{FF2B5EF4-FFF2-40B4-BE49-F238E27FC236}">
                                <a16:creationId xmlns:a16="http://schemas.microsoft.com/office/drawing/2014/main" id="{2AD30FB8-1AE5-D547-4B9D-47ED12E5500F}"/>
                              </a:ext>
                            </a:extLst>
                          </wpg:cNvPr>
                          <wpg:cNvGrpSpPr/>
                          <wpg:grpSpPr>
                            <a:xfrm>
                              <a:off x="1530832" y="2463971"/>
                              <a:ext cx="2397125" cy="2395537"/>
                              <a:chOff x="1530832" y="2463971"/>
                              <a:chExt cx="2397125" cy="2395537"/>
                            </a:xfrm>
                            <a:solidFill>
                              <a:schemeClr val="tx1"/>
                            </a:solidFill>
                          </wpg:grpSpPr>
                          <wps:wsp>
                            <wps:cNvPr id="2075212185" name="Rectangle 2075212185">
                              <a:extLst>
                                <a:ext uri="{FF2B5EF4-FFF2-40B4-BE49-F238E27FC236}">
                                  <a16:creationId xmlns:a16="http://schemas.microsoft.com/office/drawing/2014/main" id="{DDA6B564-9E77-DBC8-2496-0846C9AB494A}"/>
                                </a:ext>
                              </a:extLst>
                            </wps:cNvPr>
                            <wps:cNvSpPr>
                              <a:spLocks noChangeArrowheads="1"/>
                            </wps:cNvSpPr>
                            <wps:spPr bwMode="auto">
                              <a:xfrm>
                                <a:off x="1578457" y="3265658"/>
                                <a:ext cx="496888" cy="159385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wps:spPr>
                            <wps:bodyPr vert="horz" wrap="square" lIns="91440" tIns="45720" rIns="91440" bIns="45720" numCol="1" anchor="t" anchorCtr="0" compatLnSpc="1">
                              <a:prstTxWarp prst="textNoShape">
                                <a:avLst/>
                              </a:prstTxWarp>
                            </wps:bodyPr>
                          </wps:wsp>
                          <wps:wsp>
                            <wps:cNvPr id="1240940449" name="Oval 1240940449">
                              <a:extLst>
                                <a:ext uri="{FF2B5EF4-FFF2-40B4-BE49-F238E27FC236}">
                                  <a16:creationId xmlns:a16="http://schemas.microsoft.com/office/drawing/2014/main" id="{BF58C832-981A-B07F-D95F-C8210CD68045}"/>
                                </a:ext>
                              </a:extLst>
                            </wps:cNvPr>
                            <wps:cNvSpPr>
                              <a:spLocks noChangeArrowheads="1"/>
                            </wps:cNvSpPr>
                            <wps:spPr bwMode="auto">
                              <a:xfrm>
                                <a:off x="1530832" y="2463971"/>
                                <a:ext cx="592138" cy="59213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s:wsp>
                            <wps:cNvPr id="1633237369" name="Freeform 8">
                              <a:extLst>
                                <a:ext uri="{FF2B5EF4-FFF2-40B4-BE49-F238E27FC236}">
                                  <a16:creationId xmlns:a16="http://schemas.microsoft.com/office/drawing/2014/main" id="{16DF8DE2-7E5C-3886-3855-7DA749E5DC1F}"/>
                                </a:ext>
                              </a:extLst>
                            </wps:cNvPr>
                            <wps:cNvSpPr>
                              <a:spLocks/>
                            </wps:cNvSpPr>
                            <wps:spPr bwMode="auto">
                              <a:xfrm>
                                <a:off x="2391257" y="3218033"/>
                                <a:ext cx="1536700" cy="1641475"/>
                              </a:xfrm>
                              <a:custGeom>
                                <a:avLst/>
                                <a:gdLst>
                                  <a:gd name="T0" fmla="*/ 50 w 161"/>
                                  <a:gd name="T1" fmla="*/ 85 h 172"/>
                                  <a:gd name="T2" fmla="*/ 82 w 161"/>
                                  <a:gd name="T3" fmla="*/ 47 h 172"/>
                                  <a:gd name="T4" fmla="*/ 110 w 161"/>
                                  <a:gd name="T5" fmla="*/ 85 h 172"/>
                                  <a:gd name="T6" fmla="*/ 110 w 161"/>
                                  <a:gd name="T7" fmla="*/ 172 h 172"/>
                                  <a:gd name="T8" fmla="*/ 161 w 161"/>
                                  <a:gd name="T9" fmla="*/ 172 h 172"/>
                                  <a:gd name="T10" fmla="*/ 161 w 161"/>
                                  <a:gd name="T11" fmla="*/ 66 h 172"/>
                                  <a:gd name="T12" fmla="*/ 100 w 161"/>
                                  <a:gd name="T13" fmla="*/ 0 h 172"/>
                                  <a:gd name="T14" fmla="*/ 50 w 161"/>
                                  <a:gd name="T15" fmla="*/ 28 h 172"/>
                                  <a:gd name="T16" fmla="*/ 50 w 161"/>
                                  <a:gd name="T17" fmla="*/ 5 h 172"/>
                                  <a:gd name="T18" fmla="*/ 0 w 161"/>
                                  <a:gd name="T19" fmla="*/ 5 h 172"/>
                                  <a:gd name="T20" fmla="*/ 0 w 161"/>
                                  <a:gd name="T21" fmla="*/ 172 h 172"/>
                                  <a:gd name="T22" fmla="*/ 50 w 161"/>
                                  <a:gd name="T23" fmla="*/ 172 h 172"/>
                                  <a:gd name="T24" fmla="*/ 50 w 161"/>
                                  <a:gd name="T25" fmla="*/ 85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1" h="172">
                                    <a:moveTo>
                                      <a:pt x="50" y="85"/>
                                    </a:moveTo>
                                    <a:cubicBezTo>
                                      <a:pt x="50" y="61"/>
                                      <a:pt x="61" y="47"/>
                                      <a:pt x="82" y="47"/>
                                    </a:cubicBezTo>
                                    <a:cubicBezTo>
                                      <a:pt x="101" y="47"/>
                                      <a:pt x="110" y="60"/>
                                      <a:pt x="110" y="85"/>
                                    </a:cubicBezTo>
                                    <a:cubicBezTo>
                                      <a:pt x="110" y="109"/>
                                      <a:pt x="110" y="172"/>
                                      <a:pt x="110" y="172"/>
                                    </a:cubicBezTo>
                                    <a:cubicBezTo>
                                      <a:pt x="161" y="172"/>
                                      <a:pt x="161" y="172"/>
                                      <a:pt x="161" y="172"/>
                                    </a:cubicBezTo>
                                    <a:cubicBezTo>
                                      <a:pt x="161" y="172"/>
                                      <a:pt x="161" y="111"/>
                                      <a:pt x="161" y="66"/>
                                    </a:cubicBezTo>
                                    <a:cubicBezTo>
                                      <a:pt x="161" y="22"/>
                                      <a:pt x="136" y="0"/>
                                      <a:pt x="100" y="0"/>
                                    </a:cubicBezTo>
                                    <a:cubicBezTo>
                                      <a:pt x="65" y="0"/>
                                      <a:pt x="50" y="28"/>
                                      <a:pt x="50" y="28"/>
                                    </a:cubicBezTo>
                                    <a:cubicBezTo>
                                      <a:pt x="50" y="5"/>
                                      <a:pt x="50" y="5"/>
                                      <a:pt x="50" y="5"/>
                                    </a:cubicBezTo>
                                    <a:cubicBezTo>
                                      <a:pt x="0" y="5"/>
                                      <a:pt x="0" y="5"/>
                                      <a:pt x="0" y="5"/>
                                    </a:cubicBezTo>
                                    <a:cubicBezTo>
                                      <a:pt x="0" y="172"/>
                                      <a:pt x="0" y="172"/>
                                      <a:pt x="0" y="172"/>
                                    </a:cubicBezTo>
                                    <a:cubicBezTo>
                                      <a:pt x="50" y="172"/>
                                      <a:pt x="50" y="172"/>
                                      <a:pt x="50" y="172"/>
                                    </a:cubicBezTo>
                                    <a:cubicBezTo>
                                      <a:pt x="50" y="172"/>
                                      <a:pt x="50" y="110"/>
                                      <a:pt x="50" y="8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g:grpSp>
                      </wpg:grpSp>
                      <wps:wsp>
                        <wps:cNvPr id="1662482558" name="Freeform: Shape 36">
                          <a:extLst>
                            <a:ext uri="{FF2B5EF4-FFF2-40B4-BE49-F238E27FC236}">
                              <a16:creationId xmlns:a16="http://schemas.microsoft.com/office/drawing/2014/main" id="{C6306173-F39A-D2AC-C392-22D35D780924}"/>
                            </a:ext>
                          </a:extLst>
                        </wps:cNvPr>
                        <wps:cNvSpPr/>
                        <wps:spPr>
                          <a:xfrm>
                            <a:off x="614090" y="2327889"/>
                            <a:ext cx="19711" cy="19443"/>
                          </a:xfrm>
                          <a:custGeom>
                            <a:avLst/>
                            <a:gdLst>
                              <a:gd name="connsiteX0" fmla="*/ 27916 w 55231"/>
                              <a:gd name="connsiteY0" fmla="*/ 6 h 55277"/>
                              <a:gd name="connsiteX1" fmla="*/ 55223 w 55231"/>
                              <a:gd name="connsiteY1" fmla="*/ 27939 h 55277"/>
                              <a:gd name="connsiteX2" fmla="*/ 27191 w 55231"/>
                              <a:gd name="connsiteY2" fmla="*/ 55272 h 55277"/>
                              <a:gd name="connsiteX3" fmla="*/ 8 w 55231"/>
                              <a:gd name="connsiteY3" fmla="*/ 27014 h 55277"/>
                              <a:gd name="connsiteX4" fmla="*/ 27916 w 55231"/>
                              <a:gd name="connsiteY4" fmla="*/ 6 h 5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231" h="55277">
                                <a:moveTo>
                                  <a:pt x="27916" y="6"/>
                                </a:moveTo>
                                <a:cubicBezTo>
                                  <a:pt x="43295" y="331"/>
                                  <a:pt x="55599" y="12935"/>
                                  <a:pt x="55223" y="27939"/>
                                </a:cubicBezTo>
                                <a:cubicBezTo>
                                  <a:pt x="54823" y="43318"/>
                                  <a:pt x="42220" y="55597"/>
                                  <a:pt x="27191" y="55272"/>
                                </a:cubicBezTo>
                                <a:cubicBezTo>
                                  <a:pt x="12112" y="54946"/>
                                  <a:pt x="-367" y="41968"/>
                                  <a:pt x="8" y="27014"/>
                                </a:cubicBezTo>
                                <a:cubicBezTo>
                                  <a:pt x="383" y="11885"/>
                                  <a:pt x="12987" y="-319"/>
                                  <a:pt x="27916" y="6"/>
                                </a:cubicBezTo>
                                <a:close/>
                              </a:path>
                            </a:pathLst>
                          </a:custGeom>
                          <a:solidFill>
                            <a:schemeClr val="tx2"/>
                          </a:solidFill>
                          <a:ln w="2498" cap="flat">
                            <a:noFill/>
                            <a:prstDash val="solid"/>
                            <a:miter/>
                          </a:ln>
                        </wps:spPr>
                        <wps:bodyPr rtlCol="0" anchor="ctr"/>
                      </wps:wsp>
                      <wps:wsp>
                        <wps:cNvPr id="2001883179" name="Rectangle 2001883179">
                          <a:hlinkClick r:id="rId28"/>
                          <a:extLst>
                            <a:ext uri="{FF2B5EF4-FFF2-40B4-BE49-F238E27FC236}">
                              <a16:creationId xmlns:a16="http://schemas.microsoft.com/office/drawing/2014/main" id="{1F41D49A-CAE2-69D2-478C-1E42CFFC73C9}"/>
                            </a:ext>
                          </a:extLst>
                        </wps:cNvPr>
                        <wps:cNvSpPr/>
                        <wps:spPr>
                          <a:xfrm>
                            <a:off x="0" y="1101234"/>
                            <a:ext cx="1160899" cy="990747"/>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wgp>
                  </a:graphicData>
                </a:graphic>
                <wp14:sizeRelV relativeFrom="margin">
                  <wp14:pctHeight>0</wp14:pctHeight>
                </wp14:sizeRelV>
              </wp:anchor>
            </w:drawing>
          </mc:Choice>
          <mc:Fallback>
            <w:pict>
              <v:group w14:anchorId="2F6B3EFB" id="Group 44" o:spid="_x0000_s1026" style="position:absolute;margin-left:9.75pt;margin-top:739.5pt;width:91.4pt;height:98.1pt;z-index:251658244;mso-position-horizontal-relative:page;mso-position-vertical-relative:page;mso-height-relative:margin" coordorigin=",11012" coordsize="11608,124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G88gGQkAACElAAAOAAAAZHJzL2Uyb0RvYy54bWzsWluP28YVfi/Q/0DwsYAtzvAuWA7SdW0E&#10;cC6It2jyyKWolWCKZEnuap1f3+/MjUNalGgn2T60flhrZs5lzplzneGrb56OpfNYtN2hrjYue+m5&#10;TlHl9fZQ3W/cf96+fZG4Ttdn1TYr66rYuJ+Kzv3m9V//8urUrAte7+tyW7QOiFTd+tRs3H3fN+vV&#10;qsv3xTHrXtZNUWFxV7fHrMewvV9t2+wE6sdyxT0vWp3qdtu0dV50HWbfyEX3taC/2xV5/+Nu1xW9&#10;U25c7K0Xf1vx947+rl6/ytb3bdbsD7naRvYVuzhmhwpMDak3WZ85D+3hM1LHQ97WXb3rX+b1cVXv&#10;doe8EDJAGuZNpHnX1g+NkOV+fbpvjJqg2omevpps/sPju7b50PzUQhOn5h66ECOS5WnXHul/7NJ5&#10;Eir7ZFRWPPVOjknGIi9OoNkca4wHYcoCqdR8D80PeIx5jPtm7R8WfpKmBj/y0oTwV5r9arQpM5Cb&#10;xe5/ap3DduMmURLzlHHmOlV2hKEJ3TnDtBLvC+T1k4gHgeuQYEHEeSg2lq216H6SBExJ7ic88dS6&#10;EXyOQL7X0geh76eeoqEHl6SHk3SDHXS/zw4+7LOmEObVrQdN4pxCFpE1alX++JiVjjVNNrEvD9XH&#10;m/KQf1RWCZ+a2OQZ35X2/qbOH45F1UsHbosy6xE9uv2h6VynXdNxtt9tmTCDU6P2RgcufpKt0g66&#10;5n2df+ycqr7ZZ9V98W3b1qd9kW2hlRGuRCDsDqjO3en7egsDyR76WrjsxMznTk0fuz4mYfF6YJ9Z&#10;tm7arn9X1EeHfmzcoiwhGmk6W2eP77teQmsoIUxdHrZvD2UpBhT8ipuydaD4jXt3L8WByDZUWTkn&#10;crlY2E+G2LmDIgWTqiZS4JKtj4ce8bU8HDdu4NE/5VxlRauFiJBqR1pDUtN39fYTtHVCaNy43b8f&#10;srZwnfK7CtoNvYR49vagtQd39qB6ON7UEAOemVX5voah5H2r9vktDmF3EAoh9pIpvJ8GsHQrJE0d&#10;PvbDJIDzTBx+mIb4FC2+wOFZ6HuJz4XH8yDy01gofvB4TlM8lMEKgzD040mwm6UxOP0cFRPyJgct&#10;cuFgDv3TGXOYRslniBPci0OOgJtAHzLk/oxsC08sC8daE8fwLI7LwjgJwlgcn8+jMJoG7CCNkgT1&#10;iEhVYeonofYGHQK0SyrHbSHQ13pt/8SVq028lvzOOCjOnDxR2DtFp5HvoaxC9IDH/Oae9UOk2sD4&#10;ISTnGEg/VCvSD9XKGT/stUve9LIkQk3SZP376kOTk8PSVkklt0//ytpGKaVHIPyh1rnjs4gmYZVI&#10;5/z5GUwTdYiXBl4QoK6QpilT2DD9nFZ5JaiEKWe+skr1G7uzgsHEKH9nNvm/Xc7kmeewy8j3uR/7&#10;kbHLt21RUHPjiNqRsh7y1aTCIWsYrdBgUSmDTIN0pSMiSzzfl+lK1zLIVpGsH6jIjQIWxKGKWjok&#10;5g+ylqFYoIsXtDlbFA00db9VHnaL4LM7lmie/rZyQs85OSxS6XOAQbI2MEno7B0Wiyhp00H+HWD4&#10;eTq+BRPE5+mgcjd00HycJ4TcZYDmNhRZMLOEoGRDCEKd3xK8fACK2PktwTYGoDlKVJwPUHOkmK3v&#10;KDq/KWYrnHkzimK2yr0ZSrbKZ03AVjlPZijZOp+lZOt8xpiYrfI50WyNz9Ch1Gr0PUOHek8DM2sD&#10;3Fb3nGjc1vY8qSX6pnLV7Mo2cWQY48XZXvYA2Tp/qpRn4xcKdlw1eLIOqDtq5snNEStudQ0KKAoD&#10;M8Cylr4VUQf8LgNDGqKsA9BlYBgIAYvy+yplGAEBpyq0XaZMriUkXCYiuY8AXyYkbkck+DIxmZKT&#10;LROUzF1sZpmoZNUEDsuVJcdlzZDpCvBlonIlKizQoi4PS9kYFdjTm7nWdXAzd0c4qD6znkxT/xQd&#10;L9KKs0e6Quqg+WP9WNzWAqInC0VRT7tEWyK5Duv5w90h/3vx2xlonaoaQYI4gESgmjs5mUjp5SRJ&#10;MaI2HkkMXJmcoYMUImYjdfmoYNWs2faY4Hg0RmGeOG0oS2xe0yf9SB2em14mgFLElNSi6T+EAzKY&#10;LYNiHEXqbMdqGY+UNhQKbNcm5Eu/Gh8BXWrg2HVTOCY3HkniEWKrRtDqV+bH1WWgBBxNLlKMwhBG&#10;PCE9O7eIsJRxROPy1BdQndiJpHtpchFtpYoJnSWzfwB5uKVlN4rpnJOWdVcAGmwpbpkfIoCJvQyl&#10;9OhS4LMbHmGswBhBySu7/92rg+GOSzRE6qlC3pj8+bfiER4DEh7iTkk1PLp1WzviLsRBSMHZW42a&#10;GslrHf2cYV5TIoY7Cukh3OdxkqggblozXDUifYi7qjQIdMr90rYsr6uqwx3wL2BlykAepyxC9xGG&#10;3FcB1vRoGuFXG4FaBwDHKiF+BvwLdmqoA5D716jbCNiOn17jgOxrOPCYpdQ9Xdy/jUB7p57sogx2&#10;zZ1co24D4wqeBdeo27X6Iv3bCCP9Iy58ReGuz5UMATlLD3HMMmJdLP00NJ2zjbyobjTIsoDSw191&#10;kFvGGQq3OWt/WIYsK1HDWbxCUkCm5kX+PylIS/FU3OM+FW9RVwpSaYVUkkrzOleUihMXEujS5XJZ&#10;Gvg8lcWFrz1UVRJhSK+lUAXjqT9K4+BOfSOWhEPpc71apoaIaxIvALNR3RJwrnqEEHxH5bDwQcGN&#10;pDZneZUbXgxUyxQGaSC0oeubF7iMEhQDhpt6O+/Ktkb42WKx/EQKxVgi87VmA8Ulks8Ln41K589P&#10;aVz15X92gqf+hgd4AXfyuQc9ug1+k3V7+TYoCgSpKfHSJ315/kmh7csbeoxDELAf4wiNMpd6cnuG&#10;q1B8u4Fz8VlsrkLt1yOzRr70331qvpzFZTBFyzV822ASOL6MMF82pKkXm85R5/DJxf611yZT+ck3&#10;o6uvSF3/qSxIgWX1c7HDVxJojmXLPKk3szzHa7x87un22baQthVaz8UGQ8RLQZAo7/DMbGgrAuPH&#10;a01bGqaCJ1T59GyQ5SWTYSN3MEY2GIJzXfUG+XioavmiPCFQQirFWcIrO1eqIZNX79xLHEMUoPgO&#10;R+hAfTNEH/rYY8Fg+LLp9X8AAAD//wMAUEsDBBQABgAIAAAAIQB8IOo04gAAAAwBAAAPAAAAZHJz&#10;L2Rvd25yZXYueG1sTI9BS8NAEIXvgv9hGcGb3SQ1rY3ZlFLUUxFsBfE2zU6T0OxuyG6T9N87nvQ0&#10;vJnHm+/l68m0YqDeN84qiGcRCLKl042tFHweXh+eQPiAVmPrLCm4kod1cXuTY6bdaD9o2IdKcIj1&#10;GSqoQ+gyKX1Zk0E/cx1Zvp1cbzCw7Cupexw53LQyiaKFNNhY/lBjR9uayvP+YhS8jThu5vHLsDuf&#10;ttfvQ/r+tYtJqfu7afMMItAU/szwi8/oUDDT0V2s9qJlvUrZyfNxueJS7EiiZA7iyKvFMk1AFrn8&#10;X6L4AQAA//8DAFBLAwQUAAYACAAAACEApDxPzt4AAABVAQAAGQAAAGRycy9fcmVscy9lMm9Eb2Mu&#10;eG1sLnJlbHOEkEFLxDAQhe+C/yHMfZuuBxFpuhcV9uBF1h8QkmkamkxCkrXbf++ICC4IHuYwPN73&#10;3sxwuMQgPrBUn0jBvutBIJlkPTkF76eX3QOI2jRZHRKhgg0rHMbbm+ENg25sqrPPVTCFqoK5tfwo&#10;ZTUzRl27lJFYmVKJuvFanMzaLNqhvOv7e1l+M2C8YoqjVVCOdg/itGVO/p+dpskbfErmHJHaHxFy&#10;ZlIJnhaG6uKwfWMrd17XtftSkE/vTIqSJ2vaZKnLzpV0zj+e12S5zvOlYSEdQI6DvHrG+AkAAP//&#10;AwBQSwECLQAUAAYACAAAACEAtoM4kv4AAADhAQAAEwAAAAAAAAAAAAAAAAAAAAAAW0NvbnRlbnRf&#10;VHlwZXNdLnhtbFBLAQItABQABgAIAAAAIQA4/SH/1gAAAJQBAAALAAAAAAAAAAAAAAAAAC8BAABf&#10;cmVscy8ucmVsc1BLAQItABQABgAIAAAAIQBjG88gGQkAACElAAAOAAAAAAAAAAAAAAAAAC4CAABk&#10;cnMvZTJvRG9jLnhtbFBLAQItABQABgAIAAAAIQB8IOo04gAAAAwBAAAPAAAAAAAAAAAAAAAAAHML&#10;AABkcnMvZG93bnJldi54bWxQSwECLQAUAAYACAAAACEApDxPzt4AAABVAQAAGQAAAAAAAAAAAAAA&#10;AACCDAAAZHJzL19yZWxzL2Uyb0RvYy54bWwucmVsc1BLBQYAAAAABQAFADoBAACXDQAAAAA=&#10;">
                <v:group id="Group 868729121" o:spid="_x0000_s1027" style="position:absolute;left:3862;top:14622;width:3884;height:3828" coordorigin="3862,14622" coordsize="45339,453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vmvoywAAAOIAAAAPAAAAZHJzL2Rvd25yZXYueG1sRI9Ba8JA&#10;FITvhf6H5RV6q5uN1MboKiK29CCFakG8PbLPJJh9G7LbJP77bqHQ4zAz3zDL9Wgb0VPna8ca1CQB&#10;QVw4U3Op4ev4+pSB8AHZYOOYNNzIw3p1f7fE3LiBP6k/hFJECPscNVQhtLmUvqjIop+4ljh6F9dZ&#10;DFF2pTQdDhFuG5kmyUxarDkuVNjStqLievi2Gt4GHDZTtev318v2dj4+f5z2irR+fBg3CxCBxvAf&#10;/mu/Gw3ZLHtJ5ypV8Hsp3gG5+gEAAP//AwBQSwECLQAUAAYACAAAACEA2+H2y+4AAACFAQAAEwAA&#10;AAAAAAAAAAAAAAAAAAAAW0NvbnRlbnRfVHlwZXNdLnhtbFBLAQItABQABgAIAAAAIQBa9CxbvwAA&#10;ABUBAAALAAAAAAAAAAAAAAAAAB8BAABfcmVscy8ucmVsc1BLAQItABQABgAIAAAAIQC3vmvoywAA&#10;AOIAAAAPAAAAAAAAAAAAAAAAAAcCAABkcnMvZG93bnJldi54bWxQSwUGAAAAAAMAAwC3AAAA/wIA&#10;AAAA&#10;">
                  <v:oval id="Oval 1015162010" o:spid="_x0000_s1028" href="https://www.linkedin.com/company/rsk-group" style="position:absolute;left:3862;top:14622;width:45339;height:4533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SremygAAAOMAAAAPAAAAZHJzL2Rvd25yZXYueG1sRI9BTwIx&#10;EIXvJvyHZki8EGlLIpqVQsBIovEE8gPqdtiubqdrW5f13zsHE48z8+a99602Y+jEgCm3kQzouQKB&#10;VEfXUmPg9La/uQeRiyVnu0ho4AczbNaTq5WtXLzQAYdjaQSbUK6sAV9KX0mZa4/B5nnskfh2jinY&#10;wmNqpEv2wuahkwulljLYljjB2x4fPdafx+9g4GX2MeyaMJ6S/jqHp/3szqv3V2Oup+P2AUTBsfyL&#10;/76fHddX+lYvF0ozBTPxAuT6FwAA//8DAFBLAQItABQABgAIAAAAIQDb4fbL7gAAAIUBAAATAAAA&#10;AAAAAAAAAAAAAAAAAABbQ29udGVudF9UeXBlc10ueG1sUEsBAi0AFAAGAAgAAAAhAFr0LFu/AAAA&#10;FQEAAAsAAAAAAAAAAAAAAAAAHwEAAF9yZWxzLy5yZWxzUEsBAi0AFAAGAAgAAAAhACRKt6bKAAAA&#10;4wAAAA8AAAAAAAAAAAAAAAAABwIAAGRycy9kb3ducmV2LnhtbFBLBQYAAAAAAwADALcAAAD+AgAA&#10;AAA=&#10;" o:button="t" fillcolor="white [3212]" stroked="f" strokeweight="1pt">
                    <v:fill o:detectmouseclick="t"/>
                    <v:stroke miterlimit="4" joinstyle="miter"/>
                    <v:textbox inset="4pt,4pt,4pt,4pt"/>
                  </v:oval>
                  <v:group id="Group 735843901" o:spid="_x0000_s1029" style="position:absolute;left:15308;top:24639;width:23971;height:23956" coordorigin="15308,24639" coordsize="23971,239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AMz4ywAAAOIAAAAPAAAAZHJzL2Rvd25yZXYueG1sRI9Pa8JA&#10;FMTvhX6H5RV6000arZq6ikgrHqTgHxBvj+wzCWbfhuw2id++WxB6HGbmN8x82ZtKtNS40rKCeBiB&#10;IM6sLjlXcDp+DaYgnEfWWFkmBXdysFw8P80x1bbjPbUHn4sAYZeigsL7OpXSZQUZdENbEwfvahuD&#10;Psgml7rBLsBNJd+i6F0aLDksFFjTuqDsdvgxCjYddqsk/mx3t+v6fjmOv8+7mJR6felXHyA89f4/&#10;/GhvtYJJMp6OklkUw9+lcAfk4hcAAP//AwBQSwECLQAUAAYACAAAACEA2+H2y+4AAACFAQAAEwAA&#10;AAAAAAAAAAAAAAAAAAAAW0NvbnRlbnRfVHlwZXNdLnhtbFBLAQItABQABgAIAAAAIQBa9CxbvwAA&#10;ABUBAAALAAAAAAAAAAAAAAAAAB8BAABfcmVscy8ucmVsc1BLAQItABQABgAIAAAAIQCdAMz4ywAA&#10;AOIAAAAPAAAAAAAAAAAAAAAAAAcCAABkcnMvZG93bnJldi54bWxQSwUGAAAAAAMAAwC3AAAA/wIA&#10;AAAA&#10;">
                    <v:rect id="Rectangle 2075212185" o:spid="_x0000_s1030" style="position:absolute;left:15784;top:32656;width:4969;height:1593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EEwOzAAAAOMAAAAPAAAAZHJzL2Rvd25yZXYueG1sRI9BS8NA&#10;FITvQv/D8gre7G4WqiV2W2xB8SCURgWPz+xrEsy+jdltEv31riB4HGbmG2a9nVwrBupD49lAtlAg&#10;iEtvG64MvDzfX61AhIhssfVMBr4owHYzu1hjbv3IRxqKWIkE4ZCjgTrGLpcylDU5DAvfESfv5HuH&#10;Mcm+krbHMcFdK7VS19Jhw2mhxo72NZUfxdkZ+D6cJxr1ZyeLp93w8HY8vavXgzGX8+nuFkSkKf6H&#10;/9qP1oBWN0ud6Wy1hN9P6Q/IzQ8AAAD//wMAUEsBAi0AFAAGAAgAAAAhANvh9svuAAAAhQEAABMA&#10;AAAAAAAAAAAAAAAAAAAAAFtDb250ZW50X1R5cGVzXS54bWxQSwECLQAUAAYACAAAACEAWvQsW78A&#10;AAAVAQAACwAAAAAAAAAAAAAAAAAfAQAAX3JlbHMvLnJlbHNQSwECLQAUAAYACAAAACEAOhBMDswA&#10;AADjAAAADwAAAAAAAAAAAAAAAAAHAgAAZHJzL2Rvd25yZXYueG1sUEsFBgAAAAADAAMAtwAAAAAD&#10;AAAAAA==&#10;" fillcolor="#333 [3215]" stroked="f"/>
                    <v:oval id="Oval 1240940449" o:spid="_x0000_s1031" style="position:absolute;left:15308;top:24639;width:5921;height:59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LhhSyAAAAOMAAAAPAAAAZHJzL2Rvd25yZXYueG1sRE/NSgMx&#10;EL4LfYcwBS9ik9ZQ2rVpqYog3trtpbdhM+4ubiZrErvr2xtB6HG+/9nsRteJC4XYejYwnykQxJW3&#10;LdcGTuXr/QpETMgWO89k4Ici7LaTmw0W1g98oMsx1SKHcCzQQJNSX0gZq4YcxpnviTP34YPDlM9Q&#10;SxtwyOGukwulltJhy7mhwZ6eG6o+j9/OwHu46+djWZ4PX/JcvjzY/VI/DcbcTsf9I4hEY7qK/91v&#10;Ns9faLXWSus1/P2UAZDbXwAAAP//AwBQSwECLQAUAAYACAAAACEA2+H2y+4AAACFAQAAEwAAAAAA&#10;AAAAAAAAAAAAAAAAW0NvbnRlbnRfVHlwZXNdLnhtbFBLAQItABQABgAIAAAAIQBa9CxbvwAAABUB&#10;AAALAAAAAAAAAAAAAAAAAB8BAABfcmVscy8ucmVsc1BLAQItABQABgAIAAAAIQCRLhhSyAAAAOMA&#10;AAAPAAAAAAAAAAAAAAAAAAcCAABkcnMvZG93bnJldi54bWxQSwUGAAAAAAMAAwC3AAAA/AIAAAAA&#10;" fillcolor="#333 [3215]" stroked="f"/>
                    <v:shape id="Freeform 8" o:spid="_x0000_s1032" style="position:absolute;left:23912;top:32180;width:15367;height:16415;visibility:visible;mso-wrap-style:square;v-text-anchor:top" coordsize="161,1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5m76xwAAAOMAAAAPAAAAZHJzL2Rvd25yZXYueG1sRE/dS8Mw&#10;EH8f+D+EE3zbUhuoW102RBQm7GUf9PlszrbYXGoSt+6/NwNhj/f7vuV6tL04kQ+dYw2PswwEce1M&#10;x42G4+F9OgcRIrLB3jFpuFCA9epussTSuDPv6LSPjUghHErU0MY4lFKGuiWLYeYG4sR9OW8xptM3&#10;0ng8p3DbyzzLCmmx49TQ4kCvLdXf+1+r4VCp7c988VF9VtWO/KCyJrdvWj/cjy/PICKN8Sb+d29M&#10;ml8olasnVSzg+lMCQK7+AAAA//8DAFBLAQItABQABgAIAAAAIQDb4fbL7gAAAIUBAAATAAAAAAAA&#10;AAAAAAAAAAAAAABbQ29udGVudF9UeXBlc10ueG1sUEsBAi0AFAAGAAgAAAAhAFr0LFu/AAAAFQEA&#10;AAsAAAAAAAAAAAAAAAAAHwEAAF9yZWxzLy5yZWxzUEsBAi0AFAAGAAgAAAAhAEXmbvrHAAAA4wAA&#10;AA8AAAAAAAAAAAAAAAAABwIAAGRycy9kb3ducmV2LnhtbFBLBQYAAAAAAwADALcAAAD7AgAAAAA=&#10;" path="m50,85c50,61,61,47,82,47v19,,28,13,28,38c110,109,110,172,110,172v51,,51,,51,c161,172,161,111,161,66,161,22,136,,100,,65,,50,28,50,28,50,5,50,5,50,5,,5,,5,,5,,172,,172,,172v50,,50,,50,c50,172,50,110,50,85xe" fillcolor="#333 [3215]" stroked="f">
                      <v:path arrowok="t" o:connecttype="custom" o:connectlocs="477236,811194;782667,448543;1049919,811194;1049919,1641475;1536700,1641475;1536700,629868;954472,0;477236,267217;477236,47717;0,47717;0,1641475;477236,1641475;477236,811194" o:connectangles="0,0,0,0,0,0,0,0,0,0,0,0,0"/>
                    </v:shape>
                  </v:group>
                </v:group>
                <v:shape id="Freeform: Shape 36" o:spid="_x0000_s1033" style="position:absolute;left:6140;top:23278;width:198;height:195;visibility:visible;mso-wrap-style:square;v-text-anchor:middle" coordsize="55231,552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LYvcywAAAOMAAAAPAAAAZHJzL2Rvd25yZXYueG1sRI9PT8JA&#10;EMXvJnyHzZB4ky2NNKSyEP5INCYeRLxPumNb6M6W7lLqt3cOJh5n3pv3frNYDa5RPXWh9mxgOklA&#10;ERfe1lwaOH7uH+agQkS22HgmAz8UYLUc3S0wt/7GH9QfYqkkhEOOBqoY21zrUFTkMEx8Syzat+8c&#10;Rhm7UtsObxLuGp0mSaYd1iwNFba0rag4H67OQPbO/Vt63evdabdxx+evl/5yYWPux8P6CVSkIf6b&#10;/65freBnWfo4T2czgZafZAF6+QsAAP//AwBQSwECLQAUAAYACAAAACEA2+H2y+4AAACFAQAAEwAA&#10;AAAAAAAAAAAAAAAAAAAAW0NvbnRlbnRfVHlwZXNdLnhtbFBLAQItABQABgAIAAAAIQBa9CxbvwAA&#10;ABUBAAALAAAAAAAAAAAAAAAAAB8BAABfcmVscy8ucmVsc1BLAQItABQABgAIAAAAIQDVLYvcywAA&#10;AOMAAAAPAAAAAAAAAAAAAAAAAAcCAABkcnMvZG93bnJldi54bWxQSwUGAAAAAAMAAwC3AAAA/wIA&#10;AAAA&#10;" path="m27916,6c43295,331,55599,12935,55223,27939,54823,43318,42220,55597,27191,55272,12112,54946,-367,41968,8,27014,383,11885,12987,-319,27916,6xe" fillcolor="#333 [3215]" stroked="f" strokeweight=".06939mm">
                  <v:stroke joinstyle="miter"/>
                  <v:path arrowok="t" o:connecttype="custom" o:connectlocs="9963,2;19708,9827;9704,19441;3,9502;9963,2" o:connectangles="0,0,0,0,0"/>
                </v:shape>
                <v:rect id="Rectangle 2001883179" o:spid="_x0000_s1034" href="https://www.linkedin.com/company/rsk-group" style="position:absolute;top:11012;width:11608;height:99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WyycyQAAAOMAAAAPAAAAZHJzL2Rvd25yZXYueG1sRI9BSwMx&#10;FITvgv8hPMGbzW7Vul2bliIKxYu0Fc+PzTNZunlZktjd/ntTKPQ4zMw3zGI1uk4cKcTWs4JyUoAg&#10;brxu2Sj43n88VCBiQtbYeSYFJ4qwWt7eLLDWfuAtHXfJiAzhWKMCm1JfSxkbSw7jxPfE2fv1wWHK&#10;MhipAw4Z7jo5LYqZdNhyXrDY05ul5rD7cwo+T8buNyEcnubP78Zuh59Z/+WUur8b168gEo3pGr60&#10;N1pBJpZV9Vi+zOH8Kf8BufwHAAD//wMAUEsBAi0AFAAGAAgAAAAhANvh9svuAAAAhQEAABMAAAAA&#10;AAAAAAAAAAAAAAAAAFtDb250ZW50X1R5cGVzXS54bWxQSwECLQAUAAYACAAAACEAWvQsW78AAAAV&#10;AQAACwAAAAAAAAAAAAAAAAAfAQAAX3JlbHMvLnJlbHNQSwECLQAUAAYACAAAACEArVssnMkAAADj&#10;AAAADwAAAAAAAAAAAAAAAAAHAgAAZHJzL2Rvd25yZXYueG1sUEsFBgAAAAADAAMAtwAAAP0CAAAA&#10;AA==&#10;" o:button="t" filled="f" stroked="f" strokeweight="2pt">
                  <v:fill o:detectmouseclick="t"/>
                </v:rect>
                <w10:wrap anchorx="page" anchory="page"/>
              </v:group>
            </w:pict>
          </mc:Fallback>
        </mc:AlternateContent>
      </w:r>
      <w:r>
        <w:rPr>
          <w:rFonts w:ascii="Arial" w:hAnsi="Arial"/>
          <w:b w:val="0"/>
          <w:noProof/>
          <w:color w:val="000000" w:themeColor="text1"/>
          <w:szCs w:val="16"/>
        </w:rPr>
        <mc:AlternateContent>
          <mc:Choice Requires="wps">
            <w:drawing>
              <wp:anchor distT="0" distB="0" distL="114300" distR="114300" simplePos="0" relativeHeight="251658249" behindDoc="0" locked="0" layoutInCell="1" allowOverlap="1" wp14:anchorId="243DD057" wp14:editId="7EF900BE">
                <wp:simplePos x="0" y="0"/>
                <wp:positionH relativeFrom="column">
                  <wp:posOffset>752475</wp:posOffset>
                </wp:positionH>
                <wp:positionV relativeFrom="paragraph">
                  <wp:posOffset>8380095</wp:posOffset>
                </wp:positionV>
                <wp:extent cx="5391150" cy="495300"/>
                <wp:effectExtent l="0" t="0" r="0" b="0"/>
                <wp:wrapNone/>
                <wp:docPr id="1149077941" name="Text Box 40"/>
                <wp:cNvGraphicFramePr/>
                <a:graphic xmlns:a="http://schemas.openxmlformats.org/drawingml/2006/main">
                  <a:graphicData uri="http://schemas.microsoft.com/office/word/2010/wordprocessingShape">
                    <wps:wsp>
                      <wps:cNvSpPr txBox="1"/>
                      <wps:spPr>
                        <a:xfrm>
                          <a:off x="0" y="0"/>
                          <a:ext cx="5391150" cy="495300"/>
                        </a:xfrm>
                        <a:prstGeom prst="rect">
                          <a:avLst/>
                        </a:prstGeom>
                        <a:noFill/>
                        <a:ln w="6350">
                          <a:noFill/>
                        </a:ln>
                      </wps:spPr>
                      <wps:txbx>
                        <w:txbxContent>
                          <w:p w14:paraId="617C0DE0" w14:textId="77777777" w:rsidR="0016120B" w:rsidRPr="0016120B" w:rsidRDefault="0016120B" w:rsidP="0016120B">
                            <w:pPr>
                              <w:jc w:val="right"/>
                              <w:rPr>
                                <w:b/>
                                <w:bCs/>
                                <w:color w:val="FFFFFF" w:themeColor="background1"/>
                                <w:sz w:val="16"/>
                                <w:szCs w:val="16"/>
                                <w:lang w:val="en-US"/>
                              </w:rPr>
                            </w:pPr>
                            <w:r w:rsidRPr="0016120B">
                              <w:rPr>
                                <w:color w:val="FFFFFF" w:themeColor="background1"/>
                                <w:sz w:val="16"/>
                                <w:szCs w:val="16"/>
                                <w:lang w:val="en-US"/>
                              </w:rPr>
                              <w:t>Economic Research Services Limited</w:t>
                            </w:r>
                            <w:r w:rsidRPr="0016120B">
                              <w:rPr>
                                <w:b/>
                                <w:bCs/>
                                <w:color w:val="FFFFFF" w:themeColor="background1"/>
                                <w:sz w:val="16"/>
                                <w:szCs w:val="16"/>
                                <w:lang w:val="en-US"/>
                              </w:rPr>
                              <w:t xml:space="preserve"> </w:t>
                            </w:r>
                            <w:r w:rsidRPr="0016120B">
                              <w:rPr>
                                <w:color w:val="FFFFFF" w:themeColor="background1"/>
                                <w:sz w:val="16"/>
                                <w:szCs w:val="16"/>
                                <w:lang w:val="en-US"/>
                              </w:rPr>
                              <w:t>t/a</w:t>
                            </w:r>
                            <w:r w:rsidRPr="0016120B">
                              <w:rPr>
                                <w:b/>
                                <w:bCs/>
                                <w:color w:val="FFFFFF" w:themeColor="background1"/>
                                <w:sz w:val="16"/>
                                <w:szCs w:val="16"/>
                                <w:lang w:val="en-US"/>
                              </w:rPr>
                              <w:t xml:space="preserve"> Fortia Insight</w:t>
                            </w:r>
                          </w:p>
                          <w:p w14:paraId="6F2D2C61" w14:textId="77777777" w:rsidR="0016120B" w:rsidRPr="0016120B" w:rsidRDefault="0016120B" w:rsidP="0016120B">
                            <w:pPr>
                              <w:jc w:val="right"/>
                              <w:rPr>
                                <w:color w:val="FFFFFF" w:themeColor="background1"/>
                                <w:sz w:val="16"/>
                                <w:szCs w:val="16"/>
                                <w:lang w:val="en-US"/>
                              </w:rPr>
                            </w:pPr>
                            <w:r w:rsidRPr="0016120B">
                              <w:rPr>
                                <w:color w:val="FFFFFF" w:themeColor="background1"/>
                                <w:sz w:val="16"/>
                                <w:szCs w:val="16"/>
                                <w:lang w:val="en-US"/>
                              </w:rPr>
                              <w:t xml:space="preserve">Registered office: </w:t>
                            </w:r>
                            <w:r w:rsidRPr="0016120B">
                              <w:rPr>
                                <w:color w:val="FFFFFF" w:themeColor="background1"/>
                                <w:sz w:val="16"/>
                                <w:szCs w:val="16"/>
                              </w:rPr>
                              <w:t>Spring Lodge 172 Chester Road, Helsby, Cheshire, England, WA6 0AR</w:t>
                            </w:r>
                          </w:p>
                          <w:p w14:paraId="3BACE018" w14:textId="330C8105" w:rsidR="0016120B" w:rsidRPr="0016120B" w:rsidRDefault="0016120B" w:rsidP="0016120B">
                            <w:pPr>
                              <w:jc w:val="right"/>
                              <w:rPr>
                                <w:color w:val="FFFFFF" w:themeColor="background1"/>
                                <w:sz w:val="16"/>
                                <w:szCs w:val="16"/>
                              </w:rPr>
                            </w:pPr>
                            <w:r w:rsidRPr="0016120B">
                              <w:rPr>
                                <w:color w:val="FFFFFF" w:themeColor="background1"/>
                                <w:sz w:val="16"/>
                                <w:szCs w:val="16"/>
                                <w:lang w:val="en-US"/>
                              </w:rPr>
                              <w:t xml:space="preserve">Registered in England No: </w:t>
                            </w:r>
                            <w:r w:rsidRPr="0016120B">
                              <w:rPr>
                                <w:color w:val="FFFFFF" w:themeColor="background1"/>
                                <w:sz w:val="16"/>
                                <w:szCs w:val="16"/>
                              </w:rPr>
                              <w:t>02937576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3DD057" id="Text Box 40" o:spid="_x0000_s1029" type="#_x0000_t202" style="position:absolute;margin-left:59.25pt;margin-top:659.85pt;width:424.5pt;height:39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D3RGwIAADMEAAAOAAAAZHJzL2Uyb0RvYy54bWysU01vGyEQvVfqf0Dc6/X6I41XXkduIleV&#10;rCSSU+WMWfAisQwF7F3313dg7dhNe6p6gYEZ5uO9x/yuazQ5COcVmJLmgyElwnColNmV9PvL6tMt&#10;JT4wUzENRpT0KDy9W3z8MG9tIUZQg66EI5jE+KK1Ja1DsEWWeV6LhvkBWGHQKcE1LODR7bLKsRaz&#10;NzobDYc3WQuusg648B5vH3onXaT8UgoenqT0IhBdUuwtpNWldRvXbDFnxc4xWyt+aoP9QxcNUwaL&#10;vqV6YIGRvVN/pGoUd+BBhgGHJgMpFRdpBpwmH76bZlMzK9IsCI63bzD5/5eWPx429tmR0H2BDgmM&#10;gLTWFx4v4zyddE3csVOCfoTw+Aab6ALheDkdz/J8ii6OvslsOh4mXLPLa+t8+CqgIdEoqUNaElrs&#10;sPYBK2LoOSQWM7BSWidqtCFtSW/GmP43D77QBh9eeo1W6LYdUVVJx+c5tlAdcTwHPfPe8pXCHtbM&#10;h2fmkGpsG+UbnnCRGrAWnCxKanA//3Yf45EB9FLSonRK6n/smROU6G8GuZnlk0nUWjpMpp9HeHDX&#10;nu21x+ybe0B15vhRLE9mjA/6bEoHzSuqfBmroosZjrVLGs7mfegFjb+Ei+UyBaG6LAtrs7E8po7Y&#10;RYRfulfm7ImGgAQ+wllkrHjHRh/bo77cB5AqURVx7lE9wY/KTAyeflGU/vU5RV3++uIXAAAA//8D&#10;AFBLAwQUAAYACAAAACEAyaAjneMAAAANAQAADwAAAGRycy9kb3ducmV2LnhtbEyPS0/DMBCE70j8&#10;B2uRuFEnRW0ejVNVkSokBIeWXrhtYjeJ6keI3Tbw69me4LYzO5r9tlhPRrOLGn3vrIB4FgFTtnGy&#10;t62Aw8f2KQXmA1qJ2lkl4Ft5WJf3dwXm0l3tTl32oWVUYn2OAroQhpxz33TKoJ+5QVnaHd1oMJAc&#10;Wy5HvFK50XweRUtusLd0ocNBVZ1qTvuzEfBabd9xV89N+qOrl7fjZvg6fC6EeHyYNitgQU3hLww3&#10;fEKHkphqd7bSM006ThcUpeE5zhJgFMmWCVn1zcqSBHhZ8P9flL8AAAD//wMAUEsBAi0AFAAGAAgA&#10;AAAhALaDOJL+AAAA4QEAABMAAAAAAAAAAAAAAAAAAAAAAFtDb250ZW50X1R5cGVzXS54bWxQSwEC&#10;LQAUAAYACAAAACEAOP0h/9YAAACUAQAACwAAAAAAAAAAAAAAAAAvAQAAX3JlbHMvLnJlbHNQSwEC&#10;LQAUAAYACAAAACEA49Q90RsCAAAzBAAADgAAAAAAAAAAAAAAAAAuAgAAZHJzL2Uyb0RvYy54bWxQ&#10;SwECLQAUAAYACAAAACEAyaAjneMAAAANAQAADwAAAAAAAAAAAAAAAAB1BAAAZHJzL2Rvd25yZXYu&#10;eG1sUEsFBgAAAAAEAAQA8wAAAIUFAAAAAA==&#10;" filled="f" stroked="f" strokeweight=".5pt">
                <v:textbox>
                  <w:txbxContent>
                    <w:p w14:paraId="617C0DE0" w14:textId="77777777" w:rsidR="0016120B" w:rsidRPr="0016120B" w:rsidRDefault="0016120B" w:rsidP="0016120B">
                      <w:pPr>
                        <w:jc w:val="right"/>
                        <w:rPr>
                          <w:b/>
                          <w:bCs/>
                          <w:color w:val="FFFFFF" w:themeColor="background1"/>
                          <w:sz w:val="16"/>
                          <w:szCs w:val="16"/>
                          <w:lang w:val="en-US"/>
                        </w:rPr>
                      </w:pPr>
                      <w:r w:rsidRPr="0016120B">
                        <w:rPr>
                          <w:color w:val="FFFFFF" w:themeColor="background1"/>
                          <w:sz w:val="16"/>
                          <w:szCs w:val="16"/>
                          <w:lang w:val="en-US"/>
                        </w:rPr>
                        <w:t>Economic Research Services Limited</w:t>
                      </w:r>
                      <w:r w:rsidRPr="0016120B">
                        <w:rPr>
                          <w:b/>
                          <w:bCs/>
                          <w:color w:val="FFFFFF" w:themeColor="background1"/>
                          <w:sz w:val="16"/>
                          <w:szCs w:val="16"/>
                          <w:lang w:val="en-US"/>
                        </w:rPr>
                        <w:t xml:space="preserve"> </w:t>
                      </w:r>
                      <w:r w:rsidRPr="0016120B">
                        <w:rPr>
                          <w:color w:val="FFFFFF" w:themeColor="background1"/>
                          <w:sz w:val="16"/>
                          <w:szCs w:val="16"/>
                          <w:lang w:val="en-US"/>
                        </w:rPr>
                        <w:t>t/a</w:t>
                      </w:r>
                      <w:r w:rsidRPr="0016120B">
                        <w:rPr>
                          <w:b/>
                          <w:bCs/>
                          <w:color w:val="FFFFFF" w:themeColor="background1"/>
                          <w:sz w:val="16"/>
                          <w:szCs w:val="16"/>
                          <w:lang w:val="en-US"/>
                        </w:rPr>
                        <w:t xml:space="preserve"> Fortia Insight</w:t>
                      </w:r>
                    </w:p>
                    <w:p w14:paraId="6F2D2C61" w14:textId="77777777" w:rsidR="0016120B" w:rsidRPr="0016120B" w:rsidRDefault="0016120B" w:rsidP="0016120B">
                      <w:pPr>
                        <w:jc w:val="right"/>
                        <w:rPr>
                          <w:color w:val="FFFFFF" w:themeColor="background1"/>
                          <w:sz w:val="16"/>
                          <w:szCs w:val="16"/>
                          <w:lang w:val="en-US"/>
                        </w:rPr>
                      </w:pPr>
                      <w:r w:rsidRPr="0016120B">
                        <w:rPr>
                          <w:color w:val="FFFFFF" w:themeColor="background1"/>
                          <w:sz w:val="16"/>
                          <w:szCs w:val="16"/>
                          <w:lang w:val="en-US"/>
                        </w:rPr>
                        <w:t xml:space="preserve">Registered office: </w:t>
                      </w:r>
                      <w:r w:rsidRPr="0016120B">
                        <w:rPr>
                          <w:color w:val="FFFFFF" w:themeColor="background1"/>
                          <w:sz w:val="16"/>
                          <w:szCs w:val="16"/>
                        </w:rPr>
                        <w:t>Spring Lodge 172 Chester Road, Helsby, Cheshire, England, WA6 0AR</w:t>
                      </w:r>
                    </w:p>
                    <w:p w14:paraId="3BACE018" w14:textId="330C8105" w:rsidR="0016120B" w:rsidRPr="0016120B" w:rsidRDefault="0016120B" w:rsidP="0016120B">
                      <w:pPr>
                        <w:jc w:val="right"/>
                        <w:rPr>
                          <w:color w:val="FFFFFF" w:themeColor="background1"/>
                          <w:sz w:val="16"/>
                          <w:szCs w:val="16"/>
                        </w:rPr>
                      </w:pPr>
                      <w:r w:rsidRPr="0016120B">
                        <w:rPr>
                          <w:color w:val="FFFFFF" w:themeColor="background1"/>
                          <w:sz w:val="16"/>
                          <w:szCs w:val="16"/>
                          <w:lang w:val="en-US"/>
                        </w:rPr>
                        <w:t xml:space="preserve">Registered in England No: </w:t>
                      </w:r>
                      <w:r w:rsidRPr="0016120B">
                        <w:rPr>
                          <w:color w:val="FFFFFF" w:themeColor="background1"/>
                          <w:sz w:val="16"/>
                          <w:szCs w:val="16"/>
                        </w:rPr>
                        <w:t>02937576</w:t>
                      </w:r>
                    </w:p>
                  </w:txbxContent>
                </v:textbox>
              </v:shape>
            </w:pict>
          </mc:Fallback>
        </mc:AlternateContent>
      </w:r>
      <w:r w:rsidR="00F207DA" w:rsidRPr="00E13A70">
        <w:rPr>
          <w:rStyle w:val="Heading3Char"/>
          <w:noProof/>
          <w:color w:val="000000" w:themeColor="text1"/>
          <w:szCs w:val="16"/>
        </w:rPr>
        <mc:AlternateContent>
          <mc:Choice Requires="wps">
            <w:drawing>
              <wp:anchor distT="45720" distB="45720" distL="114300" distR="114300" simplePos="0" relativeHeight="251658248" behindDoc="0" locked="0" layoutInCell="1" allowOverlap="1" wp14:anchorId="436F1B1E" wp14:editId="283004C5">
                <wp:simplePos x="0" y="0"/>
                <wp:positionH relativeFrom="column">
                  <wp:posOffset>3771900</wp:posOffset>
                </wp:positionH>
                <wp:positionV relativeFrom="paragraph">
                  <wp:posOffset>8061260</wp:posOffset>
                </wp:positionV>
                <wp:extent cx="3714750" cy="342900"/>
                <wp:effectExtent l="0" t="0" r="0" b="0"/>
                <wp:wrapNone/>
                <wp:docPr id="4148971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14750" cy="342900"/>
                        </a:xfrm>
                        <a:prstGeom prst="rect">
                          <a:avLst/>
                        </a:prstGeom>
                        <a:noFill/>
                        <a:ln w="9525">
                          <a:noFill/>
                          <a:miter lim="800000"/>
                          <a:headEnd/>
                          <a:tailEnd/>
                        </a:ln>
                      </wps:spPr>
                      <wps:txbx>
                        <w:txbxContent>
                          <w:p w14:paraId="7FB70906" w14:textId="77777777" w:rsidR="00F207DA" w:rsidRDefault="00F207DA" w:rsidP="00F207DA">
                            <w:pPr>
                              <w:pStyle w:val="Coverfooter"/>
                              <w:spacing w:after="120"/>
                              <w:jc w:val="left"/>
                              <w:rPr>
                                <w:b/>
                                <w:bCs/>
                                <w:color w:val="FFFFFF" w:themeColor="background1"/>
                                <w:sz w:val="32"/>
                                <w:szCs w:val="32"/>
                              </w:rPr>
                            </w:pPr>
                            <w:r w:rsidRPr="00F207DA">
                              <w:rPr>
                                <w:b/>
                                <w:bCs/>
                                <w:color w:val="FFFFFF" w:themeColor="background1"/>
                                <w:sz w:val="32"/>
                                <w:szCs w:val="32"/>
                              </w:rPr>
                              <w:t>www.fortiainsight.com</w:t>
                            </w:r>
                          </w:p>
                          <w:p w14:paraId="34BA23E5" w14:textId="77777777" w:rsidR="0016120B" w:rsidRPr="00F207DA" w:rsidRDefault="0016120B" w:rsidP="00F207DA">
                            <w:pPr>
                              <w:pStyle w:val="Coverfooter"/>
                              <w:spacing w:after="120"/>
                              <w:jc w:val="left"/>
                              <w:rPr>
                                <w:b/>
                                <w:bCs/>
                                <w:color w:val="FFFFFF" w:themeColor="background1"/>
                                <w:sz w:val="32"/>
                                <w:szCs w:val="32"/>
                              </w:rPr>
                            </w:pPr>
                          </w:p>
                          <w:p w14:paraId="2BE22683" w14:textId="77777777" w:rsidR="00F207DA" w:rsidRPr="00F207DA" w:rsidRDefault="00F207DA" w:rsidP="00F207DA">
                            <w:pPr>
                              <w:rPr>
                                <w:b/>
                                <w:bCs/>
                                <w:color w:val="FFFFFF" w:themeColor="background1"/>
                                <w:sz w:val="28"/>
                                <w:szCs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36F1B1E" id="_x0000_s1030" type="#_x0000_t202" style="position:absolute;margin-left:297pt;margin-top:634.75pt;width:292.5pt;height:27pt;z-index:2516582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LpmH/AEAANQDAAAOAAAAZHJzL2Uyb0RvYy54bWysU9uO2yAQfa/Uf0C8N3ayTrOxQlbb3W5V&#10;aXuRtv0AgnGMCgwFEjv9+g7Ym43at6p+QAzjOcw5c9jcDEaTo/RBgWV0PispkVZAo+ye0e/fHt5c&#10;UxIitw3XYCWjJxnozfb1q03varmADnQjPUEQG+reMdrF6OqiCKKThocZOGkx2YI3PGLo90XjeY/o&#10;RheLsnxb9OAb50HIEPD0fkzSbcZvWynil7YNMhLNKPYW8+rzuktrsd3weu+565SY2uD/0IXhyuKl&#10;Z6h7Hjk5ePUXlFHCQ4A2zgSYAtpWCZk5IJt5+Qebp447mbmgOMGdZQr/D1Z8Pj65r57E4R0MOMBM&#10;IrhHED8CsXDXcbuXt95D30ne4MXzJFnRu1BPpUnqUIcEsus/QYND5ocIGWhovUmqIE+C6DiA01l0&#10;OUQi8PBqNa9WS0wJzF1Vi3WZp1Lw+rna+RA/SDAkbRj1ONSMzo+PIaZueP38S7rMwoPSOg9WW9Iz&#10;ul4ulrngImNURN9pZRi9LtM3OiGRfG+bXBy50uMeL9B2Yp2IjpTjsBuIahitUm0SYQfNCWXwMNoM&#10;nwVuOvC/KOnRYoyGnwfuJSX6o0Up1/OqSp7MQbVcLTDwl5ndZYZbgVCMRkrG7V3MPh4p36Lkrcpq&#10;vHQytYzWySJNNk/evIzzXy+PcfsbAAD//wMAUEsDBBQABgAIAAAAIQDLCksz4QAAAA4BAAAPAAAA&#10;ZHJzL2Rvd25yZXYueG1sTI9BT8MwDIXvSPyHyEjcWLJuHbQ0nRCIK2iDTeKWNV5b0ThVk63l3+Od&#10;4Gb7PT1/r1hPrhNnHELrScN8pkAgVd62VGv4/Hi9ewARoiFrOk+o4QcDrMvrq8Lk1o+0wfM21oJD&#10;KORGQxNjn0sZqgadCTPfI7F29IMzkdehlnYwI4e7TiZKraQzLfGHxvT43GD1vT05Dbu349d+qd7r&#10;F5f2o5+UJJdJrW9vpqdHEBGn+GeGCz6jQ8lMB38iG0SnIc2W3CWykKyyFMTFMr/P+HbgaZEsUpBl&#10;If/XKH8BAAD//wMAUEsBAi0AFAAGAAgAAAAhALaDOJL+AAAA4QEAABMAAAAAAAAAAAAAAAAAAAAA&#10;AFtDb250ZW50X1R5cGVzXS54bWxQSwECLQAUAAYACAAAACEAOP0h/9YAAACUAQAACwAAAAAAAAAA&#10;AAAAAAAvAQAAX3JlbHMvLnJlbHNQSwECLQAUAAYACAAAACEA8C6Zh/wBAADUAwAADgAAAAAAAAAA&#10;AAAAAAAuAgAAZHJzL2Uyb0RvYy54bWxQSwECLQAUAAYACAAAACEAywpLM+EAAAAOAQAADwAAAAAA&#10;AAAAAAAAAABWBAAAZHJzL2Rvd25yZXYueG1sUEsFBgAAAAAEAAQA8wAAAGQFAAAAAA==&#10;" filled="f" stroked="f">
                <v:textbox>
                  <w:txbxContent>
                    <w:p w14:paraId="7FB70906" w14:textId="77777777" w:rsidR="00F207DA" w:rsidRDefault="00F207DA" w:rsidP="00F207DA">
                      <w:pPr>
                        <w:pStyle w:val="Coverfooter"/>
                        <w:spacing w:after="120"/>
                        <w:jc w:val="left"/>
                        <w:rPr>
                          <w:b/>
                          <w:bCs/>
                          <w:color w:val="FFFFFF" w:themeColor="background1"/>
                          <w:sz w:val="32"/>
                          <w:szCs w:val="32"/>
                        </w:rPr>
                      </w:pPr>
                      <w:r w:rsidRPr="00F207DA">
                        <w:rPr>
                          <w:b/>
                          <w:bCs/>
                          <w:color w:val="FFFFFF" w:themeColor="background1"/>
                          <w:sz w:val="32"/>
                          <w:szCs w:val="32"/>
                        </w:rPr>
                        <w:t>www.fortiainsight.com</w:t>
                      </w:r>
                    </w:p>
                    <w:p w14:paraId="34BA23E5" w14:textId="77777777" w:rsidR="0016120B" w:rsidRPr="00F207DA" w:rsidRDefault="0016120B" w:rsidP="00F207DA">
                      <w:pPr>
                        <w:pStyle w:val="Coverfooter"/>
                        <w:spacing w:after="120"/>
                        <w:jc w:val="left"/>
                        <w:rPr>
                          <w:b/>
                          <w:bCs/>
                          <w:color w:val="FFFFFF" w:themeColor="background1"/>
                          <w:sz w:val="32"/>
                          <w:szCs w:val="32"/>
                        </w:rPr>
                      </w:pPr>
                    </w:p>
                    <w:p w14:paraId="2BE22683" w14:textId="77777777" w:rsidR="00F207DA" w:rsidRPr="00F207DA" w:rsidRDefault="00F207DA" w:rsidP="00F207DA">
                      <w:pPr>
                        <w:rPr>
                          <w:b/>
                          <w:bCs/>
                          <w:color w:val="FFFFFF" w:themeColor="background1"/>
                          <w:sz w:val="28"/>
                          <w:szCs w:val="28"/>
                        </w:rPr>
                      </w:pPr>
                    </w:p>
                  </w:txbxContent>
                </v:textbox>
              </v:shape>
            </w:pict>
          </mc:Fallback>
        </mc:AlternateContent>
      </w:r>
    </w:p>
    <w:sectPr w:rsidR="00E034CC" w:rsidRPr="00E034CC" w:rsidSect="00053EF5">
      <w:pgSz w:w="11906" w:h="16838" w:code="9"/>
      <w:pgMar w:top="1728" w:right="1440" w:bottom="1440" w:left="1440" w:header="720" w:footer="61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AF9789" w14:textId="77777777" w:rsidR="00E55A55" w:rsidRDefault="00E55A55">
      <w:r>
        <w:separator/>
      </w:r>
    </w:p>
    <w:p w14:paraId="2C5528D4" w14:textId="77777777" w:rsidR="00E55A55" w:rsidRDefault="00E55A55"/>
  </w:endnote>
  <w:endnote w:type="continuationSeparator" w:id="0">
    <w:p w14:paraId="1E471C3A" w14:textId="77777777" w:rsidR="00E55A55" w:rsidRDefault="00E55A55">
      <w:r>
        <w:continuationSeparator/>
      </w:r>
    </w:p>
    <w:p w14:paraId="2912951E" w14:textId="77777777" w:rsidR="00E55A55" w:rsidRDefault="00E55A55"/>
  </w:endnote>
  <w:endnote w:type="continuationNotice" w:id="1">
    <w:p w14:paraId="255AA221" w14:textId="77777777" w:rsidR="00E55A55" w:rsidRDefault="00E55A5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D9E19B" w14:textId="77777777" w:rsidR="00D65A49" w:rsidRDefault="005029F5">
    <w:pPr>
      <w:pStyle w:val="Footer"/>
      <w:framePr w:wrap="around" w:vAnchor="text" w:hAnchor="margin" w:xAlign="right" w:y="1"/>
      <w:rPr>
        <w:rStyle w:val="PageNumber"/>
      </w:rPr>
    </w:pPr>
    <w:r>
      <w:rPr>
        <w:rStyle w:val="PageNumber"/>
      </w:rPr>
      <w:fldChar w:fldCharType="begin"/>
    </w:r>
    <w:r w:rsidR="00D65A49">
      <w:rPr>
        <w:rStyle w:val="PageNumber"/>
      </w:rPr>
      <w:instrText xml:space="preserve">PAGE  </w:instrText>
    </w:r>
    <w:r>
      <w:rPr>
        <w:rStyle w:val="PageNumber"/>
      </w:rPr>
      <w:fldChar w:fldCharType="end"/>
    </w:r>
  </w:p>
  <w:p w14:paraId="2FB0E468" w14:textId="77777777" w:rsidR="00D65A49" w:rsidRDefault="00D65A49">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1C1F9C" w14:textId="77777777" w:rsidR="00D65A49" w:rsidRDefault="00C65AD5">
    <w:pPr>
      <w:pStyle w:val="Coverfootertext"/>
    </w:pPr>
    <w:r>
      <w:rPr>
        <w:noProof/>
        <w:sz w:val="20"/>
        <w:lang w:eastAsia="en-GB"/>
      </w:rPr>
      <w:drawing>
        <wp:anchor distT="0" distB="0" distL="114300" distR="114300" simplePos="0" relativeHeight="251658240" behindDoc="0" locked="0" layoutInCell="1" allowOverlap="1" wp14:anchorId="13DF9CFC" wp14:editId="04962B1E">
          <wp:simplePos x="0" y="0"/>
          <wp:positionH relativeFrom="column">
            <wp:posOffset>5058410</wp:posOffset>
          </wp:positionH>
          <wp:positionV relativeFrom="paragraph">
            <wp:posOffset>-274955</wp:posOffset>
          </wp:positionV>
          <wp:extent cx="1466850" cy="541655"/>
          <wp:effectExtent l="19050" t="0" r="0" b="0"/>
          <wp:wrapNone/>
          <wp:docPr id="1441352583" name="Picture 1441352583" descr="RSK_logo_rg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RSK_logo_rgb"/>
                  <pic:cNvPicPr>
                    <a:picLocks noChangeAspect="1" noChangeArrowheads="1"/>
                  </pic:cNvPicPr>
                </pic:nvPicPr>
                <pic:blipFill>
                  <a:blip r:embed="rId1"/>
                  <a:srcRect/>
                  <a:stretch>
                    <a:fillRect/>
                  </a:stretch>
                </pic:blipFill>
                <pic:spPr bwMode="auto">
                  <a:xfrm>
                    <a:off x="0" y="0"/>
                    <a:ext cx="1466850" cy="541655"/>
                  </a:xfrm>
                  <a:prstGeom prst="rect">
                    <a:avLst/>
                  </a:prstGeom>
                  <a:noFill/>
                  <a:ln w="9525">
                    <a:noFill/>
                    <a:miter lim="800000"/>
                    <a:headEnd/>
                    <a:tailEnd/>
                  </a:ln>
                </pic:spPr>
              </pic:pic>
            </a:graphicData>
          </a:graphic>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3B9CF" w14:textId="5E6A4C19" w:rsidR="000125C0" w:rsidRPr="000125C0" w:rsidRDefault="009B153B" w:rsidP="000125C0">
    <w:pPr>
      <w:pStyle w:val="Footer"/>
    </w:pPr>
    <w:r>
      <w:rPr>
        <w:noProof/>
      </w:rPr>
      <mc:AlternateContent>
        <mc:Choice Requires="wps">
          <w:drawing>
            <wp:anchor distT="45720" distB="45720" distL="114300" distR="114300" simplePos="0" relativeHeight="251658241" behindDoc="0" locked="0" layoutInCell="1" allowOverlap="1" wp14:anchorId="75F9FD90" wp14:editId="7E7F77F8">
              <wp:simplePos x="0" y="0"/>
              <wp:positionH relativeFrom="column">
                <wp:posOffset>-63590</wp:posOffset>
              </wp:positionH>
              <wp:positionV relativeFrom="paragraph">
                <wp:posOffset>-563608</wp:posOffset>
              </wp:positionV>
              <wp:extent cx="4563110" cy="1404620"/>
              <wp:effectExtent l="0" t="0" r="0" b="0"/>
              <wp:wrapSquare wrapText="bothSides"/>
              <wp:docPr id="157504784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63110" cy="1404620"/>
                      </a:xfrm>
                      <a:prstGeom prst="rect">
                        <a:avLst/>
                      </a:prstGeom>
                      <a:noFill/>
                      <a:ln w="9525">
                        <a:noFill/>
                        <a:miter lim="800000"/>
                        <a:headEnd/>
                        <a:tailEnd/>
                      </a:ln>
                    </wps:spPr>
                    <wps:txbx>
                      <w:txbxContent>
                        <w:p w14:paraId="569DC7B9" w14:textId="2E2F62ED" w:rsidR="000125C0" w:rsidRPr="00EC44EA" w:rsidRDefault="000531C9" w:rsidP="002C0C3A">
                          <w:pPr>
                            <w:pStyle w:val="Coverfooter"/>
                            <w:spacing w:after="120"/>
                            <w:jc w:val="left"/>
                            <w:rPr>
                              <w:b/>
                              <w:bCs/>
                              <w:color w:val="E71D73" w:themeColor="accent1"/>
                              <w:sz w:val="28"/>
                              <w:szCs w:val="32"/>
                            </w:rPr>
                          </w:pPr>
                          <w:r w:rsidRPr="000531C9">
                            <w:rPr>
                              <w:b/>
                              <w:bCs/>
                              <w:color w:val="E71D73" w:themeColor="accent1"/>
                              <w:sz w:val="28"/>
                              <w:szCs w:val="32"/>
                            </w:rPr>
                            <w:t>www.fortiainsight.com</w:t>
                          </w:r>
                        </w:p>
                        <w:p w14:paraId="6BEB6E62" w14:textId="77777777" w:rsidR="002C0C3A" w:rsidRPr="002C0C3A" w:rsidRDefault="002C0C3A" w:rsidP="002C0C3A">
                          <w:pPr>
                            <w:pStyle w:val="Coverfooter"/>
                            <w:jc w:val="left"/>
                            <w:rPr>
                              <w:sz w:val="14"/>
                              <w:szCs w:val="14"/>
                              <w:lang w:val="en-US"/>
                            </w:rPr>
                          </w:pPr>
                          <w:r w:rsidRPr="002C0C3A">
                            <w:rPr>
                              <w:sz w:val="14"/>
                              <w:szCs w:val="14"/>
                              <w:lang w:val="en-US"/>
                            </w:rPr>
                            <w:t xml:space="preserve">For further information please contact: </w:t>
                          </w:r>
                        </w:p>
                        <w:p w14:paraId="6F4F40E6" w14:textId="1E59A000" w:rsidR="002C0C3A" w:rsidRPr="002C0C3A" w:rsidRDefault="005407E4" w:rsidP="002C0C3A">
                          <w:pPr>
                            <w:pStyle w:val="Coverfooter"/>
                            <w:jc w:val="left"/>
                            <w:rPr>
                              <w:sz w:val="14"/>
                              <w:szCs w:val="16"/>
                            </w:rPr>
                          </w:pPr>
                          <w:r>
                            <w:rPr>
                              <w:sz w:val="14"/>
                              <w:szCs w:val="14"/>
                              <w:lang w:val="en-US"/>
                            </w:rPr>
                            <w:t>NAME, EMAIL, TELEPHONE NUMBER</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75F9FD90" id="_x0000_t202" coordsize="21600,21600" o:spt="202" path="m,l,21600r21600,l21600,xe">
              <v:stroke joinstyle="miter"/>
              <v:path gradientshapeok="t" o:connecttype="rect"/>
            </v:shapetype>
            <v:shape id="_x0000_s1031" type="#_x0000_t202" style="position:absolute;margin-left:-5pt;margin-top:-44.4pt;width:359.3pt;height:110.6pt;z-index:251658241;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ozVi+gEAAM4DAAAOAAAAZHJzL2Uyb0RvYy54bWysU9uO2yAQfa/Uf0C8N7ZTJ9214qy2u01V&#10;aXuRtv0AjHGMCgwFEjv9+h2wNxu1b1X9gMDDnJlz5rC5GbUiR+G8BFPTYpFTIgyHVpp9TX983725&#10;osQHZlqmwIianoSnN9vXrzaDrcQSelCtcARBjK8GW9M+BFtlmee90MwvwAqDwQ6cZgGPbp+1jg2I&#10;rlW2zPN1NoBrrQMuvMe/91OQbhN+1wkevnadF4GommJvIa0urU1cs+2GVXvHbC/53Ab7hy40kwaL&#10;nqHuWWDk4ORfUFpyBx66sOCgM+g6yUXigGyK/A82jz2zInFBcbw9y+T/Hyz/cny03xwJ43sYcYCJ&#10;hLcPwH96YuCuZ2Yvbp2DoResxcJFlCwbrK/m1Ci1r3wEaYbP0OKQ2SFAAho7p6MqyJMgOg7gdBZd&#10;jIFw/Fmu1m+LAkMcY0WZl+tlGkvGqud063z4KECTuKmpw6kmeHZ88CG2w6rnK7GagZ1UKk1WGTLU&#10;9Hq1XKWEi4iWAY2npK7pVR6/yQqR5QfTpuTApJr2WECZmXZkOnEOYzPixUi/gfaEAjiYDIYPAjc9&#10;uN+UDGiumvpfB+YEJeqTQRGvi7KMbkyHcvUOGRN3GWkuI8xwhKppoGTa3oXk4MjV21sUeyeTDC+d&#10;zL2iaZI6s8GjKy/P6dbLM9w+AQAA//8DAFBLAwQUAAYACAAAACEA4Q60id8AAAALAQAADwAAAGRy&#10;cy9kb3ducmV2LnhtbEyPy07DMBBF90j8gzVI7Fq7AbVRiFNVqC1LoESs3XiaRI0fst00/D3Diu5m&#10;NEd3zi3XkxnYiCH2zkpYzAUwtI3TvW0l1F+7WQ4sJmW1GpxFCT8YYV3d35Wq0O5qP3E8pJZRiI2F&#10;ktCl5AvOY9OhUXHuPFq6nVwwKtEaWq6DulK4GXgmxJIb1Vv60CmPrx0258PFSPDJ71dv4f1js92N&#10;ov7e11nfbqV8fJg2L8ASTukfhj99UoeKnI7uYnVkg4TZQlCXREOeUwciViJfAjsS+pQ9A69Kftuh&#10;+gUAAP//AwBQSwECLQAUAAYACAAAACEAtoM4kv4AAADhAQAAEwAAAAAAAAAAAAAAAAAAAAAAW0Nv&#10;bnRlbnRfVHlwZXNdLnhtbFBLAQItABQABgAIAAAAIQA4/SH/1gAAAJQBAAALAAAAAAAAAAAAAAAA&#10;AC8BAABfcmVscy8ucmVsc1BLAQItABQABgAIAAAAIQAiozVi+gEAAM4DAAAOAAAAAAAAAAAAAAAA&#10;AC4CAABkcnMvZTJvRG9jLnhtbFBLAQItABQABgAIAAAAIQDhDrSJ3wAAAAsBAAAPAAAAAAAAAAAA&#10;AAAAAFQEAABkcnMvZG93bnJldi54bWxQSwUGAAAAAAQABADzAAAAYAUAAAAA&#10;" filled="f" stroked="f">
              <v:textbox style="mso-fit-shape-to-text:t">
                <w:txbxContent>
                  <w:p w14:paraId="569DC7B9" w14:textId="2E2F62ED" w:rsidR="000125C0" w:rsidRPr="00EC44EA" w:rsidRDefault="000531C9" w:rsidP="002C0C3A">
                    <w:pPr>
                      <w:pStyle w:val="Coverfooter"/>
                      <w:spacing w:after="120"/>
                      <w:jc w:val="left"/>
                      <w:rPr>
                        <w:b/>
                        <w:bCs/>
                        <w:color w:val="E71D73" w:themeColor="accent1"/>
                        <w:sz w:val="28"/>
                        <w:szCs w:val="32"/>
                      </w:rPr>
                    </w:pPr>
                    <w:r w:rsidRPr="000531C9">
                      <w:rPr>
                        <w:b/>
                        <w:bCs/>
                        <w:color w:val="E71D73" w:themeColor="accent1"/>
                        <w:sz w:val="28"/>
                        <w:szCs w:val="32"/>
                      </w:rPr>
                      <w:t>www.fortiainsight.com</w:t>
                    </w:r>
                  </w:p>
                  <w:p w14:paraId="6BEB6E62" w14:textId="77777777" w:rsidR="002C0C3A" w:rsidRPr="002C0C3A" w:rsidRDefault="002C0C3A" w:rsidP="002C0C3A">
                    <w:pPr>
                      <w:pStyle w:val="Coverfooter"/>
                      <w:jc w:val="left"/>
                      <w:rPr>
                        <w:sz w:val="14"/>
                        <w:szCs w:val="14"/>
                        <w:lang w:val="en-US"/>
                      </w:rPr>
                    </w:pPr>
                    <w:r w:rsidRPr="002C0C3A">
                      <w:rPr>
                        <w:sz w:val="14"/>
                        <w:szCs w:val="14"/>
                        <w:lang w:val="en-US"/>
                      </w:rPr>
                      <w:t xml:space="preserve">For further information please contact: </w:t>
                    </w:r>
                  </w:p>
                  <w:p w14:paraId="6F4F40E6" w14:textId="1E59A000" w:rsidR="002C0C3A" w:rsidRPr="002C0C3A" w:rsidRDefault="005407E4" w:rsidP="002C0C3A">
                    <w:pPr>
                      <w:pStyle w:val="Coverfooter"/>
                      <w:jc w:val="left"/>
                      <w:rPr>
                        <w:sz w:val="14"/>
                        <w:szCs w:val="16"/>
                      </w:rPr>
                    </w:pPr>
                    <w:r>
                      <w:rPr>
                        <w:sz w:val="14"/>
                        <w:szCs w:val="14"/>
                        <w:lang w:val="en-US"/>
                      </w:rPr>
                      <w:t>NAME, EMAIL, TELEPHONE NUMBER</w:t>
                    </w:r>
                  </w:p>
                </w:txbxContent>
              </v:textbox>
              <w10:wrap type="square"/>
            </v:shape>
          </w:pict>
        </mc:Fallback>
      </mc:AlternateContent>
    </w:r>
    <w:r w:rsidR="000144F2">
      <w:rPr>
        <w:noProof/>
      </w:rPr>
      <mc:AlternateContent>
        <mc:Choice Requires="wps">
          <w:drawing>
            <wp:anchor distT="45720" distB="45720" distL="114300" distR="114300" simplePos="0" relativeHeight="251658242" behindDoc="0" locked="0" layoutInCell="1" allowOverlap="1" wp14:anchorId="1AF98AFA" wp14:editId="73FCCB61">
              <wp:simplePos x="0" y="0"/>
              <wp:positionH relativeFrom="column">
                <wp:posOffset>4011295</wp:posOffset>
              </wp:positionH>
              <wp:positionV relativeFrom="paragraph">
                <wp:posOffset>-194098</wp:posOffset>
              </wp:positionV>
              <wp:extent cx="2360930" cy="1404620"/>
              <wp:effectExtent l="0" t="0" r="0" b="1270"/>
              <wp:wrapSquare wrapText="bothSides"/>
              <wp:docPr id="19215930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noFill/>
                      <a:ln w="9525">
                        <a:noFill/>
                        <a:miter lim="800000"/>
                        <a:headEnd/>
                        <a:tailEnd/>
                      </a:ln>
                    </wps:spPr>
                    <wps:txbx>
                      <w:txbxContent>
                        <w:p w14:paraId="75594B3F" w14:textId="39AB41EE" w:rsidR="008B4896" w:rsidRPr="002C0C3A" w:rsidRDefault="005407E4" w:rsidP="008B4896">
                          <w:pPr>
                            <w:pStyle w:val="Coverfooter"/>
                            <w:rPr>
                              <w:lang w:val="en-US"/>
                            </w:rPr>
                          </w:pPr>
                          <w:r>
                            <w:rPr>
                              <w:lang w:val="en-US"/>
                            </w:rPr>
                            <w:t>DATE</w:t>
                          </w:r>
                        </w:p>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 w14:anchorId="1AF98AFA" id="_x0000_s1032" type="#_x0000_t202" style="position:absolute;margin-left:315.85pt;margin-top:-15.3pt;width:185.9pt;height:110.6pt;z-index:251658242;visibility:visible;mso-wrap-style:square;mso-width-percent:400;mso-height-percent:200;mso-wrap-distance-left:9pt;mso-wrap-distance-top:3.6pt;mso-wrap-distance-right:9pt;mso-wrap-distance-bottom:3.6pt;mso-position-horizontal:absolute;mso-position-horizontal-relative:text;mso-position-vertical:absolute;mso-position-vertical-relative:text;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BDWE/QEAANUDAAAOAAAAZHJzL2Uyb0RvYy54bWysU11v2yAUfZ+0/4B4X2ynTtZYcaquXaZJ&#10;3YfU7gcQjGM04DIgsbNfvwt202h7q+YHdOGac+8597C+GbQiR+G8BFPTYpZTIgyHRpp9TX88bd9d&#10;U+IDMw1TYERNT8LTm83bN+veVmIOHahGOIIgxle9rWkXgq2yzPNOaOZnYIXBZAtOs4Bbt88ax3pE&#10;1yqb5/ky68E11gEX3uPp/Zikm4TftoKHb23rRSCqpthbSKtL6y6u2WbNqr1jtpN8aoO9ogvNpMGi&#10;Z6h7Fhg5OPkPlJbcgYc2zDjoDNpWcpE4IJsi/4vNY8esSFxQHG/PMvn/B8u/Hh/td0fC8AEGHGAi&#10;4e0D8J+eGLjrmNmLW+eg7wRrsHARJct666vpapTaVz6C7Pov0OCQ2SFAAhpap6MqyJMgOg7gdBZd&#10;DIFwPJxfLfPVFaY45ooyL5fzNJaMVc/XrfPhkwBNYlBTh1NN8Oz44ENsh1XPv8RqBrZSqTRZZUhf&#10;09VivkgXLjJaBjSekrqm13n8RitElh9Nky4HJtUYYwFlJtqR6cg5DLuByGbSJKqwg+aEOjgYfYbv&#10;AoMO3G9KevRYTf2vA3OCEvXZoJaroiyjKdOmXLxH4sRdZnaXGWY4QtU0UDKGdyEZOVL29hY138qk&#10;xksnU8vonSTS5PNozst9+uvlNW7+AAAA//8DAFBLAwQUAAYACAAAACEAFfwX6uAAAAAMAQAADwAA&#10;AGRycy9kb3ducmV2LnhtbEyPy07DMBBF90j8gzVI7Fq7pEkhxKkQD4klbUFi6caTOMIeR7Hbhr/H&#10;XZXdPI7unKnWk7PsiGPoPUlYzAUwpMbrnjoJn7u32T2wEBVpZT2hhF8MsK6vrypVan+iDR63sWMp&#10;hEKpJJgYh5Lz0Bh0Ksz9gJR2rR+diqkdO65HdUrhzvI7IQruVE/pglEDPhtsfrYHJ+GLvu17u9QG&#10;V/nHcjO8vrR53El5ezM9PQKLOMULDGf9pA51ctr7A+nArIQiW6wSKmGWiQLYmRAiy4HtU/WQRryu&#10;+P8n6j8AAAD//wMAUEsBAi0AFAAGAAgAAAAhALaDOJL+AAAA4QEAABMAAAAAAAAAAAAAAAAAAAAA&#10;AFtDb250ZW50X1R5cGVzXS54bWxQSwECLQAUAAYACAAAACEAOP0h/9YAAACUAQAACwAAAAAAAAAA&#10;AAAAAAAvAQAAX3JlbHMvLnJlbHNQSwECLQAUAAYACAAAACEAsQQ1hP0BAADVAwAADgAAAAAAAAAA&#10;AAAAAAAuAgAAZHJzL2Uyb0RvYy54bWxQSwECLQAUAAYACAAAACEAFfwX6uAAAAAMAQAADwAAAAAA&#10;AAAAAAAAAABXBAAAZHJzL2Rvd25yZXYueG1sUEsFBgAAAAAEAAQA8wAAAGQFAAAAAA==&#10;" filled="f" stroked="f">
              <v:textbox style="mso-fit-shape-to-text:t">
                <w:txbxContent>
                  <w:p w14:paraId="75594B3F" w14:textId="39AB41EE" w:rsidR="008B4896" w:rsidRPr="002C0C3A" w:rsidRDefault="005407E4" w:rsidP="008B4896">
                    <w:pPr>
                      <w:pStyle w:val="Coverfooter"/>
                      <w:rPr>
                        <w:lang w:val="en-US"/>
                      </w:rPr>
                    </w:pPr>
                    <w:r>
                      <w:rPr>
                        <w:lang w:val="en-US"/>
                      </w:rPr>
                      <w:t>DATE</w:t>
                    </w:r>
                  </w:p>
                </w:txbxContent>
              </v:textbox>
              <w10:wrap type="squar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ADFE4" w14:textId="4E407B3A" w:rsidR="00C91BAE" w:rsidRDefault="00C91BAE" w:rsidP="00C91BAE">
    <w:pPr>
      <w:pStyle w:val="Footer"/>
      <w:ind w:left="-426"/>
      <w:rPr>
        <w:rStyle w:val="PageNumber"/>
      </w:rPr>
    </w:pPr>
  </w:p>
  <w:p w14:paraId="018C0A72" w14:textId="77777777" w:rsidR="00AC0230" w:rsidRPr="00053EF5" w:rsidRDefault="00AC0230" w:rsidP="00C91BAE">
    <w:pPr>
      <w:pStyle w:val="Footer"/>
      <w:tabs>
        <w:tab w:val="clear" w:pos="8392"/>
        <w:tab w:val="right" w:pos="9000"/>
      </w:tabs>
      <w:ind w:left="-426"/>
      <w:rPr>
        <w:rStyle w:val="PageNumber"/>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0BD8F6" w14:textId="77777777" w:rsidR="00E55A55" w:rsidRDefault="00E55A55">
      <w:r>
        <w:separator/>
      </w:r>
    </w:p>
    <w:p w14:paraId="098F3940" w14:textId="77777777" w:rsidR="00E55A55" w:rsidRDefault="00E55A55"/>
  </w:footnote>
  <w:footnote w:type="continuationSeparator" w:id="0">
    <w:p w14:paraId="07812BD7" w14:textId="77777777" w:rsidR="00E55A55" w:rsidRDefault="00E55A55">
      <w:r>
        <w:continuationSeparator/>
      </w:r>
    </w:p>
    <w:p w14:paraId="017B8ACF" w14:textId="77777777" w:rsidR="00E55A55" w:rsidRDefault="00E55A55"/>
  </w:footnote>
  <w:footnote w:type="continuationNotice" w:id="1">
    <w:p w14:paraId="4E229A89" w14:textId="77777777" w:rsidR="00E55A55" w:rsidRDefault="00E55A55"/>
  </w:footnote>
  <w:footnote w:id="2">
    <w:p w14:paraId="651745C4" w14:textId="77777777" w:rsidR="00DC0823" w:rsidRDefault="00DC0823" w:rsidP="00DC0823">
      <w:pPr>
        <w:pStyle w:val="FootnoteText"/>
      </w:pPr>
      <w:r>
        <w:rPr>
          <w:rStyle w:val="FootnoteReference"/>
        </w:rPr>
        <w:footnoteRef/>
      </w:r>
      <w:r>
        <w:t xml:space="preserve"> Open access youth services are activities that YP can attend without the need for referrals or prior registration. These activities are designed to be free from barriers to access.</w:t>
      </w:r>
    </w:p>
  </w:footnote>
  <w:footnote w:id="3">
    <w:p w14:paraId="48DC6637" w14:textId="77777777" w:rsidR="00DC0823" w:rsidRDefault="00DC0823" w:rsidP="00DC0823">
      <w:pPr>
        <w:pStyle w:val="FootnoteText"/>
      </w:pPr>
      <w:r>
        <w:rPr>
          <w:rStyle w:val="FootnoteReference"/>
        </w:rPr>
        <w:footnoteRef/>
      </w:r>
      <w:r>
        <w:t xml:space="preserve"> See for instance Home Office (2023): Anti-social behaviour: impacts on individuals and local communities. Available online: </w:t>
      </w:r>
      <w:hyperlink r:id="rId1" w:anchor="wider-impacts-beyond-the-individual" w:history="1">
        <w:r w:rsidRPr="00EB27D4">
          <w:rPr>
            <w:rStyle w:val="Hyperlink"/>
          </w:rPr>
          <w:t>https://www.gov.uk/government/publications/impacts-of-anti-social-behaviour-on-individuals-and-communities/anti-social-behaviour-impacts-on-individuals-and-local-communities#wider-impacts-beyond-the-individual</w:t>
        </w:r>
      </w:hyperlink>
      <w:r>
        <w:t xml:space="preserve"> (accessed 22 January 2025).</w:t>
      </w:r>
    </w:p>
  </w:footnote>
  <w:footnote w:id="4">
    <w:p w14:paraId="4A4A290B" w14:textId="37D8279F" w:rsidR="00DC0823" w:rsidRPr="00CD38F4" w:rsidRDefault="00DC0823" w:rsidP="00DC0823">
      <w:pPr>
        <w:pStyle w:val="FootnoteText"/>
      </w:pPr>
      <w:r>
        <w:rPr>
          <w:rStyle w:val="FootnoteReference"/>
        </w:rPr>
        <w:footnoteRef/>
      </w:r>
      <w:r>
        <w:t xml:space="preserve"> </w:t>
      </w:r>
      <w:r w:rsidRPr="00CD38F4">
        <w:t xml:space="preserve">DCMS and The National Lottery Community Fund also commissioned Fortia Insight, together with LU and the Education Policy Institute (EPI), to conduct an impact evaluation of </w:t>
      </w:r>
      <w:r w:rsidR="00BE7E41">
        <w:t>P</w:t>
      </w:r>
      <w:r w:rsidRPr="00CD38F4">
        <w:t>hase 3 of the MHF.</w:t>
      </w:r>
    </w:p>
  </w:footnote>
  <w:footnote w:id="5">
    <w:p w14:paraId="3CBB0215" w14:textId="77777777" w:rsidR="006A4A2F" w:rsidRDefault="006A4A2F" w:rsidP="006A4A2F">
      <w:pPr>
        <w:pStyle w:val="FootnoteText"/>
      </w:pPr>
      <w:r>
        <w:rPr>
          <w:rStyle w:val="FootnoteReference"/>
        </w:rPr>
        <w:footnoteRef/>
      </w:r>
      <w:r>
        <w:t xml:space="preserve"> See online here: </w:t>
      </w:r>
      <w:hyperlink r:id="rId2" w:history="1">
        <w:r w:rsidRPr="00571D8A">
          <w:rPr>
            <w:rStyle w:val="Hyperlink"/>
          </w:rPr>
          <w:t>https://assets.publishing.service.gov.uk/media/689ca6a7e95097004f723f35/Million_Hours_Fund_Interim_Report_1_FINAL.pdf</w:t>
        </w:r>
      </w:hyperlink>
      <w:r>
        <w:t xml:space="preserve"> (last accessed 21 October 2025).</w:t>
      </w:r>
    </w:p>
  </w:footnote>
  <w:footnote w:id="6">
    <w:p w14:paraId="5AE6F55D" w14:textId="324EEE5F" w:rsidR="008C1A13" w:rsidRPr="008C1A13" w:rsidRDefault="008C1A13">
      <w:pPr>
        <w:pStyle w:val="FootnoteText"/>
        <w:rPr>
          <w:lang w:val="en-US"/>
        </w:rPr>
      </w:pPr>
      <w:r>
        <w:rPr>
          <w:rStyle w:val="FootnoteReference"/>
        </w:rPr>
        <w:footnoteRef/>
      </w:r>
      <w:r>
        <w:t xml:space="preserve"> </w:t>
      </w:r>
      <w:r w:rsidR="005C3F93">
        <w:rPr>
          <w:lang w:val="en-US"/>
        </w:rPr>
        <w:t xml:space="preserve">Rhodes, J. (2004) The critical ingredient: Caring youth-staff relationships in after-school settings. </w:t>
      </w:r>
      <w:r w:rsidR="00BC7C2F">
        <w:rPr>
          <w:lang w:val="en-US"/>
        </w:rPr>
        <w:t>In: New Directions for Youth Development, 101.</w:t>
      </w:r>
      <w:r w:rsidR="00163763">
        <w:rPr>
          <w:lang w:val="en-US"/>
        </w:rPr>
        <w:t xml:space="preserve"> </w:t>
      </w:r>
      <w:r w:rsidR="00E6681A">
        <w:rPr>
          <w:lang w:val="en-US"/>
        </w:rPr>
        <w:t>Jones, J. and Deutsch, N. (2011) Relational Strategies in After-School Settings: How Staff</w:t>
      </w:r>
      <w:r w:rsidR="0009390F">
        <w:rPr>
          <w:lang w:val="en-US"/>
        </w:rPr>
        <w:t xml:space="preserve">-Youth Relationships Support Positive Development. In: Youth &amp; Society, </w:t>
      </w:r>
      <w:r w:rsidR="006F6B30">
        <w:rPr>
          <w:lang w:val="en-US"/>
        </w:rPr>
        <w:t>43:4.</w:t>
      </w:r>
    </w:p>
  </w:footnote>
  <w:footnote w:id="7">
    <w:p w14:paraId="6D4BBE1C" w14:textId="3264DE51" w:rsidR="006A4A2F" w:rsidRPr="00A0740B" w:rsidRDefault="006A4A2F" w:rsidP="006A4A2F">
      <w:pPr>
        <w:pStyle w:val="FootnoteText"/>
      </w:pPr>
      <w:r>
        <w:rPr>
          <w:rStyle w:val="FootnoteReference"/>
        </w:rPr>
        <w:footnoteRef/>
      </w:r>
      <w:r>
        <w:t xml:space="preserve"> </w:t>
      </w:r>
      <w:r w:rsidRPr="00A0740B">
        <w:t xml:space="preserve">Based on grantholder survey data. Grantholders could select multiple responses. This means the </w:t>
      </w:r>
      <w:r w:rsidR="00947C2A">
        <w:t>percent</w:t>
      </w:r>
      <w:r w:rsidRPr="00A0740B">
        <w:t>ages do not add up to 100.</w:t>
      </w:r>
    </w:p>
  </w:footnote>
  <w:footnote w:id="8">
    <w:p w14:paraId="0DC93A40" w14:textId="77777777" w:rsidR="006A4A2F" w:rsidRPr="00AB3EB4" w:rsidRDefault="006A4A2F" w:rsidP="006A4A2F">
      <w:pPr>
        <w:pStyle w:val="FootnoteText"/>
        <w:rPr>
          <w:lang w:val="en-US"/>
        </w:rPr>
      </w:pPr>
      <w:r>
        <w:rPr>
          <w:rStyle w:val="FootnoteReference"/>
        </w:rPr>
        <w:footnoteRef/>
      </w:r>
      <w:r>
        <w:t xml:space="preserve"> </w:t>
      </w:r>
      <w:r w:rsidRPr="004D0DB7">
        <w:t xml:space="preserve">The term “at risk” in the survey may have been interpreted broadly by grantholders to include both </w:t>
      </w:r>
      <w:r>
        <w:t>YP</w:t>
      </w:r>
      <w:r w:rsidRPr="004D0DB7">
        <w:t xml:space="preserve"> at risk of perpetrating ASB and those vulnerable to experiencing or being targeted by it. These are distinct concepts, and the development of future data collection tools will refine this definition to ensure clarity of findings.</w:t>
      </w:r>
    </w:p>
  </w:footnote>
  <w:footnote w:id="9">
    <w:p w14:paraId="7BCC694F" w14:textId="77777777" w:rsidR="006A4A2F" w:rsidRPr="00332B77" w:rsidRDefault="006A4A2F" w:rsidP="006A4A2F">
      <w:pPr>
        <w:pStyle w:val="FootnoteText"/>
      </w:pPr>
      <w:r>
        <w:rPr>
          <w:rStyle w:val="FootnoteReference"/>
        </w:rPr>
        <w:footnoteRef/>
      </w:r>
      <w:r>
        <w:t xml:space="preserve"> In addition to resources to build and use partnerships and networks, other DCMS research found that staff turnover, a lack of understanding of youth work, and data sharing issues form barriers to the successful use of referral processes. See DCMS (2025) Youth Worker Interactions with Other Sectors for more information (available online: </w:t>
      </w:r>
      <w:hyperlink r:id="rId3" w:history="1">
        <w:r w:rsidRPr="00560D94">
          <w:rPr>
            <w:rStyle w:val="Hyperlink"/>
          </w:rPr>
          <w:t>https://www.gov.uk/government/publications/youth-worker-interactions-with-other-sectors-better-understanding-multi-agency-working-to-support-young-people/youth-worker-interactions-with-other-sectors-better-understanding-multi-agency-working-to-support-young-people</w:t>
        </w:r>
      </w:hyperlink>
      <w:r>
        <w:t>). Last accessed 2</w:t>
      </w:r>
      <w:r w:rsidRPr="00F36E3B">
        <w:rPr>
          <w:vertAlign w:val="superscript"/>
        </w:rPr>
        <w:t>nd</w:t>
      </w:r>
      <w:r>
        <w:t xml:space="preserve"> December 2025.</w:t>
      </w:r>
    </w:p>
  </w:footnote>
  <w:footnote w:id="10">
    <w:p w14:paraId="074E5E70" w14:textId="77777777" w:rsidR="00AC1F42" w:rsidRDefault="00AC1F42" w:rsidP="00AC1F42">
      <w:pPr>
        <w:pStyle w:val="FootnoteText"/>
      </w:pPr>
      <w:r>
        <w:rPr>
          <w:rStyle w:val="FootnoteReference"/>
        </w:rPr>
        <w:footnoteRef/>
      </w:r>
      <w:r>
        <w:t xml:space="preserve"> </w:t>
      </w:r>
      <w:r>
        <w:rPr>
          <w:color w:val="63666A"/>
        </w:rPr>
        <w:t xml:space="preserve">This figure is based on monitoring data reviewed by The National Lottery Community Fund team, who make every effort to verify data accuracy. Once monitoring data is received from individual grantholders, The National Lottery Community Fund funding officers validate the data and implement additional checks such as liaising with the grantholders to query their submitted numbers if they do not seem accurate. The Fortia Insight evaluation team replicated the calculation with the data provided by The National Lottery Community Fund and confirmed the same number of hours. The calculation is as follows: For each grantholder calculate the Average number of YP per hour x Total number of hours. Then add all figures together to calculate the total number of additional hours delivered. The exact total is </w:t>
      </w:r>
      <w:r w:rsidRPr="00373054">
        <w:rPr>
          <w:color w:val="63666A"/>
        </w:rPr>
        <w:t xml:space="preserve">2,600,039 additional hours delivered. </w:t>
      </w:r>
      <w:r>
        <w:rPr>
          <w:color w:val="63666A"/>
        </w:rPr>
        <w:t>Fortia Insight has no oversight over the collection and validation of monitoring data.</w:t>
      </w:r>
    </w:p>
  </w:footnote>
  <w:footnote w:id="11">
    <w:p w14:paraId="214B0A91" w14:textId="77777777" w:rsidR="004C7181" w:rsidRDefault="004C7181" w:rsidP="004C7181">
      <w:pPr>
        <w:pStyle w:val="FootnoteText"/>
      </w:pPr>
      <w:r>
        <w:rPr>
          <w:rStyle w:val="FootnoteReference"/>
        </w:rPr>
        <w:footnoteRef/>
      </w:r>
      <w:r>
        <w:t xml:space="preserve"> </w:t>
      </w:r>
      <w:r w:rsidRPr="00FC4301">
        <w:t xml:space="preserve">The term “at risk” in the survey may have been interpreted broadly by grantholders to include both </w:t>
      </w:r>
      <w:r>
        <w:t>YP</w:t>
      </w:r>
      <w:r w:rsidRPr="00FC4301">
        <w:t xml:space="preserve"> at risk of perpetrating ASB and those vulnerable to experiencing or being targeted by it. These are distinct concepts, and</w:t>
      </w:r>
      <w:r>
        <w:t xml:space="preserve"> the development of</w:t>
      </w:r>
      <w:r w:rsidRPr="00FC4301">
        <w:t xml:space="preserve"> future </w:t>
      </w:r>
      <w:r>
        <w:t>data collection</w:t>
      </w:r>
      <w:r w:rsidRPr="00FC4301">
        <w:t xml:space="preserve"> </w:t>
      </w:r>
      <w:r>
        <w:t>tools will</w:t>
      </w:r>
      <w:r w:rsidRPr="00FC4301">
        <w:t xml:space="preserve"> refine this definition to ensure clarity</w:t>
      </w:r>
      <w:r>
        <w:t xml:space="preserve"> of findings</w:t>
      </w:r>
      <w:r w:rsidRPr="00FC4301">
        <w:t>.</w:t>
      </w:r>
    </w:p>
  </w:footnote>
  <w:footnote w:id="12">
    <w:p w14:paraId="5D7BFA37" w14:textId="77777777" w:rsidR="00D83445" w:rsidRPr="00C44F8E" w:rsidRDefault="00D83445" w:rsidP="00D83445">
      <w:pPr>
        <w:pStyle w:val="FootnoteText"/>
      </w:pPr>
      <w:r>
        <w:rPr>
          <w:rStyle w:val="FootnoteReference"/>
        </w:rPr>
        <w:footnoteRef/>
      </w:r>
      <w:r>
        <w:t xml:space="preserve"> </w:t>
      </w:r>
      <w:r w:rsidRPr="000D358C">
        <w:t>The survey indicates that 61% of grantholders used the grant to recruit additional paid staff</w:t>
      </w:r>
      <w:r>
        <w:t>.</w:t>
      </w:r>
      <w:r w:rsidRPr="000D358C">
        <w:t xml:space="preserve"> </w:t>
      </w:r>
      <w:r>
        <w:t>I</w:t>
      </w:r>
      <w:r w:rsidRPr="000D358C">
        <w:t>nterview evidence does not consistently corroborate this finding. This divergence likely reflects differences in methodology, as interviews were qualitative and not designed to be representative of the full grantholder population.</w:t>
      </w:r>
    </w:p>
  </w:footnote>
  <w:footnote w:id="13">
    <w:p w14:paraId="47EBA0B0" w14:textId="77777777" w:rsidR="00D20E8A" w:rsidRPr="008D5615" w:rsidRDefault="00D20E8A" w:rsidP="00D20E8A">
      <w:pPr>
        <w:pStyle w:val="FootnoteText"/>
      </w:pPr>
      <w:r>
        <w:rPr>
          <w:rStyle w:val="FootnoteReference"/>
        </w:rPr>
        <w:footnoteRef/>
      </w:r>
      <w:r>
        <w:t xml:space="preserve"> This aligns with the findings of the Youth Participation Pilot Survey commissioned by DCMS, which found that sports clubs and fitness classes were the activities most frequently attended by YP (Available online: </w:t>
      </w:r>
      <w:hyperlink r:id="rId4" w:history="1">
        <w:r w:rsidRPr="00DF00A3">
          <w:rPr>
            <w:rStyle w:val="Hyperlink"/>
          </w:rPr>
          <w:t>https://www.gov.uk/government/statistics/youth-participation-pilot-survey-findings/youth-participation-pilot-survey-executive-summary</w:t>
        </w:r>
      </w:hyperlink>
      <w:r>
        <w:t xml:space="preserve">, last accessed 26 November 2025). </w:t>
      </w:r>
    </w:p>
  </w:footnote>
  <w:footnote w:id="14">
    <w:p w14:paraId="0F86AD18" w14:textId="77777777" w:rsidR="008A6BBE" w:rsidRDefault="008A6BBE" w:rsidP="008A6BBE">
      <w:pPr>
        <w:pStyle w:val="FootnoteText"/>
      </w:pPr>
      <w:r>
        <w:rPr>
          <w:rStyle w:val="FootnoteReference"/>
        </w:rPr>
        <w:footnoteRef/>
      </w:r>
      <w:r>
        <w:t xml:space="preserve"> Understanding Society Youth Questionnaire: </w:t>
      </w:r>
      <w:hyperlink r:id="rId5" w:history="1">
        <w:r w:rsidRPr="00132D60">
          <w:rPr>
            <w:rStyle w:val="Hyperlink"/>
          </w:rPr>
          <w:t>https://www.understandingsociety.ac.uk/wp-content/uploads/documentation/main-survey/questionnaires/6614-main-survey-self-completion-questionnaire-youth-gb-w14.pdf</w:t>
        </w:r>
      </w:hyperlink>
      <w:r>
        <w:t xml:space="preserve"> (Accessed 02/10/2025).</w:t>
      </w:r>
    </w:p>
  </w:footnote>
  <w:footnote w:id="15">
    <w:p w14:paraId="3CAB377A" w14:textId="77777777" w:rsidR="008A6BBE" w:rsidRDefault="008A6BBE" w:rsidP="008A6BBE">
      <w:pPr>
        <w:pStyle w:val="FootnoteText"/>
      </w:pPr>
      <w:r>
        <w:rPr>
          <w:rStyle w:val="FootnoteReference"/>
        </w:rPr>
        <w:footnoteRef/>
      </w:r>
      <w:r>
        <w:t xml:space="preserve"> Young People’s Survey (YPS) Technical Guide: </w:t>
      </w:r>
      <w:hyperlink r:id="rId6" w:history="1">
        <w:r w:rsidRPr="00E311B2">
          <w:rPr>
            <w:rStyle w:val="Hyperlink"/>
          </w:rPr>
          <w:t>https://www.ymcageorgewilliams.uk/sites/default/files/2024-02/YPS%20Tech%20Guide%20June%2023%20FINAL%202.pdf</w:t>
        </w:r>
      </w:hyperlink>
      <w:r>
        <w:t xml:space="preserve"> (Accessed 28/10/2024).</w:t>
      </w:r>
    </w:p>
  </w:footnote>
  <w:footnote w:id="16">
    <w:p w14:paraId="0F7C2149" w14:textId="6F920EB6" w:rsidR="008A6BBE" w:rsidRPr="00891018" w:rsidRDefault="008A6BBE" w:rsidP="008A6BBE">
      <w:pPr>
        <w:pStyle w:val="FootnoteText"/>
      </w:pPr>
      <w:r>
        <w:rPr>
          <w:rStyle w:val="FootnoteReference"/>
        </w:rPr>
        <w:footnoteRef/>
      </w:r>
      <w:r>
        <w:t xml:space="preserve"> Definitions for the different levels of socio-emotional skills can be found in </w:t>
      </w:r>
      <w:r w:rsidR="001D7384">
        <w:fldChar w:fldCharType="begin"/>
      </w:r>
      <w:r w:rsidR="001D7384">
        <w:instrText xml:space="preserve"> REF _Ref230857552 \h </w:instrText>
      </w:r>
      <w:r w:rsidR="001D7384">
        <w:fldChar w:fldCharType="separate"/>
      </w:r>
      <w:r w:rsidR="001D7384" w:rsidRPr="00B71F91">
        <w:t>Annex B: Detailed methodology</w:t>
      </w:r>
      <w:r w:rsidR="001D7384">
        <w:fldChar w:fldCharType="end"/>
      </w:r>
      <w:r w:rsidR="001D7384">
        <w:t>.</w:t>
      </w:r>
    </w:p>
  </w:footnote>
  <w:footnote w:id="17">
    <w:p w14:paraId="0B6A84EE" w14:textId="5D5D6BE7" w:rsidR="006105FC" w:rsidRPr="003471F4" w:rsidRDefault="006105FC" w:rsidP="006105FC">
      <w:pPr>
        <w:pStyle w:val="FootnoteText"/>
      </w:pPr>
      <w:r w:rsidRPr="003471F4">
        <w:rPr>
          <w:rStyle w:val="FootnoteReference"/>
        </w:rPr>
        <w:footnoteRef/>
      </w:r>
      <w:r w:rsidRPr="003471F4">
        <w:t xml:space="preserve"> For example, if the variation between two variables (e</w:t>
      </w:r>
      <w:r>
        <w:t>.</w:t>
      </w:r>
      <w:r w:rsidRPr="003471F4">
        <w:t>g</w:t>
      </w:r>
      <w:r>
        <w:t>.</w:t>
      </w:r>
      <w:r w:rsidR="00793431">
        <w:t>,</w:t>
      </w:r>
      <w:r w:rsidRPr="003471F4">
        <w:t xml:space="preserve"> frequency of attendance and level of wellbeing) is </w:t>
      </w:r>
      <w:r>
        <w:t>three%</w:t>
      </w:r>
      <w:r w:rsidRPr="003471F4">
        <w:t>, the answer to the relevant KEQ would be ‘partially’, and the evidence categorised as ‘weak evidence’. For future analyses, it is important to note that the thresholds defined for evidence strength and variation may be updated based on the specific sample size and context of the survey. In cases where a sufficiently large sample size is achieved (e</w:t>
      </w:r>
      <w:r>
        <w:t>.</w:t>
      </w:r>
      <w:r w:rsidRPr="003471F4">
        <w:t>g</w:t>
      </w:r>
      <w:r>
        <w:t>.</w:t>
      </w:r>
      <w:r w:rsidR="00793431">
        <w:t>,</w:t>
      </w:r>
      <w:r w:rsidRPr="003471F4">
        <w:t xml:space="preserve"> n &gt; 30 for each category of responses), the current thresholds should be reassessed and validated to ensure they accurately capture meaningful patterns. Conversely, for smaller sample sizes or specific subgroups with unique characteristics, adjustments to these thresholds may be necessary to account for potential variability or noise in the data. Any such updates will be made to ensure the analysis remains rigorous and contextually appropriate.</w:t>
      </w:r>
    </w:p>
  </w:footnote>
  <w:footnote w:id="18">
    <w:p w14:paraId="107A67BE" w14:textId="77777777" w:rsidR="006105FC" w:rsidRDefault="006105FC" w:rsidP="006105FC">
      <w:pPr>
        <w:pStyle w:val="FootnoteText"/>
      </w:pPr>
      <w:r>
        <w:rPr>
          <w:rStyle w:val="FootnoteReference"/>
        </w:rPr>
        <w:footnoteRef/>
      </w:r>
      <w:r>
        <w:t xml:space="preserve"> </w:t>
      </w:r>
      <w:r>
        <w:rPr>
          <w:rFonts w:eastAsia="Arial"/>
        </w:rPr>
        <w:t>T</w:t>
      </w:r>
      <w:r w:rsidRPr="004157D2">
        <w:rPr>
          <w:rFonts w:eastAsia="Arial"/>
        </w:rPr>
        <w:t>his finding is based on a very small sample size (lower than 30</w:t>
      </w:r>
      <w:r>
        <w:rPr>
          <w:rFonts w:eastAsia="Arial"/>
        </w:rPr>
        <w:t xml:space="preserve"> responses</w:t>
      </w:r>
      <w:r w:rsidRPr="004157D2">
        <w:rPr>
          <w:rFonts w:eastAsia="Arial"/>
        </w:rPr>
        <w:t>) and should be interpreted with caution.</w:t>
      </w:r>
    </w:p>
  </w:footnote>
  <w:footnote w:id="19">
    <w:p w14:paraId="42EAB03A" w14:textId="7990CD3D" w:rsidR="006105FC" w:rsidRPr="00092CF9" w:rsidRDefault="006105FC" w:rsidP="006105FC">
      <w:pPr>
        <w:pStyle w:val="FootnoteText"/>
      </w:pPr>
      <w:r>
        <w:rPr>
          <w:rStyle w:val="FootnoteReference"/>
        </w:rPr>
        <w:footnoteRef/>
      </w:r>
      <w:r>
        <w:t xml:space="preserve"> Definitions for weak, emerging, moderate and strong evidence can be found in table 7</w:t>
      </w:r>
      <w:r w:rsidR="002449C7">
        <w:t>.</w:t>
      </w:r>
    </w:p>
  </w:footnote>
  <w:footnote w:id="20">
    <w:p w14:paraId="6BA06BED" w14:textId="54BA8698" w:rsidR="00C163F6" w:rsidRPr="00092CF9" w:rsidRDefault="00C163F6" w:rsidP="00C163F6">
      <w:pPr>
        <w:pStyle w:val="FootnoteText"/>
      </w:pPr>
      <w:r>
        <w:rPr>
          <w:rStyle w:val="FootnoteReference"/>
        </w:rPr>
        <w:footnoteRef/>
      </w:r>
      <w:r>
        <w:t xml:space="preserve"> Definitions for weak, emerging, moderate and strong evidence can be found in table 7</w:t>
      </w:r>
      <w:r w:rsidR="002F32C0">
        <w:t>.</w:t>
      </w:r>
    </w:p>
  </w:footnote>
  <w:footnote w:id="21">
    <w:p w14:paraId="04594F13" w14:textId="77777777" w:rsidR="00C163F6" w:rsidRDefault="00C163F6" w:rsidP="00C163F6">
      <w:pPr>
        <w:pStyle w:val="FootnoteText"/>
      </w:pPr>
      <w:r>
        <w:rPr>
          <w:rStyle w:val="FootnoteReference"/>
        </w:rPr>
        <w:footnoteRef/>
      </w:r>
      <w:r>
        <w:t xml:space="preserve"> </w:t>
      </w:r>
      <w:r>
        <w:rPr>
          <w:rFonts w:eastAsia="Arial"/>
        </w:rPr>
        <w:t>T</w:t>
      </w:r>
      <w:r w:rsidRPr="00D37477">
        <w:rPr>
          <w:rFonts w:eastAsia="Arial"/>
        </w:rPr>
        <w:t>his finding is</w:t>
      </w:r>
      <w:r>
        <w:rPr>
          <w:rFonts w:eastAsia="Arial"/>
        </w:rPr>
        <w:t xml:space="preserve"> </w:t>
      </w:r>
      <w:r w:rsidRPr="00D37477">
        <w:rPr>
          <w:rFonts w:eastAsia="Arial"/>
        </w:rPr>
        <w:t>based on a small sample size (n = 30)</w:t>
      </w:r>
      <w:r>
        <w:rPr>
          <w:rFonts w:eastAsia="Arial"/>
        </w:rPr>
        <w:t xml:space="preserve"> when compared to sample sizes for other activities. </w:t>
      </w:r>
      <w:r w:rsidRPr="005D5732">
        <w:rPr>
          <w:rFonts w:eastAsia="Arial"/>
        </w:rPr>
        <w:t>While it meets the minimum threshold for reliability, it should be interpreted with caution due to limited representation</w:t>
      </w:r>
      <w:r>
        <w:rPr>
          <w:rFonts w:eastAsia="Arial"/>
        </w:rPr>
        <w:t>.</w:t>
      </w:r>
    </w:p>
  </w:footnote>
  <w:footnote w:id="22">
    <w:p w14:paraId="655182A8" w14:textId="77777777" w:rsidR="00C16F52" w:rsidRPr="00092CF9" w:rsidRDefault="00C16F52" w:rsidP="00C16F52">
      <w:pPr>
        <w:pStyle w:val="FootnoteText"/>
      </w:pPr>
      <w:r>
        <w:rPr>
          <w:rStyle w:val="FootnoteReference"/>
        </w:rPr>
        <w:footnoteRef/>
      </w:r>
      <w:r>
        <w:t xml:space="preserve"> Definitions for weak, emerging, moderate and strong evidence can be found in table 7</w:t>
      </w:r>
    </w:p>
  </w:footnote>
  <w:footnote w:id="23">
    <w:p w14:paraId="030E579D" w14:textId="3DDA6968" w:rsidR="00C16F52" w:rsidRPr="00092CF9" w:rsidRDefault="00C16F52" w:rsidP="00C16F52">
      <w:pPr>
        <w:pStyle w:val="FootnoteText"/>
      </w:pPr>
      <w:r>
        <w:rPr>
          <w:rStyle w:val="FootnoteReference"/>
        </w:rPr>
        <w:footnoteRef/>
      </w:r>
      <w:r>
        <w:t xml:space="preserve"> Definitions for weak, emerging, moderate and strong evidence can be found in table 7</w:t>
      </w:r>
      <w:r w:rsidR="001722BE">
        <w:t>.</w:t>
      </w:r>
    </w:p>
  </w:footnote>
  <w:footnote w:id="24">
    <w:p w14:paraId="0F0C86E6" w14:textId="77777777" w:rsidR="00470978" w:rsidRPr="003471F4" w:rsidRDefault="00470978" w:rsidP="00470978">
      <w:pPr>
        <w:pStyle w:val="FootnoteText"/>
        <w:rPr>
          <w:rFonts w:cs="Arial"/>
        </w:rPr>
      </w:pPr>
      <w:r w:rsidRPr="003471F4">
        <w:rPr>
          <w:rStyle w:val="FootnoteReference"/>
          <w:rFonts w:cs="Arial"/>
        </w:rPr>
        <w:footnoteRef/>
      </w:r>
      <w:r w:rsidRPr="003471F4">
        <w:rPr>
          <w:rFonts w:cs="Arial"/>
        </w:rPr>
        <w:t xml:space="preserve"> Social desirability bias, i</w:t>
      </w:r>
      <w:r>
        <w:rPr>
          <w:rFonts w:cs="Arial"/>
        </w:rPr>
        <w:t>.</w:t>
      </w:r>
      <w:r w:rsidRPr="003471F4">
        <w:rPr>
          <w:rFonts w:cs="Arial"/>
        </w:rPr>
        <w:t>e</w:t>
      </w:r>
      <w:r>
        <w:rPr>
          <w:rFonts w:cs="Arial"/>
        </w:rPr>
        <w:t>.,</w:t>
      </w:r>
      <w:r w:rsidRPr="003471F4">
        <w:rPr>
          <w:rFonts w:cs="Arial"/>
        </w:rPr>
        <w:t xml:space="preserve"> the respondents might wish to please the delivery staff and try to provide answers to the survey they though were ‘right’ in the eyes of this key reference person/ delivery staff.</w:t>
      </w:r>
    </w:p>
  </w:footnote>
  <w:footnote w:id="25">
    <w:p w14:paraId="1A716B09" w14:textId="77777777" w:rsidR="00AB0436" w:rsidRPr="0013447C" w:rsidRDefault="00AB0436" w:rsidP="00AB0436">
      <w:pPr>
        <w:pStyle w:val="FootnoteText"/>
      </w:pPr>
      <w:r>
        <w:rPr>
          <w:rStyle w:val="FootnoteReference"/>
        </w:rPr>
        <w:footnoteRef/>
      </w:r>
      <w:r>
        <w:t xml:space="preserve"> YP who disagreed or strongly disagreed with this statement were also asked whether they felt safe in other areas of their community, and over two-thirds disagreed or strongly disagreed when asked if they felt safe at school, home and while hanging out in the street.</w:t>
      </w:r>
    </w:p>
  </w:footnote>
  <w:footnote w:id="26">
    <w:p w14:paraId="0C23E5AE" w14:textId="286B0BD9" w:rsidR="00AB0436" w:rsidRPr="00043A42" w:rsidRDefault="00AB0436" w:rsidP="00AB0436">
      <w:pPr>
        <w:pStyle w:val="FootnoteText"/>
      </w:pPr>
      <w:r>
        <w:rPr>
          <w:rStyle w:val="FootnoteReference"/>
        </w:rPr>
        <w:footnoteRef/>
      </w:r>
      <w:r>
        <w:t xml:space="preserve"> The approach to assessing trends and categorisation of evidence is detailed in section </w:t>
      </w:r>
      <w:r w:rsidR="0097698F">
        <w:fldChar w:fldCharType="begin"/>
      </w:r>
      <w:r w:rsidR="0097698F">
        <w:instrText xml:space="preserve"> REF _Ref230857758 \r \h </w:instrText>
      </w:r>
      <w:r w:rsidR="0097698F">
        <w:fldChar w:fldCharType="separate"/>
      </w:r>
      <w:r w:rsidR="0097698F">
        <w:t>4.2.2</w:t>
      </w:r>
      <w:r w:rsidR="0097698F">
        <w:fldChar w:fldCharType="end"/>
      </w:r>
    </w:p>
  </w:footnote>
  <w:footnote w:id="27">
    <w:p w14:paraId="582EFA88" w14:textId="77777777" w:rsidR="00AB0436" w:rsidRDefault="00AB0436" w:rsidP="00AB0436">
      <w:pPr>
        <w:pStyle w:val="FootnoteText"/>
      </w:pPr>
      <w:r>
        <w:rPr>
          <w:rStyle w:val="FootnoteReference"/>
        </w:rPr>
        <w:footnoteRef/>
      </w:r>
      <w:r>
        <w:t xml:space="preserve"> </w:t>
      </w:r>
      <w:r>
        <w:rPr>
          <w:rFonts w:eastAsia="Arial"/>
        </w:rPr>
        <w:t>T</w:t>
      </w:r>
      <w:r w:rsidRPr="004157D2">
        <w:rPr>
          <w:rFonts w:eastAsia="Arial"/>
        </w:rPr>
        <w:t>his finding is based on a very small sample size (lower than 30</w:t>
      </w:r>
      <w:r>
        <w:rPr>
          <w:rFonts w:eastAsia="Arial"/>
        </w:rPr>
        <w:t xml:space="preserve"> responses</w:t>
      </w:r>
      <w:r w:rsidRPr="004157D2">
        <w:rPr>
          <w:rFonts w:eastAsia="Arial"/>
        </w:rPr>
        <w:t>) and should be interpreted with caution.</w:t>
      </w:r>
    </w:p>
  </w:footnote>
  <w:footnote w:id="28">
    <w:p w14:paraId="1D4E27B3" w14:textId="77777777" w:rsidR="00AB0436" w:rsidRDefault="00AB0436" w:rsidP="00AB0436">
      <w:pPr>
        <w:pStyle w:val="FootnoteText"/>
      </w:pPr>
      <w:r>
        <w:rPr>
          <w:rStyle w:val="FootnoteReference"/>
        </w:rPr>
        <w:footnoteRef/>
      </w:r>
      <w:r>
        <w:t xml:space="preserve"> </w:t>
      </w:r>
      <w:r>
        <w:rPr>
          <w:rFonts w:eastAsia="Arial"/>
        </w:rPr>
        <w:t>T</w:t>
      </w:r>
      <w:r w:rsidRPr="00D37477">
        <w:rPr>
          <w:rFonts w:eastAsia="Arial"/>
        </w:rPr>
        <w:t>his finding is</w:t>
      </w:r>
      <w:r>
        <w:rPr>
          <w:rFonts w:eastAsia="Arial"/>
        </w:rPr>
        <w:t xml:space="preserve"> </w:t>
      </w:r>
      <w:r w:rsidRPr="00D37477">
        <w:rPr>
          <w:rFonts w:eastAsia="Arial"/>
        </w:rPr>
        <w:t>based on a small sample size (n = 30)</w:t>
      </w:r>
      <w:r>
        <w:rPr>
          <w:rFonts w:eastAsia="Arial"/>
        </w:rPr>
        <w:t xml:space="preserve"> when compared to sample sizes for other activities. </w:t>
      </w:r>
      <w:r w:rsidRPr="005D5732">
        <w:rPr>
          <w:rFonts w:eastAsia="Arial"/>
        </w:rPr>
        <w:t>While it meets the minimum threshold for reliability, it should be interpreted with caution due to limited representation</w:t>
      </w:r>
      <w:r>
        <w:rPr>
          <w:rFonts w:eastAsia="Arial"/>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71AAD" w14:textId="77777777" w:rsidR="00D65A49" w:rsidRDefault="00D65A49">
    <w:pPr>
      <w:pStyle w:val="Header"/>
      <w:tabs>
        <w:tab w:val="right" w:pos="9018"/>
      </w:tabs>
      <w:rPr>
        <w:sz w:val="2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702A48" w14:textId="1A19AAAB" w:rsidR="00B5465D" w:rsidRDefault="00B5465D">
    <w:pPr>
      <w:pStyle w:val="Header"/>
      <w:rPr>
        <w:noProof/>
      </w:rPr>
    </w:pPr>
  </w:p>
  <w:p w14:paraId="5BAF5E49" w14:textId="65B50EDA" w:rsidR="006212D4" w:rsidRDefault="00BA274F">
    <w:pPr>
      <w:pStyle w:val="Header"/>
    </w:pPr>
    <w:r>
      <w:rPr>
        <w:noProof/>
      </w:rPr>
      <w:drawing>
        <wp:anchor distT="0" distB="0" distL="114300" distR="114300" simplePos="0" relativeHeight="251658243" behindDoc="1" locked="0" layoutInCell="1" allowOverlap="1" wp14:anchorId="1C057860" wp14:editId="178DE830">
          <wp:simplePos x="0" y="0"/>
          <wp:positionH relativeFrom="column">
            <wp:posOffset>1905</wp:posOffset>
          </wp:positionH>
          <wp:positionV relativeFrom="paragraph">
            <wp:posOffset>159459</wp:posOffset>
          </wp:positionV>
          <wp:extent cx="2212975" cy="464185"/>
          <wp:effectExtent l="0" t="0" r="0" b="0"/>
          <wp:wrapSquare wrapText="bothSides"/>
          <wp:docPr id="294911937"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212975" cy="464185"/>
                  </a:xfrm>
                  <a:prstGeom prst="rect">
                    <a:avLst/>
                  </a:prstGeom>
                  <a:noFill/>
                </pic:spPr>
              </pic:pic>
            </a:graphicData>
          </a:graphic>
          <wp14:sizeRelH relativeFrom="margin">
            <wp14:pctWidth>0</wp14:pctWidth>
          </wp14:sizeRelH>
          <wp14:sizeRelV relativeFrom="margin">
            <wp14:pctHeight>0</wp14:pctHeight>
          </wp14:sizeRelV>
        </wp:anchor>
      </w:drawing>
    </w:r>
    <w:r w:rsidRPr="000A4BA4">
      <w:rPr>
        <w:noProof/>
      </w:rPr>
      <w:drawing>
        <wp:anchor distT="0" distB="0" distL="114300" distR="114300" simplePos="0" relativeHeight="251658244" behindDoc="0" locked="0" layoutInCell="1" allowOverlap="1" wp14:anchorId="0C03787C" wp14:editId="6B84AD82">
          <wp:simplePos x="0" y="0"/>
          <wp:positionH relativeFrom="column">
            <wp:posOffset>-17810</wp:posOffset>
          </wp:positionH>
          <wp:positionV relativeFrom="paragraph">
            <wp:posOffset>850723</wp:posOffset>
          </wp:positionV>
          <wp:extent cx="1809750" cy="602615"/>
          <wp:effectExtent l="0" t="0" r="0" b="6985"/>
          <wp:wrapSquare wrapText="bothSides"/>
          <wp:docPr id="2697863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9786398" name=""/>
                  <pic:cNvPicPr/>
                </pic:nvPicPr>
                <pic:blipFill>
                  <a:blip r:embed="rId2">
                    <a:extLst>
                      <a:ext uri="{28A0092B-C50C-407E-A947-70E740481C1C}">
                        <a14:useLocalDpi xmlns:a14="http://schemas.microsoft.com/office/drawing/2010/main" val="0"/>
                      </a:ext>
                    </a:extLst>
                  </a:blip>
                  <a:stretch>
                    <a:fillRect/>
                  </a:stretch>
                </pic:blipFill>
                <pic:spPr>
                  <a:xfrm>
                    <a:off x="0" y="0"/>
                    <a:ext cx="1809750" cy="602615"/>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690C8" w14:textId="2736706C" w:rsidR="0038702B" w:rsidRDefault="0038702B" w:rsidP="00B5465D">
    <w:pPr>
      <w:pStyle w:val="Header"/>
      <w:ind w:right="-755"/>
      <w:jc w:val="right"/>
      <w:rPr>
        <w:rFonts w:cs="Arial"/>
        <w:sz w:val="16"/>
        <w:lang w:val="en-US"/>
      </w:rPr>
    </w:pPr>
  </w:p>
  <w:p w14:paraId="7B2D14A1" w14:textId="77777777" w:rsidR="0038702B" w:rsidRPr="008C54D9" w:rsidRDefault="0038702B" w:rsidP="008C54D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820C27A"/>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1B2615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088E8142"/>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CEFA05F4"/>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5D7E00A4"/>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EF01B9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F9A24210"/>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91C54F4"/>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E410DBF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7DD00F3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5751517"/>
    <w:multiLevelType w:val="multilevel"/>
    <w:tmpl w:val="F70E904E"/>
    <w:lvl w:ilvl="0">
      <w:start w:val="1"/>
      <w:numFmt w:val="bullet"/>
      <w:pStyle w:val="Bullet1nospacing"/>
      <w:lvlText w:val=""/>
      <w:lvlJc w:val="left"/>
      <w:pPr>
        <w:ind w:left="284" w:hanging="284"/>
      </w:pPr>
      <w:rPr>
        <w:rFonts w:ascii="Wingdings" w:hAnsi="Wingdings" w:cs="Times New Roman" w:hint="default"/>
        <w:color w:val="000000" w:themeColor="text1"/>
      </w:rPr>
    </w:lvl>
    <w:lvl w:ilvl="1">
      <w:start w:val="1"/>
      <w:numFmt w:val="bullet"/>
      <w:pStyle w:val="Bullet2nospacing"/>
      <w:lvlText w:val="–"/>
      <w:lvlJc w:val="left"/>
      <w:pPr>
        <w:ind w:left="568" w:hanging="284"/>
      </w:pPr>
      <w:rPr>
        <w:rFonts w:ascii="Arial" w:hAnsi="Arial" w:cs="Arial" w:hint="default"/>
        <w:color w:val="000000" w:themeColor="text1"/>
      </w:rPr>
    </w:lvl>
    <w:lvl w:ilvl="2">
      <w:start w:val="1"/>
      <w:numFmt w:val="bullet"/>
      <w:pStyle w:val="Bullet3nospacing"/>
      <w:lvlText w:val="–"/>
      <w:lvlJc w:val="left"/>
      <w:pPr>
        <w:ind w:left="852" w:hanging="284"/>
      </w:pPr>
      <w:rPr>
        <w:rFonts w:ascii="Arial" w:hAnsi="Arial" w:cs="Arial" w:hint="default"/>
        <w:color w:val="000000" w:themeColor="text1"/>
      </w:rPr>
    </w:lvl>
    <w:lvl w:ilvl="3">
      <w:start w:val="1"/>
      <w:numFmt w:val="bullet"/>
      <w:lvlText w:val="–"/>
      <w:lvlJc w:val="left"/>
      <w:pPr>
        <w:ind w:left="1136" w:hanging="284"/>
      </w:pPr>
      <w:rPr>
        <w:rFonts w:ascii="Arial" w:hAnsi="Arial" w:cs="Arial" w:hint="default"/>
        <w:color w:val="000000" w:themeColor="text1"/>
      </w:rPr>
    </w:lvl>
    <w:lvl w:ilvl="4">
      <w:start w:val="1"/>
      <w:numFmt w:val="bullet"/>
      <w:lvlText w:val="–"/>
      <w:lvlJc w:val="left"/>
      <w:pPr>
        <w:ind w:left="1420" w:hanging="284"/>
      </w:pPr>
      <w:rPr>
        <w:rFonts w:ascii="Arial" w:hAnsi="Arial" w:cs="Arial" w:hint="default"/>
        <w:color w:val="000000" w:themeColor="text1"/>
      </w:rPr>
    </w:lvl>
    <w:lvl w:ilvl="5">
      <w:start w:val="1"/>
      <w:numFmt w:val="bullet"/>
      <w:lvlText w:val="–"/>
      <w:lvlJc w:val="left"/>
      <w:pPr>
        <w:ind w:left="1701" w:hanging="281"/>
      </w:pPr>
      <w:rPr>
        <w:rFonts w:ascii="Arial" w:hAnsi="Arial" w:cs="Times New Roman" w:hint="default"/>
        <w:color w:val="000000" w:themeColor="text1"/>
      </w:rPr>
    </w:lvl>
    <w:lvl w:ilvl="6">
      <w:start w:val="1"/>
      <w:numFmt w:val="bullet"/>
      <w:lvlText w:val="–"/>
      <w:lvlJc w:val="left"/>
      <w:pPr>
        <w:ind w:left="1985" w:hanging="284"/>
      </w:pPr>
      <w:rPr>
        <w:rFonts w:ascii="Arial" w:hAnsi="Arial" w:cs="Times New Roman" w:hint="default"/>
        <w:color w:val="000000" w:themeColor="text1"/>
      </w:rPr>
    </w:lvl>
    <w:lvl w:ilvl="7">
      <w:start w:val="1"/>
      <w:numFmt w:val="bullet"/>
      <w:lvlText w:val="–"/>
      <w:lvlJc w:val="left"/>
      <w:pPr>
        <w:ind w:left="2268" w:hanging="283"/>
      </w:pPr>
      <w:rPr>
        <w:rFonts w:ascii="Arial" w:hAnsi="Arial" w:cs="Times New Roman" w:hint="default"/>
        <w:color w:val="000000" w:themeColor="text1"/>
      </w:rPr>
    </w:lvl>
    <w:lvl w:ilvl="8">
      <w:start w:val="1"/>
      <w:numFmt w:val="bullet"/>
      <w:lvlText w:val="–"/>
      <w:lvlJc w:val="left"/>
      <w:pPr>
        <w:ind w:left="2552" w:hanging="284"/>
      </w:pPr>
      <w:rPr>
        <w:rFonts w:ascii="Arial" w:hAnsi="Arial" w:cs="Times New Roman" w:hint="default"/>
        <w:color w:val="000000" w:themeColor="text1"/>
      </w:rPr>
    </w:lvl>
  </w:abstractNum>
  <w:abstractNum w:abstractNumId="11" w15:restartNumberingAfterBreak="0">
    <w:nsid w:val="067F5A3F"/>
    <w:multiLevelType w:val="multilevel"/>
    <w:tmpl w:val="F47A95DA"/>
    <w:lvl w:ilvl="0">
      <w:start w:val="1"/>
      <w:numFmt w:val="decimal"/>
      <w:pStyle w:val="Heading1"/>
      <w:lvlText w:val="%1"/>
      <w:lvlJc w:val="left"/>
      <w:pPr>
        <w:tabs>
          <w:tab w:val="num" w:pos="360"/>
        </w:tabs>
        <w:ind w:left="0" w:firstLine="0"/>
      </w:pPr>
      <w:rPr>
        <w:rFonts w:ascii="Arial Bold" w:hAnsi="Arial Bold" w:hint="default"/>
        <w:b/>
        <w:i w:val="0"/>
        <w:color w:val="auto"/>
        <w:sz w:val="40"/>
      </w:rPr>
    </w:lvl>
    <w:lvl w:ilvl="1">
      <w:start w:val="1"/>
      <w:numFmt w:val="decimal"/>
      <w:pStyle w:val="Heading2"/>
      <w:lvlText w:val="%1.%2"/>
      <w:lvlJc w:val="left"/>
      <w:pPr>
        <w:tabs>
          <w:tab w:val="num" w:pos="360"/>
        </w:tabs>
        <w:ind w:left="0" w:firstLine="0"/>
      </w:pPr>
      <w:rPr>
        <w:rFonts w:ascii="Arial Bold" w:hAnsi="Arial Bold" w:hint="default"/>
        <w:b/>
        <w:bCs w:val="0"/>
        <w:sz w:val="24"/>
      </w:rPr>
    </w:lvl>
    <w:lvl w:ilvl="2">
      <w:start w:val="1"/>
      <w:numFmt w:val="decimal"/>
      <w:pStyle w:val="Heading3"/>
      <w:lvlText w:val="%1.%2.%3"/>
      <w:lvlJc w:val="left"/>
      <w:pPr>
        <w:tabs>
          <w:tab w:val="num" w:pos="6958"/>
        </w:tabs>
        <w:ind w:left="6238" w:firstLine="0"/>
      </w:pPr>
      <w:rPr>
        <w:rFonts w:ascii="Arial" w:hAnsi="Arial" w:hint="default"/>
        <w:b/>
        <w:bCs/>
        <w:i w:val="0"/>
        <w:color w:val="auto"/>
        <w:sz w:val="20"/>
      </w:rPr>
    </w:lvl>
    <w:lvl w:ilvl="3">
      <w:start w:val="1"/>
      <w:numFmt w:val="decimal"/>
      <w:pStyle w:val="Heading4"/>
      <w:lvlText w:val="%1.%2.%3.%4"/>
      <w:lvlJc w:val="left"/>
      <w:pPr>
        <w:tabs>
          <w:tab w:val="num" w:pos="720"/>
        </w:tabs>
        <w:ind w:left="0" w:firstLine="0"/>
      </w:pPr>
      <w:rPr>
        <w:rFonts w:ascii="Arial" w:hAnsi="Arial" w:hint="default"/>
        <w:b w:val="0"/>
        <w:i/>
        <w:spacing w:val="0"/>
        <w:w w:val="100"/>
        <w:kern w:val="0"/>
        <w:position w:val="0"/>
        <w:sz w:val="20"/>
      </w:rPr>
    </w:lvl>
    <w:lvl w:ilvl="4">
      <w:start w:val="1"/>
      <w:numFmt w:val="decimal"/>
      <w:lvlText w:val="%1.%2.%3.%4.%5"/>
      <w:lvlJc w:val="left"/>
      <w:pPr>
        <w:tabs>
          <w:tab w:val="num" w:pos="0"/>
        </w:tabs>
        <w:ind w:left="0" w:firstLine="0"/>
      </w:pPr>
      <w:rPr>
        <w:rFonts w:hint="default"/>
      </w:rPr>
    </w:lvl>
    <w:lvl w:ilvl="5">
      <w:start w:val="1"/>
      <w:numFmt w:val="decimal"/>
      <w:lvlText w:val="%1.%2.%3.%4.%5.%6"/>
      <w:lvlJc w:val="left"/>
      <w:pPr>
        <w:tabs>
          <w:tab w:val="num" w:pos="0"/>
        </w:tabs>
        <w:ind w:left="0" w:firstLine="0"/>
      </w:pPr>
      <w:rPr>
        <w:rFonts w:hint="default"/>
      </w:rPr>
    </w:lvl>
    <w:lvl w:ilvl="6">
      <w:start w:val="1"/>
      <w:numFmt w:val="decimal"/>
      <w:pStyle w:val="Heading7"/>
      <w:lvlText w:val="%1.%2.%3.%4.%5.%6.%7"/>
      <w:lvlJc w:val="left"/>
      <w:pPr>
        <w:tabs>
          <w:tab w:val="num" w:pos="0"/>
        </w:tabs>
        <w:ind w:left="0" w:firstLine="0"/>
      </w:pPr>
      <w:rPr>
        <w:rFonts w:hint="default"/>
      </w:rPr>
    </w:lvl>
    <w:lvl w:ilvl="7">
      <w:start w:val="1"/>
      <w:numFmt w:val="decimal"/>
      <w:pStyle w:val="Heading8"/>
      <w:lvlText w:val="%1.%2.%3.%4.%5.%6.%7.%8"/>
      <w:lvlJc w:val="left"/>
      <w:pPr>
        <w:tabs>
          <w:tab w:val="num" w:pos="0"/>
        </w:tabs>
        <w:ind w:left="0" w:firstLine="0"/>
      </w:pPr>
      <w:rPr>
        <w:rFonts w:hint="default"/>
      </w:rPr>
    </w:lvl>
    <w:lvl w:ilvl="8">
      <w:numFmt w:val="none"/>
      <w:pStyle w:val="Heading9"/>
      <w:suff w:val="nothing"/>
      <w:lvlText w:val=""/>
      <w:lvlJc w:val="left"/>
      <w:pPr>
        <w:ind w:left="0" w:firstLine="0"/>
      </w:pPr>
      <w:rPr>
        <w:rFonts w:hint="default"/>
      </w:rPr>
    </w:lvl>
  </w:abstractNum>
  <w:abstractNum w:abstractNumId="12" w15:restartNumberingAfterBreak="0">
    <w:nsid w:val="085E30DB"/>
    <w:multiLevelType w:val="multilevel"/>
    <w:tmpl w:val="16E4979C"/>
    <w:lvl w:ilvl="0">
      <w:start w:val="1"/>
      <w:numFmt w:val="upperLetter"/>
      <w:pStyle w:val="Appendixdividerletters"/>
      <w:lvlText w:val="%1."/>
      <w:lvlJc w:val="left"/>
      <w:pPr>
        <w:tabs>
          <w:tab w:val="num" w:pos="1304"/>
        </w:tabs>
        <w:ind w:left="1304" w:hanging="1304"/>
      </w:pPr>
      <w:rPr>
        <w:rFonts w:hint="default"/>
      </w:rPr>
    </w:lvl>
    <w:lvl w:ilvl="1">
      <w:start w:val="1"/>
      <w:numFmt w:val="decimal"/>
      <w:pStyle w:val="Appendixheading1letters"/>
      <w:lvlText w:val="%1.%2."/>
      <w:lvlJc w:val="left"/>
      <w:pPr>
        <w:tabs>
          <w:tab w:val="num" w:pos="1304"/>
        </w:tabs>
        <w:ind w:left="1304" w:hanging="1304"/>
      </w:pPr>
      <w:rPr>
        <w:rFonts w:hint="default"/>
      </w:rPr>
    </w:lvl>
    <w:lvl w:ilvl="2">
      <w:start w:val="1"/>
      <w:numFmt w:val="decimal"/>
      <w:pStyle w:val="Appendixheading2letters"/>
      <w:lvlText w:val="%1.%2.%3."/>
      <w:lvlJc w:val="left"/>
      <w:pPr>
        <w:tabs>
          <w:tab w:val="num" w:pos="737"/>
        </w:tabs>
        <w:ind w:left="737" w:hanging="737"/>
      </w:pPr>
      <w:rPr>
        <w:rFonts w:hint="default"/>
      </w:rPr>
    </w:lvl>
    <w:lvl w:ilvl="3">
      <w:start w:val="1"/>
      <w:numFmt w:val="decimal"/>
      <w:pStyle w:val="Appendixheading3letters"/>
      <w:lvlText w:val="%1.%2.%3.%4."/>
      <w:lvlJc w:val="left"/>
      <w:pPr>
        <w:tabs>
          <w:tab w:val="num" w:pos="737"/>
        </w:tabs>
        <w:ind w:left="737" w:hanging="737"/>
      </w:pPr>
      <w:rPr>
        <w:rFonts w:hint="default"/>
      </w:rPr>
    </w:lvl>
    <w:lvl w:ilvl="4">
      <w:start w:val="1"/>
      <w:numFmt w:val="none"/>
      <w:lvlText w:val=""/>
      <w:lvlJc w:val="left"/>
      <w:pPr>
        <w:ind w:left="737" w:firstLine="0"/>
      </w:pPr>
      <w:rPr>
        <w:rFonts w:hint="default"/>
      </w:rPr>
    </w:lvl>
    <w:lvl w:ilvl="5">
      <w:start w:val="1"/>
      <w:numFmt w:val="none"/>
      <w:lvlText w:val=""/>
      <w:lvlJc w:val="left"/>
      <w:pPr>
        <w:ind w:left="737" w:firstLine="0"/>
      </w:pPr>
      <w:rPr>
        <w:rFonts w:hint="default"/>
      </w:rPr>
    </w:lvl>
    <w:lvl w:ilvl="6">
      <w:start w:val="1"/>
      <w:numFmt w:val="none"/>
      <w:lvlText w:val="%7"/>
      <w:lvlJc w:val="left"/>
      <w:pPr>
        <w:ind w:left="737" w:firstLine="0"/>
      </w:pPr>
      <w:rPr>
        <w:rFonts w:hint="default"/>
      </w:rPr>
    </w:lvl>
    <w:lvl w:ilvl="7">
      <w:start w:val="1"/>
      <w:numFmt w:val="none"/>
      <w:lvlText w:val="%8"/>
      <w:lvlJc w:val="left"/>
      <w:pPr>
        <w:ind w:left="737" w:firstLine="0"/>
      </w:pPr>
      <w:rPr>
        <w:rFonts w:hint="default"/>
      </w:rPr>
    </w:lvl>
    <w:lvl w:ilvl="8">
      <w:start w:val="1"/>
      <w:numFmt w:val="none"/>
      <w:lvlText w:val="%9"/>
      <w:lvlJc w:val="left"/>
      <w:pPr>
        <w:ind w:left="737" w:firstLine="0"/>
      </w:pPr>
      <w:rPr>
        <w:rFonts w:hint="default"/>
      </w:rPr>
    </w:lvl>
  </w:abstractNum>
  <w:abstractNum w:abstractNumId="13" w15:restartNumberingAfterBreak="0">
    <w:nsid w:val="08B4185B"/>
    <w:multiLevelType w:val="hybridMultilevel"/>
    <w:tmpl w:val="16449AD8"/>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4" w15:restartNumberingAfterBreak="0">
    <w:nsid w:val="09541F7F"/>
    <w:multiLevelType w:val="hybridMultilevel"/>
    <w:tmpl w:val="F160B02E"/>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103C7263"/>
    <w:multiLevelType w:val="hybridMultilevel"/>
    <w:tmpl w:val="037E713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1041507A"/>
    <w:multiLevelType w:val="multilevel"/>
    <w:tmpl w:val="6DD2759A"/>
    <w:lvl w:ilvl="0">
      <w:start w:val="1"/>
      <w:numFmt w:val="none"/>
      <w:pStyle w:val="TableHeadingDoT"/>
      <w:suff w:val="nothing"/>
      <w:lvlText w:val=""/>
      <w:lvlJc w:val="left"/>
      <w:pPr>
        <w:ind w:left="108" w:firstLine="0"/>
      </w:pPr>
      <w:rPr>
        <w:rFonts w:hint="default"/>
      </w:rPr>
    </w:lvl>
    <w:lvl w:ilvl="1">
      <w:start w:val="1"/>
      <w:numFmt w:val="none"/>
      <w:suff w:val="nothing"/>
      <w:lvlText w:val=""/>
      <w:lvlJc w:val="left"/>
      <w:pPr>
        <w:ind w:left="108" w:firstLine="0"/>
      </w:pPr>
      <w:rPr>
        <w:rFonts w:hint="default"/>
      </w:rPr>
    </w:lvl>
    <w:lvl w:ilvl="2">
      <w:start w:val="1"/>
      <w:numFmt w:val="none"/>
      <w:suff w:val="nothing"/>
      <w:lvlText w:val=""/>
      <w:lvlJc w:val="left"/>
      <w:pPr>
        <w:ind w:left="108" w:firstLine="0"/>
      </w:pPr>
      <w:rPr>
        <w:rFonts w:hint="default"/>
      </w:rPr>
    </w:lvl>
    <w:lvl w:ilvl="3">
      <w:start w:val="1"/>
      <w:numFmt w:val="none"/>
      <w:suff w:val="nothing"/>
      <w:lvlText w:val=""/>
      <w:lvlJc w:val="left"/>
      <w:pPr>
        <w:ind w:left="108" w:firstLine="0"/>
      </w:pPr>
      <w:rPr>
        <w:rFonts w:hint="default"/>
      </w:rPr>
    </w:lvl>
    <w:lvl w:ilvl="4">
      <w:start w:val="1"/>
      <w:numFmt w:val="none"/>
      <w:suff w:val="nothing"/>
      <w:lvlText w:val=""/>
      <w:lvlJc w:val="left"/>
      <w:pPr>
        <w:ind w:left="108" w:firstLine="0"/>
      </w:pPr>
      <w:rPr>
        <w:rFonts w:hint="default"/>
      </w:rPr>
    </w:lvl>
    <w:lvl w:ilvl="5">
      <w:start w:val="1"/>
      <w:numFmt w:val="none"/>
      <w:suff w:val="nothing"/>
      <w:lvlText w:val=""/>
      <w:lvlJc w:val="left"/>
      <w:pPr>
        <w:ind w:left="108" w:firstLine="0"/>
      </w:pPr>
      <w:rPr>
        <w:rFonts w:hint="default"/>
      </w:rPr>
    </w:lvl>
    <w:lvl w:ilvl="6">
      <w:start w:val="1"/>
      <w:numFmt w:val="none"/>
      <w:suff w:val="nothing"/>
      <w:lvlText w:val=""/>
      <w:lvlJc w:val="left"/>
      <w:pPr>
        <w:ind w:left="108" w:firstLine="0"/>
      </w:pPr>
      <w:rPr>
        <w:rFonts w:hint="default"/>
      </w:rPr>
    </w:lvl>
    <w:lvl w:ilvl="7">
      <w:start w:val="1"/>
      <w:numFmt w:val="none"/>
      <w:suff w:val="nothing"/>
      <w:lvlText w:val=""/>
      <w:lvlJc w:val="left"/>
      <w:pPr>
        <w:ind w:left="108" w:firstLine="0"/>
      </w:pPr>
      <w:rPr>
        <w:rFonts w:hint="default"/>
      </w:rPr>
    </w:lvl>
    <w:lvl w:ilvl="8">
      <w:start w:val="1"/>
      <w:numFmt w:val="none"/>
      <w:suff w:val="nothing"/>
      <w:lvlText w:val=""/>
      <w:lvlJc w:val="left"/>
      <w:pPr>
        <w:ind w:left="108" w:firstLine="0"/>
      </w:pPr>
      <w:rPr>
        <w:rFonts w:hint="default"/>
      </w:rPr>
    </w:lvl>
  </w:abstractNum>
  <w:abstractNum w:abstractNumId="17" w15:restartNumberingAfterBreak="0">
    <w:nsid w:val="15B86F2C"/>
    <w:multiLevelType w:val="multilevel"/>
    <w:tmpl w:val="C7F8EC88"/>
    <w:lvl w:ilvl="0">
      <w:start w:val="1"/>
      <w:numFmt w:val="bullet"/>
      <w:pStyle w:val="TableBullet"/>
      <w:lvlText w:val=""/>
      <w:lvlJc w:val="left"/>
      <w:pPr>
        <w:ind w:left="284" w:hanging="284"/>
      </w:pPr>
      <w:rPr>
        <w:rFonts w:ascii="Wingdings" w:hAnsi="Wingdings" w:cs="Times New Roman" w:hint="default"/>
        <w:color w:val="000000" w:themeColor="text1"/>
      </w:rPr>
    </w:lvl>
    <w:lvl w:ilvl="1">
      <w:start w:val="1"/>
      <w:numFmt w:val="bullet"/>
      <w:pStyle w:val="TableBullet2"/>
      <w:lvlText w:val="–"/>
      <w:lvlJc w:val="left"/>
      <w:pPr>
        <w:ind w:left="568" w:hanging="284"/>
      </w:pPr>
      <w:rPr>
        <w:rFonts w:ascii="Arial" w:hAnsi="Arial" w:cs="Arial" w:hint="default"/>
        <w:color w:val="000000" w:themeColor="text1"/>
      </w:rPr>
    </w:lvl>
    <w:lvl w:ilvl="2">
      <w:start w:val="1"/>
      <w:numFmt w:val="bullet"/>
      <w:lvlText w:val="–"/>
      <w:lvlJc w:val="left"/>
      <w:pPr>
        <w:ind w:left="852" w:hanging="284"/>
      </w:pPr>
      <w:rPr>
        <w:rFonts w:ascii="Arial" w:hAnsi="Arial" w:cs="Arial" w:hint="default"/>
        <w:color w:val="000000" w:themeColor="text1"/>
      </w:rPr>
    </w:lvl>
    <w:lvl w:ilvl="3">
      <w:start w:val="1"/>
      <w:numFmt w:val="bullet"/>
      <w:lvlText w:val="–"/>
      <w:lvlJc w:val="left"/>
      <w:pPr>
        <w:ind w:left="1136" w:hanging="284"/>
      </w:pPr>
      <w:rPr>
        <w:rFonts w:ascii="Arial" w:hAnsi="Arial" w:cs="Arial" w:hint="default"/>
        <w:color w:val="000000" w:themeColor="text1"/>
      </w:rPr>
    </w:lvl>
    <w:lvl w:ilvl="4">
      <w:start w:val="1"/>
      <w:numFmt w:val="bullet"/>
      <w:lvlText w:val="–"/>
      <w:lvlJc w:val="left"/>
      <w:pPr>
        <w:ind w:left="1420" w:hanging="284"/>
      </w:pPr>
      <w:rPr>
        <w:rFonts w:ascii="Arial" w:hAnsi="Arial" w:cs="Arial" w:hint="default"/>
        <w:color w:val="000000" w:themeColor="text1"/>
      </w:rPr>
    </w:lvl>
    <w:lvl w:ilvl="5">
      <w:start w:val="1"/>
      <w:numFmt w:val="bullet"/>
      <w:lvlText w:val="–"/>
      <w:lvlJc w:val="left"/>
      <w:pPr>
        <w:ind w:left="1701" w:hanging="281"/>
      </w:pPr>
      <w:rPr>
        <w:rFonts w:ascii="Arial" w:hAnsi="Arial" w:cs="Times New Roman" w:hint="default"/>
        <w:color w:val="000000" w:themeColor="text1"/>
      </w:rPr>
    </w:lvl>
    <w:lvl w:ilvl="6">
      <w:start w:val="1"/>
      <w:numFmt w:val="bullet"/>
      <w:lvlText w:val="–"/>
      <w:lvlJc w:val="left"/>
      <w:pPr>
        <w:ind w:left="1985" w:hanging="284"/>
      </w:pPr>
      <w:rPr>
        <w:rFonts w:ascii="Arial" w:hAnsi="Arial" w:cs="Times New Roman" w:hint="default"/>
        <w:color w:val="000000" w:themeColor="text1"/>
      </w:rPr>
    </w:lvl>
    <w:lvl w:ilvl="7">
      <w:start w:val="1"/>
      <w:numFmt w:val="bullet"/>
      <w:lvlText w:val="–"/>
      <w:lvlJc w:val="left"/>
      <w:pPr>
        <w:ind w:left="2268" w:hanging="283"/>
      </w:pPr>
      <w:rPr>
        <w:rFonts w:ascii="Arial" w:hAnsi="Arial" w:cs="Times New Roman" w:hint="default"/>
        <w:color w:val="000000" w:themeColor="text1"/>
      </w:rPr>
    </w:lvl>
    <w:lvl w:ilvl="8">
      <w:start w:val="1"/>
      <w:numFmt w:val="bullet"/>
      <w:lvlText w:val="–"/>
      <w:lvlJc w:val="left"/>
      <w:pPr>
        <w:ind w:left="2552" w:hanging="284"/>
      </w:pPr>
      <w:rPr>
        <w:rFonts w:ascii="Arial" w:hAnsi="Arial" w:cs="Times New Roman" w:hint="default"/>
        <w:color w:val="000000" w:themeColor="text1"/>
      </w:rPr>
    </w:lvl>
  </w:abstractNum>
  <w:abstractNum w:abstractNumId="18" w15:restartNumberingAfterBreak="0">
    <w:nsid w:val="1C3007E7"/>
    <w:multiLevelType w:val="multilevel"/>
    <w:tmpl w:val="3ED86674"/>
    <w:lvl w:ilvl="0">
      <w:start w:val="1"/>
      <w:numFmt w:val="decimal"/>
      <w:pStyle w:val="Appendixdividernumbered"/>
      <w:lvlText w:val="%1."/>
      <w:lvlJc w:val="left"/>
      <w:pPr>
        <w:tabs>
          <w:tab w:val="num" w:pos="1304"/>
        </w:tabs>
        <w:ind w:left="1304" w:hanging="1304"/>
      </w:pPr>
      <w:rPr>
        <w:rFonts w:hint="default"/>
      </w:rPr>
    </w:lvl>
    <w:lvl w:ilvl="1">
      <w:start w:val="1"/>
      <w:numFmt w:val="decimal"/>
      <w:pStyle w:val="Appendixheading1numbered"/>
      <w:lvlText w:val="%1.%2."/>
      <w:lvlJc w:val="left"/>
      <w:pPr>
        <w:tabs>
          <w:tab w:val="num" w:pos="1304"/>
        </w:tabs>
        <w:ind w:left="1304" w:hanging="1304"/>
      </w:pPr>
      <w:rPr>
        <w:rFonts w:hint="default"/>
      </w:rPr>
    </w:lvl>
    <w:lvl w:ilvl="2">
      <w:start w:val="1"/>
      <w:numFmt w:val="decimal"/>
      <w:pStyle w:val="Appendixheading2numbered"/>
      <w:lvlText w:val="%1.%2.%3."/>
      <w:lvlJc w:val="left"/>
      <w:pPr>
        <w:tabs>
          <w:tab w:val="num" w:pos="737"/>
        </w:tabs>
        <w:ind w:left="737" w:hanging="737"/>
      </w:pPr>
      <w:rPr>
        <w:rFonts w:hint="default"/>
      </w:rPr>
    </w:lvl>
    <w:lvl w:ilvl="3">
      <w:start w:val="1"/>
      <w:numFmt w:val="decimal"/>
      <w:pStyle w:val="Appendixheading3numbered"/>
      <w:lvlText w:val="%1.%2.%3.%4."/>
      <w:lvlJc w:val="left"/>
      <w:pPr>
        <w:tabs>
          <w:tab w:val="num" w:pos="737"/>
        </w:tabs>
        <w:ind w:left="737" w:hanging="737"/>
      </w:pPr>
      <w:rPr>
        <w:rFonts w:hint="default"/>
      </w:rPr>
    </w:lvl>
    <w:lvl w:ilvl="4">
      <w:start w:val="1"/>
      <w:numFmt w:val="none"/>
      <w:lvlText w:val=""/>
      <w:lvlJc w:val="left"/>
      <w:pPr>
        <w:ind w:left="737" w:firstLine="0"/>
      </w:pPr>
      <w:rPr>
        <w:rFonts w:hint="default"/>
      </w:rPr>
    </w:lvl>
    <w:lvl w:ilvl="5">
      <w:start w:val="1"/>
      <w:numFmt w:val="none"/>
      <w:lvlText w:val=""/>
      <w:lvlJc w:val="left"/>
      <w:pPr>
        <w:ind w:left="737" w:firstLine="0"/>
      </w:pPr>
      <w:rPr>
        <w:rFonts w:hint="default"/>
      </w:rPr>
    </w:lvl>
    <w:lvl w:ilvl="6">
      <w:start w:val="1"/>
      <w:numFmt w:val="none"/>
      <w:lvlText w:val="%7"/>
      <w:lvlJc w:val="left"/>
      <w:pPr>
        <w:ind w:left="737" w:firstLine="0"/>
      </w:pPr>
      <w:rPr>
        <w:rFonts w:hint="default"/>
      </w:rPr>
    </w:lvl>
    <w:lvl w:ilvl="7">
      <w:start w:val="1"/>
      <w:numFmt w:val="none"/>
      <w:lvlText w:val="%8"/>
      <w:lvlJc w:val="left"/>
      <w:pPr>
        <w:ind w:left="737" w:firstLine="0"/>
      </w:pPr>
      <w:rPr>
        <w:rFonts w:hint="default"/>
      </w:rPr>
    </w:lvl>
    <w:lvl w:ilvl="8">
      <w:start w:val="1"/>
      <w:numFmt w:val="none"/>
      <w:lvlText w:val="%9"/>
      <w:lvlJc w:val="left"/>
      <w:pPr>
        <w:ind w:left="737" w:firstLine="0"/>
      </w:pPr>
      <w:rPr>
        <w:rFonts w:hint="default"/>
      </w:rPr>
    </w:lvl>
  </w:abstractNum>
  <w:abstractNum w:abstractNumId="19" w15:restartNumberingAfterBreak="0">
    <w:nsid w:val="26497F5E"/>
    <w:multiLevelType w:val="hybridMultilevel"/>
    <w:tmpl w:val="2026C64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27843329"/>
    <w:multiLevelType w:val="multilevel"/>
    <w:tmpl w:val="6344B584"/>
    <w:lvl w:ilvl="0">
      <w:start w:val="1"/>
      <w:numFmt w:val="upperLetter"/>
      <w:pStyle w:val="Sectiondividerletters"/>
      <w:lvlText w:val="%1."/>
      <w:lvlJc w:val="left"/>
      <w:pPr>
        <w:tabs>
          <w:tab w:val="num" w:pos="1304"/>
        </w:tabs>
        <w:ind w:left="1304" w:hanging="1304"/>
      </w:pPr>
      <w:rPr>
        <w:rFonts w:hint="default"/>
      </w:rPr>
    </w:lvl>
    <w:lvl w:ilvl="1">
      <w:start w:val="1"/>
      <w:numFmt w:val="decimal"/>
      <w:pStyle w:val="Heading1letters"/>
      <w:lvlText w:val="%1.%2."/>
      <w:lvlJc w:val="left"/>
      <w:pPr>
        <w:tabs>
          <w:tab w:val="num" w:pos="1304"/>
        </w:tabs>
        <w:ind w:left="1304" w:hanging="1304"/>
      </w:pPr>
      <w:rPr>
        <w:rFonts w:hint="default"/>
      </w:rPr>
    </w:lvl>
    <w:lvl w:ilvl="2">
      <w:start w:val="1"/>
      <w:numFmt w:val="decimal"/>
      <w:pStyle w:val="Heading2letters"/>
      <w:lvlText w:val="%1.%2.%3."/>
      <w:lvlJc w:val="left"/>
      <w:pPr>
        <w:tabs>
          <w:tab w:val="num" w:pos="737"/>
        </w:tabs>
        <w:ind w:left="737" w:hanging="737"/>
      </w:pPr>
      <w:rPr>
        <w:rFonts w:hint="default"/>
      </w:rPr>
    </w:lvl>
    <w:lvl w:ilvl="3">
      <w:start w:val="1"/>
      <w:numFmt w:val="decimal"/>
      <w:pStyle w:val="Heading3letters"/>
      <w:lvlText w:val="%1.%2.%3.%4."/>
      <w:lvlJc w:val="left"/>
      <w:pPr>
        <w:tabs>
          <w:tab w:val="num" w:pos="737"/>
        </w:tabs>
        <w:ind w:left="737" w:hanging="737"/>
      </w:pPr>
      <w:rPr>
        <w:rFonts w:hint="default"/>
      </w:rPr>
    </w:lvl>
    <w:lvl w:ilvl="4">
      <w:start w:val="1"/>
      <w:numFmt w:val="none"/>
      <w:lvlText w:val=""/>
      <w:lvlJc w:val="left"/>
      <w:pPr>
        <w:ind w:left="737" w:firstLine="0"/>
      </w:pPr>
      <w:rPr>
        <w:rFonts w:hint="default"/>
      </w:rPr>
    </w:lvl>
    <w:lvl w:ilvl="5">
      <w:start w:val="1"/>
      <w:numFmt w:val="none"/>
      <w:lvlText w:val=""/>
      <w:lvlJc w:val="left"/>
      <w:pPr>
        <w:ind w:left="737" w:firstLine="0"/>
      </w:pPr>
      <w:rPr>
        <w:rFonts w:hint="default"/>
      </w:rPr>
    </w:lvl>
    <w:lvl w:ilvl="6">
      <w:start w:val="1"/>
      <w:numFmt w:val="none"/>
      <w:lvlText w:val="%7"/>
      <w:lvlJc w:val="left"/>
      <w:pPr>
        <w:ind w:left="737" w:firstLine="0"/>
      </w:pPr>
      <w:rPr>
        <w:rFonts w:hint="default"/>
      </w:rPr>
    </w:lvl>
    <w:lvl w:ilvl="7">
      <w:start w:val="1"/>
      <w:numFmt w:val="none"/>
      <w:lvlText w:val="%8"/>
      <w:lvlJc w:val="left"/>
      <w:pPr>
        <w:ind w:left="737" w:firstLine="0"/>
      </w:pPr>
      <w:rPr>
        <w:rFonts w:hint="default"/>
      </w:rPr>
    </w:lvl>
    <w:lvl w:ilvl="8">
      <w:start w:val="1"/>
      <w:numFmt w:val="none"/>
      <w:lvlText w:val="%9"/>
      <w:lvlJc w:val="left"/>
      <w:pPr>
        <w:ind w:left="737" w:firstLine="0"/>
      </w:pPr>
      <w:rPr>
        <w:rFonts w:hint="default"/>
      </w:rPr>
    </w:lvl>
  </w:abstractNum>
  <w:abstractNum w:abstractNumId="21" w15:restartNumberingAfterBreak="0">
    <w:nsid w:val="280C1070"/>
    <w:multiLevelType w:val="hybridMultilevel"/>
    <w:tmpl w:val="93C47536"/>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2" w15:restartNumberingAfterBreak="0">
    <w:nsid w:val="2893518A"/>
    <w:multiLevelType w:val="multilevel"/>
    <w:tmpl w:val="76181824"/>
    <w:lvl w:ilvl="0">
      <w:start w:val="1"/>
      <w:numFmt w:val="decimal"/>
      <w:pStyle w:val="Sectiondividernumbered"/>
      <w:lvlText w:val="%1."/>
      <w:lvlJc w:val="left"/>
      <w:pPr>
        <w:tabs>
          <w:tab w:val="num" w:pos="1304"/>
        </w:tabs>
        <w:ind w:left="1304" w:hanging="1304"/>
      </w:pPr>
      <w:rPr>
        <w:rFonts w:hint="default"/>
      </w:rPr>
    </w:lvl>
    <w:lvl w:ilvl="1">
      <w:start w:val="1"/>
      <w:numFmt w:val="decimal"/>
      <w:pStyle w:val="Heading1numbered"/>
      <w:lvlText w:val="%1.%2."/>
      <w:lvlJc w:val="left"/>
      <w:pPr>
        <w:tabs>
          <w:tab w:val="num" w:pos="1304"/>
        </w:tabs>
        <w:ind w:left="1304" w:hanging="1304"/>
      </w:pPr>
      <w:rPr>
        <w:rFonts w:hint="default"/>
      </w:rPr>
    </w:lvl>
    <w:lvl w:ilvl="2">
      <w:start w:val="1"/>
      <w:numFmt w:val="decimal"/>
      <w:pStyle w:val="Heading2numbered"/>
      <w:lvlText w:val="%1.%2.%3."/>
      <w:lvlJc w:val="left"/>
      <w:pPr>
        <w:tabs>
          <w:tab w:val="num" w:pos="737"/>
        </w:tabs>
        <w:ind w:left="737" w:hanging="737"/>
      </w:pPr>
      <w:rPr>
        <w:rFonts w:hint="default"/>
      </w:rPr>
    </w:lvl>
    <w:lvl w:ilvl="3">
      <w:start w:val="1"/>
      <w:numFmt w:val="decimal"/>
      <w:pStyle w:val="Heading3numbered"/>
      <w:lvlText w:val="%1.%2.%3.%4."/>
      <w:lvlJc w:val="left"/>
      <w:pPr>
        <w:tabs>
          <w:tab w:val="num" w:pos="737"/>
        </w:tabs>
        <w:ind w:left="737" w:hanging="737"/>
      </w:pPr>
      <w:rPr>
        <w:rFonts w:hint="default"/>
      </w:rPr>
    </w:lvl>
    <w:lvl w:ilvl="4">
      <w:start w:val="1"/>
      <w:numFmt w:val="none"/>
      <w:lvlText w:val=""/>
      <w:lvlJc w:val="left"/>
      <w:pPr>
        <w:ind w:left="737" w:firstLine="0"/>
      </w:pPr>
      <w:rPr>
        <w:rFonts w:hint="default"/>
      </w:rPr>
    </w:lvl>
    <w:lvl w:ilvl="5">
      <w:start w:val="1"/>
      <w:numFmt w:val="none"/>
      <w:lvlText w:val=""/>
      <w:lvlJc w:val="left"/>
      <w:pPr>
        <w:ind w:left="737" w:firstLine="0"/>
      </w:pPr>
      <w:rPr>
        <w:rFonts w:hint="default"/>
      </w:rPr>
    </w:lvl>
    <w:lvl w:ilvl="6">
      <w:start w:val="1"/>
      <w:numFmt w:val="none"/>
      <w:lvlText w:val="%7"/>
      <w:lvlJc w:val="left"/>
      <w:pPr>
        <w:ind w:left="737" w:firstLine="0"/>
      </w:pPr>
      <w:rPr>
        <w:rFonts w:hint="default"/>
      </w:rPr>
    </w:lvl>
    <w:lvl w:ilvl="7">
      <w:start w:val="1"/>
      <w:numFmt w:val="none"/>
      <w:lvlText w:val="%8"/>
      <w:lvlJc w:val="left"/>
      <w:pPr>
        <w:ind w:left="737" w:firstLine="0"/>
      </w:pPr>
      <w:rPr>
        <w:rFonts w:hint="default"/>
      </w:rPr>
    </w:lvl>
    <w:lvl w:ilvl="8">
      <w:start w:val="1"/>
      <w:numFmt w:val="none"/>
      <w:lvlText w:val="%9"/>
      <w:lvlJc w:val="left"/>
      <w:pPr>
        <w:ind w:left="737" w:firstLine="0"/>
      </w:pPr>
      <w:rPr>
        <w:rFonts w:hint="default"/>
      </w:rPr>
    </w:lvl>
  </w:abstractNum>
  <w:abstractNum w:abstractNumId="23" w15:restartNumberingAfterBreak="0">
    <w:nsid w:val="289C312F"/>
    <w:multiLevelType w:val="hybridMultilevel"/>
    <w:tmpl w:val="83221930"/>
    <w:lvl w:ilvl="0" w:tplc="04090001">
      <w:start w:val="1"/>
      <w:numFmt w:val="bullet"/>
      <w:lvlText w:val=""/>
      <w:lvlJc w:val="left"/>
      <w:pPr>
        <w:ind w:left="360" w:hanging="360"/>
      </w:pPr>
      <w:rPr>
        <w:rFonts w:ascii="Symbol" w:hAnsi="Symbol" w:hint="default"/>
        <w:color w:val="000000" w:themeColor="text1"/>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4" w15:restartNumberingAfterBreak="0">
    <w:nsid w:val="2B4A6CEC"/>
    <w:multiLevelType w:val="hybridMultilevel"/>
    <w:tmpl w:val="D7B8275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2B981A31"/>
    <w:multiLevelType w:val="multilevel"/>
    <w:tmpl w:val="FA0A170A"/>
    <w:lvl w:ilvl="0">
      <w:start w:val="1"/>
      <w:numFmt w:val="decimal"/>
      <w:pStyle w:val="Heading1numberedv2"/>
      <w:lvlText w:val="%1."/>
      <w:lvlJc w:val="left"/>
      <w:pPr>
        <w:tabs>
          <w:tab w:val="num" w:pos="737"/>
        </w:tabs>
        <w:ind w:left="737" w:hanging="737"/>
      </w:pPr>
      <w:rPr>
        <w:rFonts w:hint="default"/>
        <w:b w:val="0"/>
        <w:i w:val="0"/>
      </w:rPr>
    </w:lvl>
    <w:lvl w:ilvl="1">
      <w:start w:val="1"/>
      <w:numFmt w:val="decimal"/>
      <w:pStyle w:val="Heading2numberedv2"/>
      <w:lvlText w:val="%1.%2."/>
      <w:lvlJc w:val="left"/>
      <w:pPr>
        <w:tabs>
          <w:tab w:val="num" w:pos="737"/>
        </w:tabs>
        <w:ind w:left="737" w:hanging="737"/>
      </w:pPr>
      <w:rPr>
        <w:rFonts w:hint="default"/>
        <w:b/>
        <w:i w:val="0"/>
      </w:rPr>
    </w:lvl>
    <w:lvl w:ilvl="2">
      <w:start w:val="1"/>
      <w:numFmt w:val="decimal"/>
      <w:pStyle w:val="Heading3numberedv2"/>
      <w:lvlText w:val="%1.%2.%3"/>
      <w:lvlJc w:val="left"/>
      <w:pPr>
        <w:tabs>
          <w:tab w:val="num" w:pos="737"/>
        </w:tabs>
        <w:ind w:left="737" w:hanging="737"/>
      </w:pPr>
      <w:rPr>
        <w:rFonts w:hint="default"/>
      </w:rPr>
    </w:lvl>
    <w:lvl w:ilvl="3">
      <w:start w:val="1"/>
      <w:numFmt w:val="decimal"/>
      <w:pStyle w:val="Heading4numberedv2"/>
      <w:lvlText w:val="%1.%2.%3.%4"/>
      <w:lvlJc w:val="left"/>
      <w:pPr>
        <w:tabs>
          <w:tab w:val="num" w:pos="737"/>
        </w:tabs>
        <w:ind w:left="737" w:hanging="737"/>
      </w:pPr>
      <w:rPr>
        <w:rFonts w:hint="default"/>
      </w:rPr>
    </w:lvl>
    <w:lvl w:ilvl="4">
      <w:start w:val="1"/>
      <w:numFmt w:val="decimal"/>
      <w:lvlText w:val="%1.%2.%3.%4.%5"/>
      <w:lvlJc w:val="left"/>
      <w:pPr>
        <w:tabs>
          <w:tab w:val="num" w:pos="737"/>
        </w:tabs>
        <w:ind w:left="737" w:hanging="737"/>
      </w:pPr>
      <w:rPr>
        <w:rFonts w:hint="default"/>
      </w:rPr>
    </w:lvl>
    <w:lvl w:ilvl="5">
      <w:start w:val="1"/>
      <w:numFmt w:val="none"/>
      <w:lvlText w:val=""/>
      <w:lvlJc w:val="left"/>
      <w:pPr>
        <w:tabs>
          <w:tab w:val="num" w:pos="5160"/>
        </w:tabs>
        <w:ind w:left="737" w:hanging="737"/>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2D664C9E"/>
    <w:multiLevelType w:val="hybridMultilevel"/>
    <w:tmpl w:val="F86CE62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7" w15:restartNumberingAfterBreak="0">
    <w:nsid w:val="346C48B7"/>
    <w:multiLevelType w:val="hybridMultilevel"/>
    <w:tmpl w:val="C4B01FC2"/>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8" w15:restartNumberingAfterBreak="0">
    <w:nsid w:val="346E203E"/>
    <w:multiLevelType w:val="multilevel"/>
    <w:tmpl w:val="2A9C1CF2"/>
    <w:lvl w:ilvl="0">
      <w:start w:val="1"/>
      <w:numFmt w:val="upperLetter"/>
      <w:pStyle w:val="Appendixmessagecontainer"/>
      <w:lvlText w:val="%1."/>
      <w:lvlJc w:val="left"/>
      <w:pPr>
        <w:tabs>
          <w:tab w:val="num" w:pos="567"/>
        </w:tabs>
        <w:ind w:left="567" w:hanging="567"/>
      </w:pPr>
      <w:rPr>
        <w:rFonts w:hint="default"/>
      </w:rPr>
    </w:lvl>
    <w:lvl w:ilvl="1">
      <w:start w:val="1"/>
      <w:numFmt w:val="decimal"/>
      <w:lvlText w:val="%1.%2.  "/>
      <w:lvlJc w:val="left"/>
      <w:pPr>
        <w:tabs>
          <w:tab w:val="num" w:pos="1304"/>
        </w:tabs>
        <w:ind w:left="1304" w:hanging="1304"/>
      </w:pPr>
      <w:rPr>
        <w:rFonts w:hint="default"/>
      </w:rPr>
    </w:lvl>
    <w:lvl w:ilvl="2">
      <w:start w:val="1"/>
      <w:numFmt w:val="decimal"/>
      <w:lvlText w:val="%1.%2.%3."/>
      <w:lvlJc w:val="left"/>
      <w:pPr>
        <w:tabs>
          <w:tab w:val="num" w:pos="737"/>
        </w:tabs>
        <w:ind w:left="737" w:hanging="737"/>
      </w:pPr>
      <w:rPr>
        <w:rFonts w:hint="default"/>
      </w:rPr>
    </w:lvl>
    <w:lvl w:ilvl="3">
      <w:start w:val="1"/>
      <w:numFmt w:val="decimal"/>
      <w:lvlText w:val="%1.%2.%3.%4."/>
      <w:lvlJc w:val="left"/>
      <w:pPr>
        <w:tabs>
          <w:tab w:val="num" w:pos="737"/>
        </w:tabs>
        <w:ind w:left="737" w:hanging="737"/>
      </w:pPr>
      <w:rPr>
        <w:rFonts w:hint="default"/>
      </w:rPr>
    </w:lvl>
    <w:lvl w:ilvl="4">
      <w:start w:val="1"/>
      <w:numFmt w:val="none"/>
      <w:lvlText w:val=""/>
      <w:lvlJc w:val="left"/>
      <w:pPr>
        <w:ind w:left="737" w:firstLine="0"/>
      </w:pPr>
      <w:rPr>
        <w:rFonts w:hint="default"/>
      </w:rPr>
    </w:lvl>
    <w:lvl w:ilvl="5">
      <w:start w:val="1"/>
      <w:numFmt w:val="none"/>
      <w:lvlText w:val=""/>
      <w:lvlJc w:val="left"/>
      <w:pPr>
        <w:ind w:left="737" w:firstLine="0"/>
      </w:pPr>
      <w:rPr>
        <w:rFonts w:hint="default"/>
      </w:rPr>
    </w:lvl>
    <w:lvl w:ilvl="6">
      <w:start w:val="1"/>
      <w:numFmt w:val="none"/>
      <w:lvlText w:val="%7"/>
      <w:lvlJc w:val="left"/>
      <w:pPr>
        <w:ind w:left="737" w:firstLine="0"/>
      </w:pPr>
      <w:rPr>
        <w:rFonts w:hint="default"/>
      </w:rPr>
    </w:lvl>
    <w:lvl w:ilvl="7">
      <w:start w:val="1"/>
      <w:numFmt w:val="none"/>
      <w:lvlText w:val="%8"/>
      <w:lvlJc w:val="left"/>
      <w:pPr>
        <w:ind w:left="737" w:firstLine="0"/>
      </w:pPr>
      <w:rPr>
        <w:rFonts w:hint="default"/>
      </w:rPr>
    </w:lvl>
    <w:lvl w:ilvl="8">
      <w:start w:val="1"/>
      <w:numFmt w:val="none"/>
      <w:lvlText w:val="%9"/>
      <w:lvlJc w:val="left"/>
      <w:pPr>
        <w:ind w:left="737" w:firstLine="0"/>
      </w:pPr>
      <w:rPr>
        <w:rFonts w:hint="default"/>
      </w:rPr>
    </w:lvl>
  </w:abstractNum>
  <w:abstractNum w:abstractNumId="29" w15:restartNumberingAfterBreak="0">
    <w:nsid w:val="35926407"/>
    <w:multiLevelType w:val="multilevel"/>
    <w:tmpl w:val="3CA0341C"/>
    <w:lvl w:ilvl="0">
      <w:start w:val="1"/>
      <w:numFmt w:val="none"/>
      <w:suff w:val="nothing"/>
      <w:lvlText w:val=""/>
      <w:lvlJc w:val="left"/>
      <w:pPr>
        <w:ind w:left="0" w:firstLine="0"/>
      </w:pPr>
      <w:rPr>
        <w:rFonts w:hint="default"/>
      </w:rPr>
    </w:lvl>
    <w:lvl w:ilvl="1">
      <w:start w:val="1"/>
      <w:numFmt w:val="none"/>
      <w:pStyle w:val="ContactDirect"/>
      <w:lvlText w:val="%2%1DL"/>
      <w:lvlJc w:val="left"/>
      <w:pPr>
        <w:tabs>
          <w:tab w:val="num" w:pos="1021"/>
        </w:tabs>
        <w:ind w:left="340" w:hanging="340"/>
      </w:pPr>
      <w:rPr>
        <w:rFonts w:hint="default"/>
        <w:b/>
        <w:i w:val="0"/>
        <w:color w:val="000000" w:themeColor="text1"/>
      </w:rPr>
    </w:lvl>
    <w:lvl w:ilvl="2">
      <w:start w:val="1"/>
      <w:numFmt w:val="none"/>
      <w:pStyle w:val="ContactMobile"/>
      <w:lvlText w:val="%3%1M"/>
      <w:lvlJc w:val="left"/>
      <w:pPr>
        <w:tabs>
          <w:tab w:val="num" w:pos="1021"/>
        </w:tabs>
        <w:ind w:left="340" w:hanging="340"/>
      </w:pPr>
      <w:rPr>
        <w:rFonts w:hint="default"/>
        <w:b/>
        <w:i w:val="0"/>
        <w:color w:val="000000" w:themeColor="text1"/>
      </w:rPr>
    </w:lvl>
    <w:lvl w:ilvl="3">
      <w:start w:val="1"/>
      <w:numFmt w:val="none"/>
      <w:pStyle w:val="Contacte-mail"/>
      <w:lvlText w:val=""/>
      <w:lvlJc w:val="left"/>
      <w:pPr>
        <w:ind w:left="0" w:firstLine="0"/>
      </w:pPr>
      <w:rPr>
        <w:rFonts w:hint="default"/>
        <w:b/>
        <w:i w:val="0"/>
        <w:color w:val="E71D73" w:themeColor="accent1"/>
      </w:rPr>
    </w:lvl>
    <w:lvl w:ilvl="4">
      <w:start w:val="1"/>
      <w:numFmt w:val="none"/>
      <w:pStyle w:val="ContactOffice"/>
      <w:lvlText w:val=""/>
      <w:lvlJc w:val="left"/>
      <w:pPr>
        <w:ind w:left="0" w:firstLine="0"/>
      </w:pPr>
      <w:rPr>
        <w:rFonts w:hint="default"/>
        <w:b/>
        <w:i w:val="0"/>
        <w:color w:val="E71D73" w:themeColor="accent1"/>
      </w:rPr>
    </w:lvl>
    <w:lvl w:ilvl="5">
      <w:start w:val="1"/>
      <w:numFmt w:val="none"/>
      <w:pStyle w:val="ContactDetails"/>
      <w:lvlText w:val=""/>
      <w:lvlJc w:val="left"/>
      <w:pPr>
        <w:tabs>
          <w:tab w:val="num" w:pos="0"/>
        </w:tabs>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30" w15:restartNumberingAfterBreak="0">
    <w:nsid w:val="36FE71CD"/>
    <w:multiLevelType w:val="hybridMultilevel"/>
    <w:tmpl w:val="4B54444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1" w15:restartNumberingAfterBreak="0">
    <w:nsid w:val="390D5B79"/>
    <w:multiLevelType w:val="hybridMultilevel"/>
    <w:tmpl w:val="0C94E7E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2" w15:restartNumberingAfterBreak="0">
    <w:nsid w:val="393C63C3"/>
    <w:multiLevelType w:val="hybridMultilevel"/>
    <w:tmpl w:val="E33297A2"/>
    <w:lvl w:ilvl="0" w:tplc="04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3" w15:restartNumberingAfterBreak="0">
    <w:nsid w:val="3A522335"/>
    <w:multiLevelType w:val="multilevel"/>
    <w:tmpl w:val="0540B7A6"/>
    <w:styleLink w:val="NumbLstBullet"/>
    <w:lvl w:ilvl="0">
      <w:start w:val="1"/>
      <w:numFmt w:val="bullet"/>
      <w:lvlText w:val=""/>
      <w:lvlJc w:val="left"/>
      <w:pPr>
        <w:tabs>
          <w:tab w:val="num" w:pos="340"/>
        </w:tabs>
        <w:ind w:left="340" w:hanging="340"/>
      </w:pPr>
      <w:rPr>
        <w:rFonts w:ascii="Symbol" w:hAnsi="Symbol" w:hint="default"/>
        <w:color w:val="000000" w:themeColor="text1"/>
      </w:rPr>
    </w:lvl>
    <w:lvl w:ilvl="1">
      <w:start w:val="1"/>
      <w:numFmt w:val="bullet"/>
      <w:lvlText w:val="–"/>
      <w:lvlJc w:val="left"/>
      <w:pPr>
        <w:tabs>
          <w:tab w:val="num" w:pos="680"/>
        </w:tabs>
        <w:ind w:left="680" w:hanging="340"/>
      </w:pPr>
      <w:rPr>
        <w:rFonts w:ascii="Calibri" w:hAnsi="Calibri" w:hint="default"/>
        <w:color w:val="000000" w:themeColor="text1"/>
      </w:rPr>
    </w:lvl>
    <w:lvl w:ilvl="2">
      <w:start w:val="1"/>
      <w:numFmt w:val="none"/>
      <w:suff w:val="nothing"/>
      <w:lvlText w:val=""/>
      <w:lvlJc w:val="left"/>
      <w:pPr>
        <w:ind w:left="680" w:firstLine="0"/>
      </w:pPr>
      <w:rPr>
        <w:rFonts w:hint="default"/>
      </w:rPr>
    </w:lvl>
    <w:lvl w:ilvl="3">
      <w:start w:val="1"/>
      <w:numFmt w:val="none"/>
      <w:suff w:val="nothing"/>
      <w:lvlText w:val=""/>
      <w:lvlJc w:val="left"/>
      <w:pPr>
        <w:ind w:left="680" w:firstLine="0"/>
      </w:pPr>
      <w:rPr>
        <w:rFonts w:hint="default"/>
      </w:rPr>
    </w:lvl>
    <w:lvl w:ilvl="4">
      <w:start w:val="1"/>
      <w:numFmt w:val="none"/>
      <w:suff w:val="nothing"/>
      <w:lvlText w:val=""/>
      <w:lvlJc w:val="left"/>
      <w:pPr>
        <w:ind w:left="680" w:firstLine="0"/>
      </w:pPr>
      <w:rPr>
        <w:rFonts w:hint="default"/>
      </w:rPr>
    </w:lvl>
    <w:lvl w:ilvl="5">
      <w:start w:val="1"/>
      <w:numFmt w:val="none"/>
      <w:suff w:val="nothing"/>
      <w:lvlText w:val=""/>
      <w:lvlJc w:val="left"/>
      <w:pPr>
        <w:ind w:left="680" w:firstLine="0"/>
      </w:pPr>
      <w:rPr>
        <w:rFonts w:hint="default"/>
      </w:rPr>
    </w:lvl>
    <w:lvl w:ilvl="6">
      <w:start w:val="1"/>
      <w:numFmt w:val="none"/>
      <w:suff w:val="nothing"/>
      <w:lvlText w:val=""/>
      <w:lvlJc w:val="left"/>
      <w:pPr>
        <w:ind w:left="680" w:firstLine="0"/>
      </w:pPr>
      <w:rPr>
        <w:rFonts w:hint="default"/>
      </w:rPr>
    </w:lvl>
    <w:lvl w:ilvl="7">
      <w:start w:val="1"/>
      <w:numFmt w:val="none"/>
      <w:suff w:val="nothing"/>
      <w:lvlText w:val=""/>
      <w:lvlJc w:val="left"/>
      <w:pPr>
        <w:ind w:left="680" w:firstLine="0"/>
      </w:pPr>
      <w:rPr>
        <w:rFonts w:hint="default"/>
      </w:rPr>
    </w:lvl>
    <w:lvl w:ilvl="8">
      <w:start w:val="1"/>
      <w:numFmt w:val="none"/>
      <w:suff w:val="nothing"/>
      <w:lvlText w:val=""/>
      <w:lvlJc w:val="left"/>
      <w:pPr>
        <w:ind w:left="680" w:firstLine="0"/>
      </w:pPr>
      <w:rPr>
        <w:rFonts w:hint="default"/>
      </w:rPr>
    </w:lvl>
  </w:abstractNum>
  <w:abstractNum w:abstractNumId="34" w15:restartNumberingAfterBreak="0">
    <w:nsid w:val="3DAF1F71"/>
    <w:multiLevelType w:val="multilevel"/>
    <w:tmpl w:val="08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5" w15:restartNumberingAfterBreak="0">
    <w:nsid w:val="3FD50A5E"/>
    <w:multiLevelType w:val="hybridMultilevel"/>
    <w:tmpl w:val="EDAEBBD2"/>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6" w15:restartNumberingAfterBreak="0">
    <w:nsid w:val="4084398D"/>
    <w:multiLevelType w:val="hybridMultilevel"/>
    <w:tmpl w:val="1E8EAC0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7" w15:restartNumberingAfterBreak="0">
    <w:nsid w:val="40BD424F"/>
    <w:multiLevelType w:val="multilevel"/>
    <w:tmpl w:val="14B26698"/>
    <w:lvl w:ilvl="0">
      <w:start w:val="1"/>
      <w:numFmt w:val="bullet"/>
      <w:pStyle w:val="Bullet1"/>
      <w:lvlText w:val=""/>
      <w:lvlJc w:val="left"/>
      <w:pPr>
        <w:ind w:left="284" w:hanging="284"/>
      </w:pPr>
      <w:rPr>
        <w:rFonts w:ascii="Wingdings" w:hAnsi="Wingdings" w:cs="Times New Roman" w:hint="default"/>
        <w:color w:val="000000" w:themeColor="text1"/>
      </w:rPr>
    </w:lvl>
    <w:lvl w:ilvl="1">
      <w:start w:val="1"/>
      <w:numFmt w:val="bullet"/>
      <w:pStyle w:val="Bullet2"/>
      <w:lvlText w:val="–"/>
      <w:lvlJc w:val="left"/>
      <w:pPr>
        <w:ind w:left="568" w:hanging="284"/>
      </w:pPr>
      <w:rPr>
        <w:rFonts w:ascii="Arial" w:hAnsi="Arial" w:cs="Arial" w:hint="default"/>
        <w:color w:val="000000" w:themeColor="text1"/>
      </w:rPr>
    </w:lvl>
    <w:lvl w:ilvl="2">
      <w:start w:val="1"/>
      <w:numFmt w:val="bullet"/>
      <w:pStyle w:val="Bullet3"/>
      <w:lvlText w:val="–"/>
      <w:lvlJc w:val="left"/>
      <w:pPr>
        <w:ind w:left="852" w:hanging="284"/>
      </w:pPr>
      <w:rPr>
        <w:rFonts w:ascii="Arial" w:hAnsi="Arial" w:cs="Arial" w:hint="default"/>
        <w:color w:val="000000" w:themeColor="text1"/>
      </w:rPr>
    </w:lvl>
    <w:lvl w:ilvl="3">
      <w:start w:val="1"/>
      <w:numFmt w:val="bullet"/>
      <w:lvlText w:val="–"/>
      <w:lvlJc w:val="left"/>
      <w:pPr>
        <w:ind w:left="1136" w:hanging="284"/>
      </w:pPr>
      <w:rPr>
        <w:rFonts w:ascii="Arial" w:hAnsi="Arial" w:cs="Arial" w:hint="default"/>
        <w:color w:val="000000" w:themeColor="text1"/>
      </w:rPr>
    </w:lvl>
    <w:lvl w:ilvl="4">
      <w:start w:val="1"/>
      <w:numFmt w:val="bullet"/>
      <w:lvlText w:val="–"/>
      <w:lvlJc w:val="left"/>
      <w:pPr>
        <w:ind w:left="1420" w:hanging="284"/>
      </w:pPr>
      <w:rPr>
        <w:rFonts w:ascii="Arial" w:hAnsi="Arial" w:cs="Arial" w:hint="default"/>
        <w:color w:val="000000" w:themeColor="text1"/>
      </w:rPr>
    </w:lvl>
    <w:lvl w:ilvl="5">
      <w:start w:val="1"/>
      <w:numFmt w:val="bullet"/>
      <w:lvlText w:val="–"/>
      <w:lvlJc w:val="left"/>
      <w:pPr>
        <w:ind w:left="1701" w:hanging="281"/>
      </w:pPr>
      <w:rPr>
        <w:rFonts w:ascii="Arial" w:hAnsi="Arial" w:cs="Times New Roman" w:hint="default"/>
        <w:color w:val="000000" w:themeColor="text1"/>
      </w:rPr>
    </w:lvl>
    <w:lvl w:ilvl="6">
      <w:start w:val="1"/>
      <w:numFmt w:val="bullet"/>
      <w:lvlText w:val="–"/>
      <w:lvlJc w:val="left"/>
      <w:pPr>
        <w:ind w:left="1985" w:hanging="284"/>
      </w:pPr>
      <w:rPr>
        <w:rFonts w:ascii="Arial" w:hAnsi="Arial" w:cs="Times New Roman" w:hint="default"/>
        <w:color w:val="000000" w:themeColor="text1"/>
      </w:rPr>
    </w:lvl>
    <w:lvl w:ilvl="7">
      <w:start w:val="1"/>
      <w:numFmt w:val="bullet"/>
      <w:lvlText w:val="–"/>
      <w:lvlJc w:val="left"/>
      <w:pPr>
        <w:ind w:left="2268" w:hanging="283"/>
      </w:pPr>
      <w:rPr>
        <w:rFonts w:ascii="Arial" w:hAnsi="Arial" w:cs="Times New Roman" w:hint="default"/>
        <w:color w:val="000000" w:themeColor="text1"/>
      </w:rPr>
    </w:lvl>
    <w:lvl w:ilvl="8">
      <w:start w:val="1"/>
      <w:numFmt w:val="bullet"/>
      <w:lvlText w:val="–"/>
      <w:lvlJc w:val="left"/>
      <w:pPr>
        <w:ind w:left="2552" w:hanging="284"/>
      </w:pPr>
      <w:rPr>
        <w:rFonts w:ascii="Arial" w:hAnsi="Arial" w:cs="Times New Roman" w:hint="default"/>
        <w:color w:val="000000" w:themeColor="text1"/>
      </w:rPr>
    </w:lvl>
  </w:abstractNum>
  <w:abstractNum w:abstractNumId="38" w15:restartNumberingAfterBreak="0">
    <w:nsid w:val="42533A07"/>
    <w:multiLevelType w:val="hybridMultilevel"/>
    <w:tmpl w:val="AB9E55A4"/>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9" w15:restartNumberingAfterBreak="0">
    <w:nsid w:val="42D949D9"/>
    <w:multiLevelType w:val="hybridMultilevel"/>
    <w:tmpl w:val="7F6E246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0" w15:restartNumberingAfterBreak="0">
    <w:nsid w:val="45BB5A4C"/>
    <w:multiLevelType w:val="hybridMultilevel"/>
    <w:tmpl w:val="CF48AF58"/>
    <w:lvl w:ilvl="0" w:tplc="1BD03BE6">
      <w:start w:val="1"/>
      <w:numFmt w:val="decimal"/>
      <w:pStyle w:val="Tablefigureheadernumbered"/>
      <w:lvlText w:val="1.1%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499F1145"/>
    <w:multiLevelType w:val="hybridMultilevel"/>
    <w:tmpl w:val="559239E6"/>
    <w:lvl w:ilvl="0" w:tplc="577EE662">
      <w:start w:val="1"/>
      <w:numFmt w:val="bullet"/>
      <w:pStyle w:val="ListParagraph"/>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49BB4BBC"/>
    <w:multiLevelType w:val="hybridMultilevel"/>
    <w:tmpl w:val="7E5C31DA"/>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3" w15:restartNumberingAfterBreak="0">
    <w:nsid w:val="4EAA2883"/>
    <w:multiLevelType w:val="multilevel"/>
    <w:tmpl w:val="422ABB60"/>
    <w:lvl w:ilvl="0">
      <w:start w:val="1"/>
      <w:numFmt w:val="bullet"/>
      <w:lvlText w:val=""/>
      <w:lvlJc w:val="left"/>
      <w:pPr>
        <w:ind w:left="340" w:hanging="340"/>
      </w:pPr>
      <w:rPr>
        <w:rFonts w:ascii="Symbol" w:hAnsi="Symbol" w:hint="default"/>
        <w:color w:val="63666A"/>
      </w:rPr>
    </w:lvl>
    <w:lvl w:ilvl="1">
      <w:start w:val="1"/>
      <w:numFmt w:val="bullet"/>
      <w:lvlText w:val="–"/>
      <w:lvlJc w:val="left"/>
      <w:pPr>
        <w:ind w:left="680" w:hanging="340"/>
      </w:pPr>
      <w:rPr>
        <w:rFonts w:ascii="Calibri" w:eastAsia="Calibri" w:hAnsi="Calibri" w:cs="Calibri"/>
        <w:color w:val="63666A"/>
      </w:rPr>
    </w:lvl>
    <w:lvl w:ilvl="2">
      <w:start w:val="1"/>
      <w:numFmt w:val="decimal"/>
      <w:lvlText w:val=""/>
      <w:lvlJc w:val="left"/>
      <w:pPr>
        <w:ind w:left="680" w:firstLine="0"/>
      </w:pPr>
    </w:lvl>
    <w:lvl w:ilvl="3">
      <w:start w:val="1"/>
      <w:numFmt w:val="decimal"/>
      <w:lvlText w:val=""/>
      <w:lvlJc w:val="left"/>
      <w:pPr>
        <w:ind w:left="680" w:firstLine="0"/>
      </w:pPr>
    </w:lvl>
    <w:lvl w:ilvl="4">
      <w:start w:val="1"/>
      <w:numFmt w:val="decimal"/>
      <w:lvlText w:val=""/>
      <w:lvlJc w:val="left"/>
      <w:pPr>
        <w:ind w:left="680" w:firstLine="0"/>
      </w:pPr>
    </w:lvl>
    <w:lvl w:ilvl="5">
      <w:start w:val="1"/>
      <w:numFmt w:val="decimal"/>
      <w:lvlText w:val=""/>
      <w:lvlJc w:val="left"/>
      <w:pPr>
        <w:ind w:left="680" w:firstLine="0"/>
      </w:pPr>
    </w:lvl>
    <w:lvl w:ilvl="6">
      <w:start w:val="1"/>
      <w:numFmt w:val="decimal"/>
      <w:lvlText w:val=""/>
      <w:lvlJc w:val="left"/>
      <w:pPr>
        <w:ind w:left="680" w:firstLine="0"/>
      </w:pPr>
    </w:lvl>
    <w:lvl w:ilvl="7">
      <w:start w:val="1"/>
      <w:numFmt w:val="decimal"/>
      <w:lvlText w:val=""/>
      <w:lvlJc w:val="left"/>
      <w:pPr>
        <w:ind w:left="680" w:firstLine="0"/>
      </w:pPr>
    </w:lvl>
    <w:lvl w:ilvl="8">
      <w:start w:val="1"/>
      <w:numFmt w:val="decimal"/>
      <w:lvlText w:val=""/>
      <w:lvlJc w:val="left"/>
      <w:pPr>
        <w:ind w:left="680" w:firstLine="0"/>
      </w:pPr>
    </w:lvl>
  </w:abstractNum>
  <w:abstractNum w:abstractNumId="44" w15:restartNumberingAfterBreak="0">
    <w:nsid w:val="51D52D89"/>
    <w:multiLevelType w:val="hybridMultilevel"/>
    <w:tmpl w:val="48E0144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5" w15:restartNumberingAfterBreak="0">
    <w:nsid w:val="533D2401"/>
    <w:multiLevelType w:val="multilevel"/>
    <w:tmpl w:val="F762222E"/>
    <w:lvl w:ilvl="0">
      <w:start w:val="1"/>
      <w:numFmt w:val="upperLetter"/>
      <w:pStyle w:val="Appendixheading1lettersv2"/>
      <w:lvlText w:val="%1."/>
      <w:lvlJc w:val="left"/>
      <w:pPr>
        <w:tabs>
          <w:tab w:val="num" w:pos="737"/>
        </w:tabs>
        <w:ind w:left="737" w:hanging="737"/>
      </w:pPr>
      <w:rPr>
        <w:rFonts w:hint="default"/>
        <w:b w:val="0"/>
        <w:i w:val="0"/>
      </w:rPr>
    </w:lvl>
    <w:lvl w:ilvl="1">
      <w:start w:val="1"/>
      <w:numFmt w:val="decimal"/>
      <w:pStyle w:val="Appendixheading2lettersv2"/>
      <w:lvlText w:val="%1.%2."/>
      <w:lvlJc w:val="left"/>
      <w:pPr>
        <w:tabs>
          <w:tab w:val="num" w:pos="737"/>
        </w:tabs>
        <w:ind w:left="737" w:hanging="737"/>
      </w:pPr>
      <w:rPr>
        <w:rFonts w:hint="default"/>
        <w:b/>
        <w:i w:val="0"/>
      </w:rPr>
    </w:lvl>
    <w:lvl w:ilvl="2">
      <w:start w:val="1"/>
      <w:numFmt w:val="decimal"/>
      <w:pStyle w:val="Appendixheading3lettersv2"/>
      <w:lvlText w:val="%1.%2.%3"/>
      <w:lvlJc w:val="left"/>
      <w:pPr>
        <w:tabs>
          <w:tab w:val="num" w:pos="737"/>
        </w:tabs>
        <w:ind w:left="737" w:hanging="737"/>
      </w:pPr>
      <w:rPr>
        <w:rFonts w:hint="default"/>
      </w:rPr>
    </w:lvl>
    <w:lvl w:ilvl="3">
      <w:start w:val="1"/>
      <w:numFmt w:val="decimal"/>
      <w:pStyle w:val="Appendixheading4lettersv2"/>
      <w:lvlText w:val="%1.%2.%3.%4"/>
      <w:lvlJc w:val="left"/>
      <w:pPr>
        <w:tabs>
          <w:tab w:val="num" w:pos="737"/>
        </w:tabs>
        <w:ind w:left="737" w:hanging="737"/>
      </w:pPr>
      <w:rPr>
        <w:rFonts w:hint="default"/>
      </w:rPr>
    </w:lvl>
    <w:lvl w:ilvl="4">
      <w:start w:val="1"/>
      <w:numFmt w:val="decimal"/>
      <w:lvlText w:val="%1.%2.%3.%4.%5"/>
      <w:lvlJc w:val="left"/>
      <w:pPr>
        <w:tabs>
          <w:tab w:val="num" w:pos="737"/>
        </w:tabs>
        <w:ind w:left="737" w:hanging="737"/>
      </w:pPr>
      <w:rPr>
        <w:rFonts w:hint="default"/>
      </w:rPr>
    </w:lvl>
    <w:lvl w:ilvl="5">
      <w:start w:val="1"/>
      <w:numFmt w:val="none"/>
      <w:lvlText w:val=""/>
      <w:lvlJc w:val="left"/>
      <w:pPr>
        <w:tabs>
          <w:tab w:val="num" w:pos="5160"/>
        </w:tabs>
        <w:ind w:left="737" w:hanging="737"/>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6" w15:restartNumberingAfterBreak="0">
    <w:nsid w:val="57772ECF"/>
    <w:multiLevelType w:val="hybridMultilevel"/>
    <w:tmpl w:val="F5CC524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7" w15:restartNumberingAfterBreak="0">
    <w:nsid w:val="5A566BD1"/>
    <w:multiLevelType w:val="hybridMultilevel"/>
    <w:tmpl w:val="0B669228"/>
    <w:lvl w:ilvl="0" w:tplc="904E7168">
      <w:start w:val="1"/>
      <w:numFmt w:val="bullet"/>
      <w:lvlText w:val=""/>
      <w:lvlJc w:val="left"/>
      <w:pPr>
        <w:ind w:left="360" w:hanging="360"/>
      </w:pPr>
      <w:rPr>
        <w:rFonts w:ascii="Symbol" w:hAnsi="Symbol" w:hint="default"/>
        <w:color w:val="000000" w:themeColor="text1"/>
      </w:rPr>
    </w:lvl>
    <w:lvl w:ilvl="1" w:tplc="418E500C" w:tentative="1">
      <w:start w:val="1"/>
      <w:numFmt w:val="bullet"/>
      <w:lvlText w:val="o"/>
      <w:lvlJc w:val="left"/>
      <w:pPr>
        <w:ind w:left="1080" w:hanging="360"/>
      </w:pPr>
      <w:rPr>
        <w:rFonts w:ascii="Courier New" w:hAnsi="Courier New" w:cs="Courier New" w:hint="default"/>
      </w:rPr>
    </w:lvl>
    <w:lvl w:ilvl="2" w:tplc="31526952" w:tentative="1">
      <w:start w:val="1"/>
      <w:numFmt w:val="bullet"/>
      <w:lvlText w:val=""/>
      <w:lvlJc w:val="left"/>
      <w:pPr>
        <w:ind w:left="1800" w:hanging="360"/>
      </w:pPr>
      <w:rPr>
        <w:rFonts w:ascii="Wingdings" w:hAnsi="Wingdings" w:hint="default"/>
      </w:rPr>
    </w:lvl>
    <w:lvl w:ilvl="3" w:tplc="EB363D3E" w:tentative="1">
      <w:start w:val="1"/>
      <w:numFmt w:val="bullet"/>
      <w:lvlText w:val=""/>
      <w:lvlJc w:val="left"/>
      <w:pPr>
        <w:ind w:left="2520" w:hanging="360"/>
      </w:pPr>
      <w:rPr>
        <w:rFonts w:ascii="Symbol" w:hAnsi="Symbol" w:hint="default"/>
      </w:rPr>
    </w:lvl>
    <w:lvl w:ilvl="4" w:tplc="FA645980" w:tentative="1">
      <w:start w:val="1"/>
      <w:numFmt w:val="bullet"/>
      <w:lvlText w:val="o"/>
      <w:lvlJc w:val="left"/>
      <w:pPr>
        <w:ind w:left="3240" w:hanging="360"/>
      </w:pPr>
      <w:rPr>
        <w:rFonts w:ascii="Courier New" w:hAnsi="Courier New" w:cs="Courier New" w:hint="default"/>
      </w:rPr>
    </w:lvl>
    <w:lvl w:ilvl="5" w:tplc="D52EDC16" w:tentative="1">
      <w:start w:val="1"/>
      <w:numFmt w:val="bullet"/>
      <w:lvlText w:val=""/>
      <w:lvlJc w:val="left"/>
      <w:pPr>
        <w:ind w:left="3960" w:hanging="360"/>
      </w:pPr>
      <w:rPr>
        <w:rFonts w:ascii="Wingdings" w:hAnsi="Wingdings" w:hint="default"/>
      </w:rPr>
    </w:lvl>
    <w:lvl w:ilvl="6" w:tplc="C8E46934" w:tentative="1">
      <w:start w:val="1"/>
      <w:numFmt w:val="bullet"/>
      <w:lvlText w:val=""/>
      <w:lvlJc w:val="left"/>
      <w:pPr>
        <w:ind w:left="4680" w:hanging="360"/>
      </w:pPr>
      <w:rPr>
        <w:rFonts w:ascii="Symbol" w:hAnsi="Symbol" w:hint="default"/>
      </w:rPr>
    </w:lvl>
    <w:lvl w:ilvl="7" w:tplc="8080289C" w:tentative="1">
      <w:start w:val="1"/>
      <w:numFmt w:val="bullet"/>
      <w:lvlText w:val="o"/>
      <w:lvlJc w:val="left"/>
      <w:pPr>
        <w:ind w:left="5400" w:hanging="360"/>
      </w:pPr>
      <w:rPr>
        <w:rFonts w:ascii="Courier New" w:hAnsi="Courier New" w:cs="Courier New" w:hint="default"/>
      </w:rPr>
    </w:lvl>
    <w:lvl w:ilvl="8" w:tplc="5C50E736" w:tentative="1">
      <w:start w:val="1"/>
      <w:numFmt w:val="bullet"/>
      <w:lvlText w:val=""/>
      <w:lvlJc w:val="left"/>
      <w:pPr>
        <w:ind w:left="6120" w:hanging="360"/>
      </w:pPr>
      <w:rPr>
        <w:rFonts w:ascii="Wingdings" w:hAnsi="Wingdings" w:hint="default"/>
      </w:rPr>
    </w:lvl>
  </w:abstractNum>
  <w:abstractNum w:abstractNumId="48" w15:restartNumberingAfterBreak="0">
    <w:nsid w:val="5BA93C20"/>
    <w:multiLevelType w:val="hybridMultilevel"/>
    <w:tmpl w:val="F5CAEEEA"/>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9" w15:restartNumberingAfterBreak="0">
    <w:nsid w:val="5C543C6F"/>
    <w:multiLevelType w:val="hybridMultilevel"/>
    <w:tmpl w:val="B9801DBC"/>
    <w:lvl w:ilvl="0" w:tplc="D388920A">
      <w:start w:val="1"/>
      <w:numFmt w:val="decimal"/>
      <w:pStyle w:val="Note"/>
      <w:lvlText w:val="%1."/>
      <w:lvlJc w:val="left"/>
      <w:pPr>
        <w:ind w:left="720" w:hanging="360"/>
      </w:pPr>
    </w:lvl>
    <w:lvl w:ilvl="1" w:tplc="EF82E016" w:tentative="1">
      <w:start w:val="1"/>
      <w:numFmt w:val="lowerLetter"/>
      <w:lvlText w:val="%2."/>
      <w:lvlJc w:val="left"/>
      <w:pPr>
        <w:ind w:left="1440" w:hanging="360"/>
      </w:pPr>
    </w:lvl>
    <w:lvl w:ilvl="2" w:tplc="657476BE" w:tentative="1">
      <w:start w:val="1"/>
      <w:numFmt w:val="lowerRoman"/>
      <w:lvlText w:val="%3."/>
      <w:lvlJc w:val="right"/>
      <w:pPr>
        <w:ind w:left="2160" w:hanging="180"/>
      </w:pPr>
    </w:lvl>
    <w:lvl w:ilvl="3" w:tplc="D654FF2A" w:tentative="1">
      <w:start w:val="1"/>
      <w:numFmt w:val="decimal"/>
      <w:lvlText w:val="%4."/>
      <w:lvlJc w:val="left"/>
      <w:pPr>
        <w:ind w:left="2880" w:hanging="360"/>
      </w:pPr>
    </w:lvl>
    <w:lvl w:ilvl="4" w:tplc="ADAA059E" w:tentative="1">
      <w:start w:val="1"/>
      <w:numFmt w:val="lowerLetter"/>
      <w:lvlText w:val="%5."/>
      <w:lvlJc w:val="left"/>
      <w:pPr>
        <w:ind w:left="3600" w:hanging="360"/>
      </w:pPr>
    </w:lvl>
    <w:lvl w:ilvl="5" w:tplc="D62CD3E6" w:tentative="1">
      <w:start w:val="1"/>
      <w:numFmt w:val="lowerRoman"/>
      <w:lvlText w:val="%6."/>
      <w:lvlJc w:val="right"/>
      <w:pPr>
        <w:ind w:left="4320" w:hanging="180"/>
      </w:pPr>
    </w:lvl>
    <w:lvl w:ilvl="6" w:tplc="A7B412EC" w:tentative="1">
      <w:start w:val="1"/>
      <w:numFmt w:val="decimal"/>
      <w:lvlText w:val="%7."/>
      <w:lvlJc w:val="left"/>
      <w:pPr>
        <w:ind w:left="5040" w:hanging="360"/>
      </w:pPr>
    </w:lvl>
    <w:lvl w:ilvl="7" w:tplc="45345DCA" w:tentative="1">
      <w:start w:val="1"/>
      <w:numFmt w:val="lowerLetter"/>
      <w:lvlText w:val="%8."/>
      <w:lvlJc w:val="left"/>
      <w:pPr>
        <w:ind w:left="5760" w:hanging="360"/>
      </w:pPr>
    </w:lvl>
    <w:lvl w:ilvl="8" w:tplc="870444C6" w:tentative="1">
      <w:start w:val="1"/>
      <w:numFmt w:val="lowerRoman"/>
      <w:lvlText w:val="%9."/>
      <w:lvlJc w:val="right"/>
      <w:pPr>
        <w:ind w:left="6480" w:hanging="180"/>
      </w:pPr>
    </w:lvl>
  </w:abstractNum>
  <w:abstractNum w:abstractNumId="50" w15:restartNumberingAfterBreak="0">
    <w:nsid w:val="60D22E5D"/>
    <w:multiLevelType w:val="multilevel"/>
    <w:tmpl w:val="15965958"/>
    <w:lvl w:ilvl="0">
      <w:start w:val="1"/>
      <w:numFmt w:val="decimal"/>
      <w:pStyle w:val="Disclaimernumbering"/>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1" w15:restartNumberingAfterBreak="0">
    <w:nsid w:val="627A3EAA"/>
    <w:multiLevelType w:val="hybridMultilevel"/>
    <w:tmpl w:val="7470911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2" w15:restartNumberingAfterBreak="0">
    <w:nsid w:val="634D5617"/>
    <w:multiLevelType w:val="multilevel"/>
    <w:tmpl w:val="E9A02660"/>
    <w:lvl w:ilvl="0">
      <w:start w:val="1"/>
      <w:numFmt w:val="bullet"/>
      <w:pStyle w:val="TableBullet8pt"/>
      <w:lvlText w:val=""/>
      <w:lvlJc w:val="left"/>
      <w:pPr>
        <w:ind w:left="284" w:hanging="284"/>
      </w:pPr>
      <w:rPr>
        <w:rFonts w:ascii="Wingdings" w:hAnsi="Wingdings" w:cs="Times New Roman" w:hint="default"/>
        <w:color w:val="000000" w:themeColor="text1"/>
      </w:rPr>
    </w:lvl>
    <w:lvl w:ilvl="1">
      <w:start w:val="1"/>
      <w:numFmt w:val="bullet"/>
      <w:pStyle w:val="TableBullet28pt"/>
      <w:lvlText w:val="–"/>
      <w:lvlJc w:val="left"/>
      <w:pPr>
        <w:ind w:left="568" w:hanging="284"/>
      </w:pPr>
      <w:rPr>
        <w:rFonts w:ascii="Arial" w:hAnsi="Arial" w:cs="Arial" w:hint="default"/>
        <w:color w:val="000000" w:themeColor="text1"/>
      </w:rPr>
    </w:lvl>
    <w:lvl w:ilvl="2">
      <w:start w:val="1"/>
      <w:numFmt w:val="bullet"/>
      <w:lvlText w:val="–"/>
      <w:lvlJc w:val="left"/>
      <w:pPr>
        <w:ind w:left="852" w:hanging="284"/>
      </w:pPr>
      <w:rPr>
        <w:rFonts w:ascii="Arial" w:hAnsi="Arial" w:cs="Arial" w:hint="default"/>
        <w:color w:val="000000" w:themeColor="text1"/>
      </w:rPr>
    </w:lvl>
    <w:lvl w:ilvl="3">
      <w:start w:val="1"/>
      <w:numFmt w:val="bullet"/>
      <w:lvlText w:val="–"/>
      <w:lvlJc w:val="left"/>
      <w:pPr>
        <w:ind w:left="1136" w:hanging="284"/>
      </w:pPr>
      <w:rPr>
        <w:rFonts w:ascii="Arial" w:hAnsi="Arial" w:cs="Arial" w:hint="default"/>
        <w:color w:val="000000" w:themeColor="text1"/>
      </w:rPr>
    </w:lvl>
    <w:lvl w:ilvl="4">
      <w:start w:val="1"/>
      <w:numFmt w:val="bullet"/>
      <w:lvlText w:val="–"/>
      <w:lvlJc w:val="left"/>
      <w:pPr>
        <w:ind w:left="1420" w:hanging="284"/>
      </w:pPr>
      <w:rPr>
        <w:rFonts w:ascii="Arial" w:hAnsi="Arial" w:cs="Arial" w:hint="default"/>
        <w:color w:val="000000" w:themeColor="text1"/>
      </w:rPr>
    </w:lvl>
    <w:lvl w:ilvl="5">
      <w:start w:val="1"/>
      <w:numFmt w:val="bullet"/>
      <w:lvlText w:val="–"/>
      <w:lvlJc w:val="left"/>
      <w:pPr>
        <w:ind w:left="1701" w:hanging="281"/>
      </w:pPr>
      <w:rPr>
        <w:rFonts w:ascii="Arial" w:hAnsi="Arial" w:cs="Times New Roman" w:hint="default"/>
        <w:color w:val="000000" w:themeColor="text1"/>
      </w:rPr>
    </w:lvl>
    <w:lvl w:ilvl="6">
      <w:start w:val="1"/>
      <w:numFmt w:val="bullet"/>
      <w:lvlText w:val="–"/>
      <w:lvlJc w:val="left"/>
      <w:pPr>
        <w:ind w:left="1985" w:hanging="284"/>
      </w:pPr>
      <w:rPr>
        <w:rFonts w:ascii="Arial" w:hAnsi="Arial" w:cs="Times New Roman" w:hint="default"/>
        <w:color w:val="000000" w:themeColor="text1"/>
      </w:rPr>
    </w:lvl>
    <w:lvl w:ilvl="7">
      <w:start w:val="1"/>
      <w:numFmt w:val="bullet"/>
      <w:lvlText w:val="–"/>
      <w:lvlJc w:val="left"/>
      <w:pPr>
        <w:ind w:left="2268" w:hanging="283"/>
      </w:pPr>
      <w:rPr>
        <w:rFonts w:ascii="Arial" w:hAnsi="Arial" w:cs="Times New Roman" w:hint="default"/>
        <w:color w:val="000000" w:themeColor="text1"/>
      </w:rPr>
    </w:lvl>
    <w:lvl w:ilvl="8">
      <w:start w:val="1"/>
      <w:numFmt w:val="bullet"/>
      <w:lvlText w:val="–"/>
      <w:lvlJc w:val="left"/>
      <w:pPr>
        <w:ind w:left="2552" w:hanging="284"/>
      </w:pPr>
      <w:rPr>
        <w:rFonts w:ascii="Arial" w:hAnsi="Arial" w:cs="Times New Roman" w:hint="default"/>
        <w:color w:val="000000" w:themeColor="text1"/>
      </w:rPr>
    </w:lvl>
  </w:abstractNum>
  <w:abstractNum w:abstractNumId="53" w15:restartNumberingAfterBreak="0">
    <w:nsid w:val="63643F78"/>
    <w:multiLevelType w:val="multilevel"/>
    <w:tmpl w:val="58228442"/>
    <w:lvl w:ilvl="0">
      <w:start w:val="1"/>
      <w:numFmt w:val="none"/>
      <w:pStyle w:val="TableHeadingAgenda"/>
      <w:suff w:val="nothing"/>
      <w:lvlText w:val=""/>
      <w:lvlJc w:val="left"/>
      <w:pPr>
        <w:ind w:left="108"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6489367C"/>
    <w:multiLevelType w:val="multilevel"/>
    <w:tmpl w:val="F7FC269A"/>
    <w:lvl w:ilvl="0">
      <w:start w:val="1"/>
      <w:numFmt w:val="upperLetter"/>
      <w:pStyle w:val="Heading1lettersv2"/>
      <w:lvlText w:val="%1."/>
      <w:lvlJc w:val="left"/>
      <w:pPr>
        <w:tabs>
          <w:tab w:val="num" w:pos="737"/>
        </w:tabs>
        <w:ind w:left="737" w:hanging="737"/>
      </w:pPr>
      <w:rPr>
        <w:rFonts w:hint="default"/>
        <w:b w:val="0"/>
        <w:i w:val="0"/>
      </w:rPr>
    </w:lvl>
    <w:lvl w:ilvl="1">
      <w:start w:val="1"/>
      <w:numFmt w:val="decimal"/>
      <w:pStyle w:val="Heading2lettersv2"/>
      <w:lvlText w:val="%1.%2."/>
      <w:lvlJc w:val="left"/>
      <w:pPr>
        <w:tabs>
          <w:tab w:val="num" w:pos="737"/>
        </w:tabs>
        <w:ind w:left="737" w:hanging="737"/>
      </w:pPr>
      <w:rPr>
        <w:rFonts w:hint="default"/>
        <w:b/>
        <w:i w:val="0"/>
      </w:rPr>
    </w:lvl>
    <w:lvl w:ilvl="2">
      <w:start w:val="1"/>
      <w:numFmt w:val="decimal"/>
      <w:pStyle w:val="Heading3lettersv2"/>
      <w:lvlText w:val="%1.%2.%3"/>
      <w:lvlJc w:val="left"/>
      <w:pPr>
        <w:tabs>
          <w:tab w:val="num" w:pos="737"/>
        </w:tabs>
        <w:ind w:left="737" w:hanging="737"/>
      </w:pPr>
      <w:rPr>
        <w:rFonts w:hint="default"/>
      </w:rPr>
    </w:lvl>
    <w:lvl w:ilvl="3">
      <w:start w:val="1"/>
      <w:numFmt w:val="decimal"/>
      <w:pStyle w:val="Heading4lettersv2"/>
      <w:lvlText w:val="%1.%2.%3.%4"/>
      <w:lvlJc w:val="left"/>
      <w:pPr>
        <w:tabs>
          <w:tab w:val="num" w:pos="737"/>
        </w:tabs>
        <w:ind w:left="737" w:hanging="737"/>
      </w:pPr>
      <w:rPr>
        <w:rFonts w:hint="default"/>
      </w:rPr>
    </w:lvl>
    <w:lvl w:ilvl="4">
      <w:start w:val="1"/>
      <w:numFmt w:val="decimal"/>
      <w:lvlText w:val="%1.%2.%3.%4.%5"/>
      <w:lvlJc w:val="left"/>
      <w:pPr>
        <w:tabs>
          <w:tab w:val="num" w:pos="737"/>
        </w:tabs>
        <w:ind w:left="737" w:hanging="737"/>
      </w:pPr>
      <w:rPr>
        <w:rFonts w:hint="default"/>
      </w:rPr>
    </w:lvl>
    <w:lvl w:ilvl="5">
      <w:start w:val="1"/>
      <w:numFmt w:val="none"/>
      <w:lvlText w:val=""/>
      <w:lvlJc w:val="left"/>
      <w:pPr>
        <w:tabs>
          <w:tab w:val="num" w:pos="5160"/>
        </w:tabs>
        <w:ind w:left="737" w:hanging="737"/>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66202C17"/>
    <w:multiLevelType w:val="multilevel"/>
    <w:tmpl w:val="203E448A"/>
    <w:lvl w:ilvl="0">
      <w:start w:val="1"/>
      <w:numFmt w:val="decimal"/>
      <w:pStyle w:val="Appendixheading1numberedv2"/>
      <w:lvlText w:val="%1."/>
      <w:lvlJc w:val="left"/>
      <w:pPr>
        <w:tabs>
          <w:tab w:val="num" w:pos="737"/>
        </w:tabs>
        <w:ind w:left="737" w:hanging="737"/>
      </w:pPr>
      <w:rPr>
        <w:rFonts w:hint="default"/>
        <w:b w:val="0"/>
        <w:i w:val="0"/>
      </w:rPr>
    </w:lvl>
    <w:lvl w:ilvl="1">
      <w:start w:val="1"/>
      <w:numFmt w:val="decimal"/>
      <w:pStyle w:val="Appendixheading2numberedv2"/>
      <w:lvlText w:val="%1.%2."/>
      <w:lvlJc w:val="left"/>
      <w:pPr>
        <w:tabs>
          <w:tab w:val="num" w:pos="737"/>
        </w:tabs>
        <w:ind w:left="737" w:hanging="737"/>
      </w:pPr>
      <w:rPr>
        <w:rFonts w:hint="default"/>
        <w:b/>
        <w:i w:val="0"/>
      </w:rPr>
    </w:lvl>
    <w:lvl w:ilvl="2">
      <w:start w:val="1"/>
      <w:numFmt w:val="decimal"/>
      <w:pStyle w:val="Appendixheading3numberedv2"/>
      <w:lvlText w:val="%1.%2.%3"/>
      <w:lvlJc w:val="left"/>
      <w:pPr>
        <w:tabs>
          <w:tab w:val="num" w:pos="737"/>
        </w:tabs>
        <w:ind w:left="737" w:hanging="737"/>
      </w:pPr>
      <w:rPr>
        <w:rFonts w:hint="default"/>
      </w:rPr>
    </w:lvl>
    <w:lvl w:ilvl="3">
      <w:start w:val="1"/>
      <w:numFmt w:val="decimal"/>
      <w:pStyle w:val="Appendixheading4numberedv2"/>
      <w:lvlText w:val="%1.%2.%3.%4"/>
      <w:lvlJc w:val="left"/>
      <w:pPr>
        <w:tabs>
          <w:tab w:val="num" w:pos="737"/>
        </w:tabs>
        <w:ind w:left="737" w:hanging="737"/>
      </w:pPr>
      <w:rPr>
        <w:rFonts w:hint="default"/>
      </w:rPr>
    </w:lvl>
    <w:lvl w:ilvl="4">
      <w:start w:val="1"/>
      <w:numFmt w:val="decimal"/>
      <w:lvlText w:val="%1.%2.%3.%4.%5"/>
      <w:lvlJc w:val="left"/>
      <w:pPr>
        <w:tabs>
          <w:tab w:val="num" w:pos="737"/>
        </w:tabs>
        <w:ind w:left="737" w:hanging="737"/>
      </w:pPr>
      <w:rPr>
        <w:rFonts w:hint="default"/>
      </w:rPr>
    </w:lvl>
    <w:lvl w:ilvl="5">
      <w:start w:val="1"/>
      <w:numFmt w:val="none"/>
      <w:lvlText w:val=""/>
      <w:lvlJc w:val="left"/>
      <w:pPr>
        <w:tabs>
          <w:tab w:val="num" w:pos="5160"/>
        </w:tabs>
        <w:ind w:left="737" w:hanging="737"/>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67C409A2"/>
    <w:multiLevelType w:val="hybridMultilevel"/>
    <w:tmpl w:val="872AEC7C"/>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7" w15:restartNumberingAfterBreak="0">
    <w:nsid w:val="69360757"/>
    <w:multiLevelType w:val="multilevel"/>
    <w:tmpl w:val="A29EF564"/>
    <w:lvl w:ilvl="0">
      <w:start w:val="1"/>
      <w:numFmt w:val="bullet"/>
      <w:pStyle w:val="Bullets"/>
      <w:lvlText w:val=""/>
      <w:lvlJc w:val="left"/>
      <w:pPr>
        <w:tabs>
          <w:tab w:val="num" w:pos="3905"/>
        </w:tabs>
        <w:ind w:left="3903" w:hanging="358"/>
      </w:pPr>
      <w:rPr>
        <w:rFonts w:ascii="Wingdings" w:hAnsi="Wingdings" w:hint="default"/>
        <w:b w:val="0"/>
        <w:i w:val="0"/>
        <w:color w:val="auto"/>
        <w:sz w:val="12"/>
      </w:rPr>
    </w:lvl>
    <w:lvl w:ilvl="1">
      <w:start w:val="1"/>
      <w:numFmt w:val="bullet"/>
      <w:lvlText w:val=""/>
      <w:lvlJc w:val="left"/>
      <w:pPr>
        <w:tabs>
          <w:tab w:val="num" w:pos="1126"/>
        </w:tabs>
        <w:ind w:left="1123" w:hanging="357"/>
      </w:pPr>
      <w:rPr>
        <w:rFonts w:ascii="Wingdings" w:hAnsi="Wingdings" w:hint="default"/>
        <w:b w:val="0"/>
        <w:i w:val="0"/>
        <w:color w:val="auto"/>
        <w:sz w:val="24"/>
      </w:rPr>
    </w:lvl>
    <w:lvl w:ilvl="2">
      <w:start w:val="1"/>
      <w:numFmt w:val="decimal"/>
      <w:lvlText w:val="%1.%2.%3"/>
      <w:lvlJc w:val="left"/>
      <w:pPr>
        <w:tabs>
          <w:tab w:val="num" w:pos="1429"/>
        </w:tabs>
        <w:ind w:left="1429" w:hanging="1021"/>
      </w:pPr>
      <w:rPr>
        <w:rFonts w:hint="default"/>
        <w:b/>
        <w:i w:val="0"/>
        <w:color w:val="8FC3DE"/>
        <w:sz w:val="24"/>
      </w:rPr>
    </w:lvl>
    <w:lvl w:ilvl="3">
      <w:start w:val="1"/>
      <w:numFmt w:val="decimal"/>
      <w:lvlText w:val="%1.%2.%3.%4"/>
      <w:lvlJc w:val="left"/>
      <w:pPr>
        <w:tabs>
          <w:tab w:val="num" w:pos="1272"/>
        </w:tabs>
        <w:ind w:left="1272" w:hanging="864"/>
      </w:pPr>
      <w:rPr>
        <w:rFonts w:hint="default"/>
      </w:rPr>
    </w:lvl>
    <w:lvl w:ilvl="4">
      <w:start w:val="1"/>
      <w:numFmt w:val="decimal"/>
      <w:lvlText w:val="%1.%2.%3.%4.%5"/>
      <w:lvlJc w:val="left"/>
      <w:pPr>
        <w:tabs>
          <w:tab w:val="num" w:pos="1416"/>
        </w:tabs>
        <w:ind w:left="1416" w:hanging="1008"/>
      </w:pPr>
      <w:rPr>
        <w:rFonts w:hint="default"/>
      </w:rPr>
    </w:lvl>
    <w:lvl w:ilvl="5">
      <w:start w:val="1"/>
      <w:numFmt w:val="decimal"/>
      <w:lvlText w:val="%1.%2.%3.%4.%5.%6"/>
      <w:lvlJc w:val="left"/>
      <w:pPr>
        <w:tabs>
          <w:tab w:val="num" w:pos="1560"/>
        </w:tabs>
        <w:ind w:left="1560" w:hanging="1152"/>
      </w:pPr>
      <w:rPr>
        <w:rFonts w:hint="default"/>
      </w:rPr>
    </w:lvl>
    <w:lvl w:ilvl="6">
      <w:start w:val="1"/>
      <w:numFmt w:val="decimal"/>
      <w:lvlText w:val="%1.%2.%3.%4.%5.%6.%7"/>
      <w:lvlJc w:val="left"/>
      <w:pPr>
        <w:tabs>
          <w:tab w:val="num" w:pos="1704"/>
        </w:tabs>
        <w:ind w:left="1704" w:hanging="1296"/>
      </w:pPr>
      <w:rPr>
        <w:rFonts w:hint="default"/>
      </w:rPr>
    </w:lvl>
    <w:lvl w:ilvl="7">
      <w:start w:val="1"/>
      <w:numFmt w:val="decimal"/>
      <w:lvlText w:val="%1.%2.%3.%4.%5.%6.%7.%8"/>
      <w:lvlJc w:val="left"/>
      <w:pPr>
        <w:tabs>
          <w:tab w:val="num" w:pos="1848"/>
        </w:tabs>
        <w:ind w:left="1848" w:hanging="1440"/>
      </w:pPr>
      <w:rPr>
        <w:rFonts w:hint="default"/>
      </w:rPr>
    </w:lvl>
    <w:lvl w:ilvl="8">
      <w:start w:val="1"/>
      <w:numFmt w:val="decimal"/>
      <w:lvlText w:val="%1.%2.%3.%4.%5.%6.%7.%8.%9"/>
      <w:lvlJc w:val="left"/>
      <w:pPr>
        <w:tabs>
          <w:tab w:val="num" w:pos="1992"/>
        </w:tabs>
        <w:ind w:left="1992" w:hanging="1584"/>
      </w:pPr>
      <w:rPr>
        <w:rFonts w:hint="default"/>
      </w:rPr>
    </w:lvl>
  </w:abstractNum>
  <w:abstractNum w:abstractNumId="58" w15:restartNumberingAfterBreak="0">
    <w:nsid w:val="6BC93B48"/>
    <w:multiLevelType w:val="hybridMultilevel"/>
    <w:tmpl w:val="47A031D2"/>
    <w:lvl w:ilvl="0" w:tplc="280823E6">
      <w:numFmt w:val="decimal"/>
      <w:pStyle w:val="Captionnumbers"/>
      <w:lvlText w:val="1.1.%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9" w15:restartNumberingAfterBreak="0">
    <w:nsid w:val="713422C3"/>
    <w:multiLevelType w:val="multilevel"/>
    <w:tmpl w:val="09D0C8DA"/>
    <w:lvl w:ilvl="0">
      <w:start w:val="1"/>
      <w:numFmt w:val="bullet"/>
      <w:pStyle w:val="Bullet1indented"/>
      <w:lvlText w:val=""/>
      <w:lvlJc w:val="left"/>
      <w:pPr>
        <w:ind w:left="3856" w:hanging="284"/>
      </w:pPr>
      <w:rPr>
        <w:rFonts w:ascii="Wingdings" w:hAnsi="Wingdings" w:cs="Times New Roman" w:hint="default"/>
        <w:color w:val="000000" w:themeColor="text1"/>
      </w:rPr>
    </w:lvl>
    <w:lvl w:ilvl="1">
      <w:start w:val="1"/>
      <w:numFmt w:val="bullet"/>
      <w:pStyle w:val="Bullet2indented"/>
      <w:lvlText w:val="–"/>
      <w:lvlJc w:val="left"/>
      <w:pPr>
        <w:tabs>
          <w:tab w:val="num" w:pos="3856"/>
        </w:tabs>
        <w:ind w:left="4139" w:hanging="283"/>
      </w:pPr>
      <w:rPr>
        <w:rFonts w:ascii="Arial" w:hAnsi="Arial" w:cs="Arial" w:hint="default"/>
        <w:color w:val="000000" w:themeColor="text1"/>
      </w:rPr>
    </w:lvl>
    <w:lvl w:ilvl="2">
      <w:start w:val="1"/>
      <w:numFmt w:val="bullet"/>
      <w:pStyle w:val="Bullet3indented"/>
      <w:lvlText w:val="–"/>
      <w:lvlJc w:val="left"/>
      <w:pPr>
        <w:ind w:left="4423" w:hanging="284"/>
      </w:pPr>
      <w:rPr>
        <w:rFonts w:ascii="Arial" w:hAnsi="Arial" w:cs="Arial" w:hint="default"/>
        <w:color w:val="000000" w:themeColor="text1"/>
      </w:rPr>
    </w:lvl>
    <w:lvl w:ilvl="3">
      <w:start w:val="1"/>
      <w:numFmt w:val="bullet"/>
      <w:pStyle w:val="Bullet4"/>
      <w:lvlText w:val="–"/>
      <w:lvlJc w:val="left"/>
      <w:pPr>
        <w:ind w:left="1136" w:hanging="284"/>
      </w:pPr>
      <w:rPr>
        <w:rFonts w:ascii="Arial" w:hAnsi="Arial" w:cs="Arial" w:hint="default"/>
        <w:color w:val="000000" w:themeColor="text1"/>
      </w:rPr>
    </w:lvl>
    <w:lvl w:ilvl="4">
      <w:start w:val="1"/>
      <w:numFmt w:val="bullet"/>
      <w:lvlText w:val="–"/>
      <w:lvlJc w:val="left"/>
      <w:pPr>
        <w:ind w:left="1420" w:hanging="284"/>
      </w:pPr>
      <w:rPr>
        <w:rFonts w:ascii="Arial" w:hAnsi="Arial" w:cs="Arial" w:hint="default"/>
        <w:color w:val="000000" w:themeColor="text1"/>
      </w:rPr>
    </w:lvl>
    <w:lvl w:ilvl="5">
      <w:start w:val="1"/>
      <w:numFmt w:val="bullet"/>
      <w:lvlText w:val="–"/>
      <w:lvlJc w:val="left"/>
      <w:pPr>
        <w:ind w:left="1701" w:hanging="281"/>
      </w:pPr>
      <w:rPr>
        <w:rFonts w:ascii="Arial" w:hAnsi="Arial" w:cs="Times New Roman" w:hint="default"/>
        <w:color w:val="000000" w:themeColor="text1"/>
      </w:rPr>
    </w:lvl>
    <w:lvl w:ilvl="6">
      <w:start w:val="1"/>
      <w:numFmt w:val="bullet"/>
      <w:lvlText w:val="–"/>
      <w:lvlJc w:val="left"/>
      <w:pPr>
        <w:ind w:left="1985" w:hanging="284"/>
      </w:pPr>
      <w:rPr>
        <w:rFonts w:ascii="Arial" w:hAnsi="Arial" w:cs="Times New Roman" w:hint="default"/>
        <w:color w:val="000000" w:themeColor="text1"/>
      </w:rPr>
    </w:lvl>
    <w:lvl w:ilvl="7">
      <w:start w:val="1"/>
      <w:numFmt w:val="bullet"/>
      <w:lvlText w:val="–"/>
      <w:lvlJc w:val="left"/>
      <w:pPr>
        <w:ind w:left="2268" w:hanging="283"/>
      </w:pPr>
      <w:rPr>
        <w:rFonts w:ascii="Arial" w:hAnsi="Arial" w:cs="Times New Roman" w:hint="default"/>
        <w:color w:val="000000" w:themeColor="text1"/>
      </w:rPr>
    </w:lvl>
    <w:lvl w:ilvl="8">
      <w:start w:val="1"/>
      <w:numFmt w:val="bullet"/>
      <w:lvlText w:val="–"/>
      <w:lvlJc w:val="left"/>
      <w:pPr>
        <w:ind w:left="2552" w:hanging="284"/>
      </w:pPr>
      <w:rPr>
        <w:rFonts w:ascii="Arial" w:hAnsi="Arial" w:cs="Times New Roman" w:hint="default"/>
        <w:color w:val="000000" w:themeColor="text1"/>
      </w:rPr>
    </w:lvl>
  </w:abstractNum>
  <w:abstractNum w:abstractNumId="60" w15:restartNumberingAfterBreak="0">
    <w:nsid w:val="735F50C5"/>
    <w:multiLevelType w:val="multilevel"/>
    <w:tmpl w:val="C79C3C7E"/>
    <w:lvl w:ilvl="0">
      <w:start w:val="1"/>
      <w:numFmt w:val="decimal"/>
      <w:pStyle w:val="Numberedbullets"/>
      <w:lvlText w:val="%1."/>
      <w:lvlJc w:val="left"/>
      <w:pPr>
        <w:ind w:left="567" w:hanging="567"/>
      </w:pPr>
      <w:rPr>
        <w:rFonts w:hint="default"/>
      </w:rPr>
    </w:lvl>
    <w:lvl w:ilvl="1">
      <w:start w:val="1"/>
      <w:numFmt w:val="decimal"/>
      <w:lvlText w:val="%1.%2."/>
      <w:lvlJc w:val="left"/>
      <w:pPr>
        <w:ind w:left="1191" w:hanging="624"/>
      </w:pPr>
      <w:rPr>
        <w:rFonts w:hint="default"/>
      </w:rPr>
    </w:lvl>
    <w:lvl w:ilvl="2">
      <w:start w:val="1"/>
      <w:numFmt w:val="decimal"/>
      <w:lvlText w:val="%1.%2.%3."/>
      <w:lvlJc w:val="left"/>
      <w:pPr>
        <w:ind w:left="1985" w:hanging="794"/>
      </w:pPr>
      <w:rPr>
        <w:rFonts w:hint="default"/>
      </w:rPr>
    </w:lvl>
    <w:lvl w:ilvl="3">
      <w:start w:val="1"/>
      <w:numFmt w:val="decimal"/>
      <w:lvlText w:val="%1.%2.%3.%4."/>
      <w:lvlJc w:val="left"/>
      <w:pPr>
        <w:tabs>
          <w:tab w:val="num" w:pos="1985"/>
        </w:tabs>
        <w:ind w:left="2948" w:hanging="963"/>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1" w15:restartNumberingAfterBreak="0">
    <w:nsid w:val="7403608D"/>
    <w:multiLevelType w:val="hybridMultilevel"/>
    <w:tmpl w:val="A27E2600"/>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2" w15:restartNumberingAfterBreak="0">
    <w:nsid w:val="74FB1F97"/>
    <w:multiLevelType w:val="hybridMultilevel"/>
    <w:tmpl w:val="38CC6902"/>
    <w:lvl w:ilvl="0" w:tplc="29C8446E">
      <w:start w:val="1"/>
      <w:numFmt w:val="decimal"/>
      <w:pStyle w:val="Bulletsnumbered"/>
      <w:lvlText w:val="%1."/>
      <w:lvlJc w:val="left"/>
      <w:pPr>
        <w:tabs>
          <w:tab w:val="num" w:pos="783"/>
        </w:tabs>
        <w:ind w:left="783" w:hanging="375"/>
      </w:pPr>
      <w:rPr>
        <w:rFonts w:ascii="Arial" w:hAnsi="Arial" w:hint="default"/>
        <w:b w:val="0"/>
        <w:i w:val="0"/>
        <w:sz w:val="20"/>
      </w:rPr>
    </w:lvl>
    <w:lvl w:ilvl="1" w:tplc="04090019" w:tentative="1">
      <w:start w:val="1"/>
      <w:numFmt w:val="lowerLetter"/>
      <w:lvlText w:val="%2."/>
      <w:lvlJc w:val="left"/>
      <w:pPr>
        <w:tabs>
          <w:tab w:val="num" w:pos="-1015"/>
        </w:tabs>
        <w:ind w:left="-1015" w:hanging="360"/>
      </w:pPr>
    </w:lvl>
    <w:lvl w:ilvl="2" w:tplc="0409001B" w:tentative="1">
      <w:start w:val="1"/>
      <w:numFmt w:val="lowerRoman"/>
      <w:lvlText w:val="%3."/>
      <w:lvlJc w:val="right"/>
      <w:pPr>
        <w:tabs>
          <w:tab w:val="num" w:pos="-295"/>
        </w:tabs>
        <w:ind w:left="-295" w:hanging="180"/>
      </w:pPr>
    </w:lvl>
    <w:lvl w:ilvl="3" w:tplc="0409000F" w:tentative="1">
      <w:start w:val="1"/>
      <w:numFmt w:val="decimal"/>
      <w:lvlText w:val="%4."/>
      <w:lvlJc w:val="left"/>
      <w:pPr>
        <w:tabs>
          <w:tab w:val="num" w:pos="425"/>
        </w:tabs>
        <w:ind w:left="425" w:hanging="360"/>
      </w:pPr>
    </w:lvl>
    <w:lvl w:ilvl="4" w:tplc="04090019" w:tentative="1">
      <w:start w:val="1"/>
      <w:numFmt w:val="lowerLetter"/>
      <w:lvlText w:val="%5."/>
      <w:lvlJc w:val="left"/>
      <w:pPr>
        <w:tabs>
          <w:tab w:val="num" w:pos="1145"/>
        </w:tabs>
        <w:ind w:left="1145" w:hanging="360"/>
      </w:pPr>
    </w:lvl>
    <w:lvl w:ilvl="5" w:tplc="0409001B" w:tentative="1">
      <w:start w:val="1"/>
      <w:numFmt w:val="lowerRoman"/>
      <w:lvlText w:val="%6."/>
      <w:lvlJc w:val="right"/>
      <w:pPr>
        <w:tabs>
          <w:tab w:val="num" w:pos="1865"/>
        </w:tabs>
        <w:ind w:left="1865" w:hanging="180"/>
      </w:pPr>
    </w:lvl>
    <w:lvl w:ilvl="6" w:tplc="0409000F" w:tentative="1">
      <w:start w:val="1"/>
      <w:numFmt w:val="decimal"/>
      <w:lvlText w:val="%7."/>
      <w:lvlJc w:val="left"/>
      <w:pPr>
        <w:tabs>
          <w:tab w:val="num" w:pos="2585"/>
        </w:tabs>
        <w:ind w:left="2585" w:hanging="360"/>
      </w:pPr>
    </w:lvl>
    <w:lvl w:ilvl="7" w:tplc="04090019" w:tentative="1">
      <w:start w:val="1"/>
      <w:numFmt w:val="lowerLetter"/>
      <w:lvlText w:val="%8."/>
      <w:lvlJc w:val="left"/>
      <w:pPr>
        <w:tabs>
          <w:tab w:val="num" w:pos="3305"/>
        </w:tabs>
        <w:ind w:left="3305" w:hanging="360"/>
      </w:pPr>
    </w:lvl>
    <w:lvl w:ilvl="8" w:tplc="0409001B" w:tentative="1">
      <w:start w:val="1"/>
      <w:numFmt w:val="lowerRoman"/>
      <w:lvlText w:val="%9."/>
      <w:lvlJc w:val="right"/>
      <w:pPr>
        <w:tabs>
          <w:tab w:val="num" w:pos="4025"/>
        </w:tabs>
        <w:ind w:left="4025" w:hanging="180"/>
      </w:pPr>
    </w:lvl>
  </w:abstractNum>
  <w:abstractNum w:abstractNumId="63" w15:restartNumberingAfterBreak="0">
    <w:nsid w:val="75312F3E"/>
    <w:multiLevelType w:val="hybridMultilevel"/>
    <w:tmpl w:val="420E8382"/>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258559920">
    <w:abstractNumId w:val="57"/>
  </w:num>
  <w:num w:numId="2" w16cid:durableId="1437407335">
    <w:abstractNumId w:val="62"/>
  </w:num>
  <w:num w:numId="3" w16cid:durableId="1408455454">
    <w:abstractNumId w:val="58"/>
  </w:num>
  <w:num w:numId="4" w16cid:durableId="882407310">
    <w:abstractNumId w:val="40"/>
  </w:num>
  <w:num w:numId="5" w16cid:durableId="702053169">
    <w:abstractNumId w:val="41"/>
  </w:num>
  <w:num w:numId="6" w16cid:durableId="2091416509">
    <w:abstractNumId w:val="47"/>
  </w:num>
  <w:num w:numId="7" w16cid:durableId="1857845076">
    <w:abstractNumId w:val="25"/>
  </w:num>
  <w:num w:numId="8" w16cid:durableId="733086939">
    <w:abstractNumId w:val="61"/>
  </w:num>
  <w:num w:numId="9" w16cid:durableId="517697147">
    <w:abstractNumId w:val="23"/>
  </w:num>
  <w:num w:numId="10" w16cid:durableId="1177160595">
    <w:abstractNumId w:val="38"/>
  </w:num>
  <w:num w:numId="11" w16cid:durableId="1192303802">
    <w:abstractNumId w:val="32"/>
  </w:num>
  <w:num w:numId="12" w16cid:durableId="1167211719">
    <w:abstractNumId w:val="56"/>
  </w:num>
  <w:num w:numId="13" w16cid:durableId="165093433">
    <w:abstractNumId w:val="63"/>
  </w:num>
  <w:num w:numId="14" w16cid:durableId="634332643">
    <w:abstractNumId w:val="27"/>
  </w:num>
  <w:num w:numId="15" w16cid:durableId="1449156192">
    <w:abstractNumId w:val="42"/>
  </w:num>
  <w:num w:numId="16" w16cid:durableId="834568053">
    <w:abstractNumId w:val="14"/>
  </w:num>
  <w:num w:numId="17" w16cid:durableId="782531155">
    <w:abstractNumId w:val="13"/>
  </w:num>
  <w:num w:numId="18" w16cid:durableId="940911629">
    <w:abstractNumId w:val="37"/>
  </w:num>
  <w:num w:numId="19" w16cid:durableId="1750805604">
    <w:abstractNumId w:val="35"/>
  </w:num>
  <w:num w:numId="20" w16cid:durableId="482047996">
    <w:abstractNumId w:val="48"/>
  </w:num>
  <w:num w:numId="21" w16cid:durableId="1797290125">
    <w:abstractNumId w:val="34"/>
  </w:num>
  <w:num w:numId="22" w16cid:durableId="261499496">
    <w:abstractNumId w:val="11"/>
    <w:lvlOverride w:ilvl="0">
      <w:lvl w:ilvl="0">
        <w:start w:val="1"/>
        <w:numFmt w:val="decimal"/>
        <w:pStyle w:val="Heading1"/>
        <w:lvlText w:val="%1"/>
        <w:lvlJc w:val="left"/>
        <w:pPr>
          <w:tabs>
            <w:tab w:val="num" w:pos="360"/>
          </w:tabs>
          <w:ind w:left="0" w:firstLine="0"/>
        </w:pPr>
        <w:rPr>
          <w:rFonts w:ascii="Arial Bold" w:hAnsi="Arial Bold" w:hint="default"/>
          <w:b/>
          <w:i w:val="0"/>
          <w:color w:val="auto"/>
          <w:sz w:val="40"/>
        </w:rPr>
      </w:lvl>
    </w:lvlOverride>
    <w:lvlOverride w:ilvl="1">
      <w:lvl w:ilvl="1">
        <w:start w:val="1"/>
        <w:numFmt w:val="decimal"/>
        <w:pStyle w:val="Heading2"/>
        <w:lvlText w:val="%1.%2"/>
        <w:lvlJc w:val="left"/>
        <w:pPr>
          <w:tabs>
            <w:tab w:val="num" w:pos="360"/>
          </w:tabs>
          <w:ind w:left="0" w:firstLine="0"/>
        </w:pPr>
        <w:rPr>
          <w:rFonts w:ascii="Arial Bold" w:hAnsi="Arial Bold" w:hint="default"/>
          <w:b/>
          <w:bCs w:val="0"/>
          <w:sz w:val="24"/>
        </w:rPr>
      </w:lvl>
    </w:lvlOverride>
    <w:lvlOverride w:ilvl="2">
      <w:lvl w:ilvl="2">
        <w:start w:val="1"/>
        <w:numFmt w:val="decimal"/>
        <w:pStyle w:val="Heading3"/>
        <w:lvlText w:val="%1.%2.%3"/>
        <w:lvlJc w:val="left"/>
        <w:pPr>
          <w:tabs>
            <w:tab w:val="num" w:pos="6958"/>
          </w:tabs>
          <w:ind w:left="6238" w:firstLine="0"/>
        </w:pPr>
        <w:rPr>
          <w:rFonts w:ascii="Arial" w:hAnsi="Arial" w:hint="default"/>
          <w:b/>
          <w:bCs/>
          <w:i w:val="0"/>
          <w:color w:val="auto"/>
          <w:sz w:val="20"/>
        </w:rPr>
      </w:lvl>
    </w:lvlOverride>
    <w:lvlOverride w:ilvl="3">
      <w:lvl w:ilvl="3">
        <w:start w:val="1"/>
        <w:numFmt w:val="decimal"/>
        <w:pStyle w:val="Heading4"/>
        <w:lvlText w:val="%1.%2.%3.%4"/>
        <w:lvlJc w:val="left"/>
        <w:pPr>
          <w:tabs>
            <w:tab w:val="num" w:pos="720"/>
          </w:tabs>
          <w:ind w:left="0" w:firstLine="0"/>
        </w:pPr>
        <w:rPr>
          <w:rFonts w:ascii="Arial Bold" w:hAnsi="Arial Bold" w:hint="default"/>
          <w:b/>
          <w:i w:val="0"/>
          <w:iCs/>
          <w:color w:val="523E91" w:themeColor="accent4"/>
          <w:spacing w:val="0"/>
          <w:w w:val="100"/>
          <w:kern w:val="0"/>
          <w:position w:val="0"/>
          <w:sz w:val="22"/>
        </w:rPr>
      </w:lvl>
    </w:lvlOverride>
    <w:lvlOverride w:ilvl="4">
      <w:lvl w:ilvl="4">
        <w:start w:val="1"/>
        <w:numFmt w:val="decimal"/>
        <w:lvlText w:val="%1.%2.%3.%4.%5"/>
        <w:lvlJc w:val="left"/>
        <w:pPr>
          <w:tabs>
            <w:tab w:val="num" w:pos="0"/>
          </w:tabs>
          <w:ind w:left="0" w:firstLine="0"/>
        </w:pPr>
        <w:rPr>
          <w:rFonts w:hint="default"/>
        </w:rPr>
      </w:lvl>
    </w:lvlOverride>
    <w:lvlOverride w:ilvl="5">
      <w:lvl w:ilvl="5">
        <w:start w:val="1"/>
        <w:numFmt w:val="decimal"/>
        <w:lvlText w:val="%1.%2.%3.%4.%5.%6"/>
        <w:lvlJc w:val="left"/>
        <w:pPr>
          <w:tabs>
            <w:tab w:val="num" w:pos="0"/>
          </w:tabs>
          <w:ind w:left="0" w:firstLine="0"/>
        </w:pPr>
        <w:rPr>
          <w:rFonts w:hint="default"/>
        </w:rPr>
      </w:lvl>
    </w:lvlOverride>
    <w:lvlOverride w:ilvl="6">
      <w:lvl w:ilvl="6">
        <w:start w:val="1"/>
        <w:numFmt w:val="decimal"/>
        <w:pStyle w:val="Heading7"/>
        <w:lvlText w:val="%1.%2.%3.%4.%5.%6.%7"/>
        <w:lvlJc w:val="left"/>
        <w:pPr>
          <w:tabs>
            <w:tab w:val="num" w:pos="0"/>
          </w:tabs>
          <w:ind w:left="0" w:firstLine="0"/>
        </w:pPr>
        <w:rPr>
          <w:rFonts w:hint="default"/>
        </w:rPr>
      </w:lvl>
    </w:lvlOverride>
    <w:lvlOverride w:ilvl="7">
      <w:lvl w:ilvl="7">
        <w:start w:val="1"/>
        <w:numFmt w:val="decimal"/>
        <w:pStyle w:val="Heading8"/>
        <w:lvlText w:val="%1.%2.%3.%4.%5.%6.%7.%8"/>
        <w:lvlJc w:val="left"/>
        <w:pPr>
          <w:tabs>
            <w:tab w:val="num" w:pos="0"/>
          </w:tabs>
          <w:ind w:left="0" w:firstLine="0"/>
        </w:pPr>
        <w:rPr>
          <w:rFonts w:hint="default"/>
        </w:rPr>
      </w:lvl>
    </w:lvlOverride>
    <w:lvlOverride w:ilvl="8">
      <w:lvl w:ilvl="8">
        <w:numFmt w:val="none"/>
        <w:pStyle w:val="Heading9"/>
        <w:suff w:val="nothing"/>
        <w:lvlText w:val=""/>
        <w:lvlJc w:val="left"/>
        <w:pPr>
          <w:ind w:left="0" w:firstLine="0"/>
        </w:pPr>
        <w:rPr>
          <w:rFonts w:hint="default"/>
        </w:rPr>
      </w:lvl>
    </w:lvlOverride>
  </w:num>
  <w:num w:numId="23" w16cid:durableId="102190534">
    <w:abstractNumId w:val="46"/>
  </w:num>
  <w:num w:numId="24" w16cid:durableId="1102844269">
    <w:abstractNumId w:val="31"/>
  </w:num>
  <w:num w:numId="25" w16cid:durableId="1985771969">
    <w:abstractNumId w:val="30"/>
  </w:num>
  <w:num w:numId="26" w16cid:durableId="653873658">
    <w:abstractNumId w:val="24"/>
  </w:num>
  <w:num w:numId="27" w16cid:durableId="2128237364">
    <w:abstractNumId w:val="36"/>
  </w:num>
  <w:num w:numId="28" w16cid:durableId="2077701281">
    <w:abstractNumId w:val="44"/>
  </w:num>
  <w:num w:numId="29" w16cid:durableId="1236088165">
    <w:abstractNumId w:val="21"/>
  </w:num>
  <w:num w:numId="30" w16cid:durableId="682441020">
    <w:abstractNumId w:val="51"/>
  </w:num>
  <w:num w:numId="31" w16cid:durableId="2015450021">
    <w:abstractNumId w:val="19"/>
  </w:num>
  <w:num w:numId="32" w16cid:durableId="1623339611">
    <w:abstractNumId w:val="15"/>
  </w:num>
  <w:num w:numId="33" w16cid:durableId="858734780">
    <w:abstractNumId w:val="26"/>
  </w:num>
  <w:num w:numId="34" w16cid:durableId="1939294714">
    <w:abstractNumId w:val="39"/>
  </w:num>
  <w:num w:numId="35" w16cid:durableId="1406033411">
    <w:abstractNumId w:val="11"/>
    <w:lvlOverride w:ilvl="0">
      <w:lvl w:ilvl="0">
        <w:start w:val="1"/>
        <w:numFmt w:val="decimal"/>
        <w:pStyle w:val="Heading1"/>
        <w:lvlText w:val="%1"/>
        <w:lvlJc w:val="left"/>
        <w:pPr>
          <w:tabs>
            <w:tab w:val="num" w:pos="360"/>
          </w:tabs>
          <w:ind w:left="0" w:firstLine="0"/>
        </w:pPr>
        <w:rPr>
          <w:rFonts w:ascii="Arial Bold" w:hAnsi="Arial Bold" w:hint="default"/>
          <w:b/>
          <w:i w:val="0"/>
          <w:color w:val="auto"/>
          <w:sz w:val="40"/>
        </w:rPr>
      </w:lvl>
    </w:lvlOverride>
    <w:lvlOverride w:ilvl="1">
      <w:lvl w:ilvl="1">
        <w:start w:val="1"/>
        <w:numFmt w:val="decimal"/>
        <w:pStyle w:val="Heading2"/>
        <w:lvlText w:val="%1.%2"/>
        <w:lvlJc w:val="left"/>
        <w:pPr>
          <w:tabs>
            <w:tab w:val="num" w:pos="360"/>
          </w:tabs>
          <w:ind w:left="0" w:firstLine="0"/>
        </w:pPr>
        <w:rPr>
          <w:rFonts w:ascii="Arial Bold" w:hAnsi="Arial Bold" w:hint="default"/>
          <w:b/>
          <w:bCs w:val="0"/>
          <w:sz w:val="28"/>
          <w:szCs w:val="28"/>
        </w:rPr>
      </w:lvl>
    </w:lvlOverride>
    <w:lvlOverride w:ilvl="2">
      <w:lvl w:ilvl="2">
        <w:start w:val="1"/>
        <w:numFmt w:val="decimal"/>
        <w:pStyle w:val="Heading3"/>
        <w:lvlText w:val="%1.%2.%3"/>
        <w:lvlJc w:val="left"/>
        <w:pPr>
          <w:tabs>
            <w:tab w:val="num" w:pos="720"/>
          </w:tabs>
          <w:ind w:left="0" w:firstLine="0"/>
        </w:pPr>
        <w:rPr>
          <w:rFonts w:ascii="Arial" w:hAnsi="Arial" w:hint="default"/>
          <w:b/>
          <w:bCs/>
          <w:i w:val="0"/>
          <w:color w:val="auto"/>
          <w:sz w:val="24"/>
          <w:szCs w:val="24"/>
        </w:rPr>
      </w:lvl>
    </w:lvlOverride>
    <w:lvlOverride w:ilvl="3">
      <w:lvl w:ilvl="3">
        <w:start w:val="1"/>
        <w:numFmt w:val="decimal"/>
        <w:pStyle w:val="Heading4"/>
        <w:lvlText w:val="%1.%2.%3.%4"/>
        <w:lvlJc w:val="left"/>
        <w:pPr>
          <w:tabs>
            <w:tab w:val="num" w:pos="720"/>
          </w:tabs>
          <w:ind w:left="0" w:firstLine="0"/>
        </w:pPr>
        <w:rPr>
          <w:rFonts w:ascii="Arial Bold" w:hAnsi="Arial Bold" w:hint="default"/>
          <w:b/>
          <w:i w:val="0"/>
          <w:color w:val="523E91" w:themeColor="accent4"/>
          <w:spacing w:val="0"/>
          <w:w w:val="100"/>
          <w:kern w:val="0"/>
          <w:position w:val="0"/>
          <w:sz w:val="22"/>
        </w:rPr>
      </w:lvl>
    </w:lvlOverride>
    <w:lvlOverride w:ilvl="4">
      <w:lvl w:ilvl="4">
        <w:start w:val="1"/>
        <w:numFmt w:val="decimal"/>
        <w:lvlText w:val="%1.%2.%3.%4.%5"/>
        <w:lvlJc w:val="left"/>
        <w:pPr>
          <w:tabs>
            <w:tab w:val="num" w:pos="0"/>
          </w:tabs>
          <w:ind w:left="0" w:firstLine="0"/>
        </w:pPr>
        <w:rPr>
          <w:rFonts w:hint="default"/>
        </w:rPr>
      </w:lvl>
    </w:lvlOverride>
    <w:lvlOverride w:ilvl="5">
      <w:lvl w:ilvl="5">
        <w:start w:val="1"/>
        <w:numFmt w:val="decimal"/>
        <w:lvlText w:val="%1.%2.%3.%4.%5.%6"/>
        <w:lvlJc w:val="left"/>
        <w:pPr>
          <w:tabs>
            <w:tab w:val="num" w:pos="0"/>
          </w:tabs>
          <w:ind w:left="0" w:firstLine="0"/>
        </w:pPr>
        <w:rPr>
          <w:rFonts w:hint="default"/>
        </w:rPr>
      </w:lvl>
    </w:lvlOverride>
    <w:lvlOverride w:ilvl="6">
      <w:lvl w:ilvl="6">
        <w:start w:val="1"/>
        <w:numFmt w:val="decimal"/>
        <w:pStyle w:val="Heading7"/>
        <w:lvlText w:val="%1.%2.%3.%4.%5.%6.%7"/>
        <w:lvlJc w:val="left"/>
        <w:pPr>
          <w:tabs>
            <w:tab w:val="num" w:pos="0"/>
          </w:tabs>
          <w:ind w:left="0" w:firstLine="0"/>
        </w:pPr>
        <w:rPr>
          <w:rFonts w:hint="default"/>
        </w:rPr>
      </w:lvl>
    </w:lvlOverride>
    <w:lvlOverride w:ilvl="7">
      <w:lvl w:ilvl="7">
        <w:start w:val="1"/>
        <w:numFmt w:val="decimal"/>
        <w:pStyle w:val="Heading8"/>
        <w:lvlText w:val="%1.%2.%3.%4.%5.%6.%7.%8"/>
        <w:lvlJc w:val="left"/>
        <w:pPr>
          <w:tabs>
            <w:tab w:val="num" w:pos="0"/>
          </w:tabs>
          <w:ind w:left="0" w:firstLine="0"/>
        </w:pPr>
        <w:rPr>
          <w:rFonts w:hint="default"/>
        </w:rPr>
      </w:lvl>
    </w:lvlOverride>
    <w:lvlOverride w:ilvl="8">
      <w:lvl w:ilvl="8">
        <w:numFmt w:val="none"/>
        <w:pStyle w:val="Heading9"/>
        <w:suff w:val="nothing"/>
        <w:lvlText w:val=""/>
        <w:lvlJc w:val="left"/>
        <w:pPr>
          <w:ind w:left="0" w:firstLine="0"/>
        </w:pPr>
        <w:rPr>
          <w:rFonts w:hint="default"/>
        </w:rPr>
      </w:lvl>
    </w:lvlOverride>
  </w:num>
  <w:num w:numId="36" w16cid:durableId="1334382863">
    <w:abstractNumId w:val="10"/>
  </w:num>
  <w:num w:numId="37" w16cid:durableId="1037004124">
    <w:abstractNumId w:val="29"/>
  </w:num>
  <w:num w:numId="38" w16cid:durableId="909847465">
    <w:abstractNumId w:val="50"/>
  </w:num>
  <w:num w:numId="39" w16cid:durableId="1444304794">
    <w:abstractNumId w:val="9"/>
  </w:num>
  <w:num w:numId="40" w16cid:durableId="2025285034">
    <w:abstractNumId w:val="7"/>
  </w:num>
  <w:num w:numId="41" w16cid:durableId="23478923">
    <w:abstractNumId w:val="6"/>
  </w:num>
  <w:num w:numId="42" w16cid:durableId="260113420">
    <w:abstractNumId w:val="5"/>
  </w:num>
  <w:num w:numId="43" w16cid:durableId="2125885278">
    <w:abstractNumId w:val="4"/>
  </w:num>
  <w:num w:numId="44" w16cid:durableId="662395223">
    <w:abstractNumId w:val="8"/>
  </w:num>
  <w:num w:numId="45" w16cid:durableId="393312039">
    <w:abstractNumId w:val="3"/>
  </w:num>
  <w:num w:numId="46" w16cid:durableId="1554998524">
    <w:abstractNumId w:val="2"/>
  </w:num>
  <w:num w:numId="47" w16cid:durableId="1581017208">
    <w:abstractNumId w:val="1"/>
  </w:num>
  <w:num w:numId="48" w16cid:durableId="258683219">
    <w:abstractNumId w:val="0"/>
  </w:num>
  <w:num w:numId="49" w16cid:durableId="2137750158">
    <w:abstractNumId w:val="49"/>
  </w:num>
  <w:num w:numId="50" w16cid:durableId="1621692095">
    <w:abstractNumId w:val="60"/>
  </w:num>
  <w:num w:numId="51" w16cid:durableId="1955289828">
    <w:abstractNumId w:val="20"/>
  </w:num>
  <w:num w:numId="52" w16cid:durableId="918708699">
    <w:abstractNumId w:val="22"/>
  </w:num>
  <w:num w:numId="53" w16cid:durableId="1610355618">
    <w:abstractNumId w:val="54"/>
  </w:num>
  <w:num w:numId="54" w16cid:durableId="150298145">
    <w:abstractNumId w:val="17"/>
  </w:num>
  <w:num w:numId="55" w16cid:durableId="1420062726">
    <w:abstractNumId w:val="52"/>
  </w:num>
  <w:num w:numId="56" w16cid:durableId="1966155553">
    <w:abstractNumId w:val="53"/>
  </w:num>
  <w:num w:numId="57" w16cid:durableId="1142426483">
    <w:abstractNumId w:val="16"/>
  </w:num>
  <w:num w:numId="58" w16cid:durableId="1725835417">
    <w:abstractNumId w:val="28"/>
  </w:num>
  <w:num w:numId="59" w16cid:durableId="1747997527">
    <w:abstractNumId w:val="12"/>
  </w:num>
  <w:num w:numId="60" w16cid:durableId="1779251837">
    <w:abstractNumId w:val="18"/>
  </w:num>
  <w:num w:numId="61" w16cid:durableId="1237203643">
    <w:abstractNumId w:val="45"/>
  </w:num>
  <w:num w:numId="62" w16cid:durableId="936526614">
    <w:abstractNumId w:val="55"/>
  </w:num>
  <w:num w:numId="63" w16cid:durableId="15083738">
    <w:abstractNumId w:val="59"/>
  </w:num>
  <w:num w:numId="64" w16cid:durableId="760375750">
    <w:abstractNumId w:val="33"/>
  </w:num>
  <w:num w:numId="65" w16cid:durableId="1530680302">
    <w:abstractNumId w:val="43"/>
  </w:num>
  <w:num w:numId="66" w16cid:durableId="226648898">
    <w:abstractNumId w:val="11"/>
    <w:lvlOverride w:ilvl="0">
      <w:lvl w:ilvl="0">
        <w:start w:val="1"/>
        <w:numFmt w:val="decimal"/>
        <w:pStyle w:val="Heading1"/>
        <w:lvlText w:val="%1"/>
        <w:lvlJc w:val="left"/>
        <w:pPr>
          <w:tabs>
            <w:tab w:val="num" w:pos="360"/>
          </w:tabs>
          <w:ind w:left="0" w:firstLine="0"/>
        </w:pPr>
        <w:rPr>
          <w:rFonts w:ascii="Arial Bold" w:hAnsi="Arial Bold" w:hint="default"/>
          <w:b/>
          <w:i w:val="0"/>
          <w:color w:val="auto"/>
          <w:sz w:val="40"/>
        </w:rPr>
      </w:lvl>
    </w:lvlOverride>
    <w:lvlOverride w:ilvl="1">
      <w:lvl w:ilvl="1">
        <w:start w:val="1"/>
        <w:numFmt w:val="decimal"/>
        <w:pStyle w:val="Heading2"/>
        <w:lvlText w:val="%1.%2"/>
        <w:lvlJc w:val="left"/>
        <w:pPr>
          <w:tabs>
            <w:tab w:val="num" w:pos="360"/>
          </w:tabs>
          <w:ind w:left="0" w:firstLine="0"/>
        </w:pPr>
        <w:rPr>
          <w:rFonts w:ascii="Arial Bold" w:hAnsi="Arial Bold" w:hint="default"/>
          <w:b/>
          <w:bCs w:val="0"/>
          <w:sz w:val="28"/>
          <w:szCs w:val="28"/>
        </w:rPr>
      </w:lvl>
    </w:lvlOverride>
    <w:lvlOverride w:ilvl="2">
      <w:lvl w:ilvl="2">
        <w:start w:val="1"/>
        <w:numFmt w:val="decimal"/>
        <w:pStyle w:val="Heading3"/>
        <w:lvlText w:val="%1.%2.%3"/>
        <w:lvlJc w:val="left"/>
        <w:pPr>
          <w:tabs>
            <w:tab w:val="num" w:pos="720"/>
          </w:tabs>
          <w:ind w:left="0" w:firstLine="0"/>
        </w:pPr>
        <w:rPr>
          <w:rFonts w:ascii="Arial" w:hAnsi="Arial" w:hint="default"/>
          <w:b/>
          <w:bCs/>
          <w:i w:val="0"/>
          <w:color w:val="auto"/>
          <w:sz w:val="24"/>
          <w:szCs w:val="24"/>
        </w:rPr>
      </w:lvl>
    </w:lvlOverride>
    <w:lvlOverride w:ilvl="3">
      <w:lvl w:ilvl="3">
        <w:start w:val="1"/>
        <w:numFmt w:val="decimal"/>
        <w:pStyle w:val="Heading4"/>
        <w:lvlText w:val="%1.%2.%3.%4"/>
        <w:lvlJc w:val="left"/>
        <w:pPr>
          <w:tabs>
            <w:tab w:val="num" w:pos="720"/>
          </w:tabs>
          <w:ind w:left="0" w:firstLine="0"/>
        </w:pPr>
        <w:rPr>
          <w:rFonts w:ascii="Arial Bold" w:hAnsi="Arial Bold" w:hint="default"/>
          <w:b/>
          <w:i w:val="0"/>
          <w:color w:val="523E91" w:themeColor="accent4"/>
          <w:spacing w:val="0"/>
          <w:w w:val="100"/>
          <w:kern w:val="0"/>
          <w:position w:val="0"/>
          <w:sz w:val="22"/>
        </w:rPr>
      </w:lvl>
    </w:lvlOverride>
    <w:lvlOverride w:ilvl="4">
      <w:lvl w:ilvl="4">
        <w:start w:val="1"/>
        <w:numFmt w:val="decimal"/>
        <w:lvlText w:val="%1.%2.%3.%4.%5"/>
        <w:lvlJc w:val="left"/>
        <w:pPr>
          <w:tabs>
            <w:tab w:val="num" w:pos="0"/>
          </w:tabs>
          <w:ind w:left="0" w:firstLine="0"/>
        </w:pPr>
        <w:rPr>
          <w:rFonts w:hint="default"/>
        </w:rPr>
      </w:lvl>
    </w:lvlOverride>
    <w:lvlOverride w:ilvl="5">
      <w:lvl w:ilvl="5">
        <w:start w:val="1"/>
        <w:numFmt w:val="decimal"/>
        <w:lvlText w:val="%1.%2.%3.%4.%5.%6"/>
        <w:lvlJc w:val="left"/>
        <w:pPr>
          <w:tabs>
            <w:tab w:val="num" w:pos="0"/>
          </w:tabs>
          <w:ind w:left="0" w:firstLine="0"/>
        </w:pPr>
        <w:rPr>
          <w:rFonts w:hint="default"/>
        </w:rPr>
      </w:lvl>
    </w:lvlOverride>
    <w:lvlOverride w:ilvl="6">
      <w:lvl w:ilvl="6">
        <w:start w:val="1"/>
        <w:numFmt w:val="decimal"/>
        <w:pStyle w:val="Heading7"/>
        <w:lvlText w:val="%1.%2.%3.%4.%5.%6.%7"/>
        <w:lvlJc w:val="left"/>
        <w:pPr>
          <w:tabs>
            <w:tab w:val="num" w:pos="0"/>
          </w:tabs>
          <w:ind w:left="0" w:firstLine="0"/>
        </w:pPr>
        <w:rPr>
          <w:rFonts w:hint="default"/>
        </w:rPr>
      </w:lvl>
    </w:lvlOverride>
    <w:lvlOverride w:ilvl="7">
      <w:lvl w:ilvl="7">
        <w:start w:val="1"/>
        <w:numFmt w:val="decimal"/>
        <w:pStyle w:val="Heading8"/>
        <w:lvlText w:val="%1.%2.%3.%4.%5.%6.%7.%8"/>
        <w:lvlJc w:val="left"/>
        <w:pPr>
          <w:tabs>
            <w:tab w:val="num" w:pos="0"/>
          </w:tabs>
          <w:ind w:left="0" w:firstLine="0"/>
        </w:pPr>
        <w:rPr>
          <w:rFonts w:hint="default"/>
        </w:rPr>
      </w:lvl>
    </w:lvlOverride>
    <w:lvlOverride w:ilvl="8">
      <w:lvl w:ilvl="8">
        <w:numFmt w:val="none"/>
        <w:pStyle w:val="Heading9"/>
        <w:suff w:val="nothing"/>
        <w:lvlText w:val=""/>
        <w:lvlJc w:val="left"/>
        <w:pPr>
          <w:ind w:left="0" w:firstLine="0"/>
        </w:pPr>
        <w:rPr>
          <w:rFonts w:hint="default"/>
        </w:rPr>
      </w:lvl>
    </w:lvlOverride>
  </w:num>
  <w:num w:numId="67" w16cid:durableId="1624070326">
    <w:abstractNumId w:val="11"/>
    <w:lvlOverride w:ilvl="0">
      <w:lvl w:ilvl="0">
        <w:start w:val="1"/>
        <w:numFmt w:val="decimal"/>
        <w:pStyle w:val="Heading1"/>
        <w:lvlText w:val="%1"/>
        <w:lvlJc w:val="left"/>
        <w:pPr>
          <w:tabs>
            <w:tab w:val="num" w:pos="360"/>
          </w:tabs>
          <w:ind w:left="0" w:firstLine="0"/>
        </w:pPr>
        <w:rPr>
          <w:rFonts w:ascii="Arial Bold" w:hAnsi="Arial Bold" w:hint="default"/>
          <w:b/>
          <w:i w:val="0"/>
          <w:color w:val="auto"/>
          <w:sz w:val="40"/>
        </w:rPr>
      </w:lvl>
    </w:lvlOverride>
    <w:lvlOverride w:ilvl="1">
      <w:lvl w:ilvl="1">
        <w:start w:val="1"/>
        <w:numFmt w:val="decimal"/>
        <w:pStyle w:val="Heading2"/>
        <w:lvlText w:val="%1.%2"/>
        <w:lvlJc w:val="left"/>
        <w:pPr>
          <w:tabs>
            <w:tab w:val="num" w:pos="360"/>
          </w:tabs>
          <w:ind w:left="0" w:firstLine="0"/>
        </w:pPr>
        <w:rPr>
          <w:rFonts w:ascii="Arial Bold" w:hAnsi="Arial Bold" w:hint="default"/>
          <w:b/>
          <w:bCs w:val="0"/>
          <w:sz w:val="28"/>
          <w:szCs w:val="28"/>
        </w:rPr>
      </w:lvl>
    </w:lvlOverride>
    <w:lvlOverride w:ilvl="2">
      <w:lvl w:ilvl="2">
        <w:start w:val="1"/>
        <w:numFmt w:val="decimal"/>
        <w:pStyle w:val="Heading3"/>
        <w:lvlText w:val="%1.%2.%3"/>
        <w:lvlJc w:val="left"/>
        <w:pPr>
          <w:tabs>
            <w:tab w:val="num" w:pos="720"/>
          </w:tabs>
          <w:ind w:left="0" w:firstLine="0"/>
        </w:pPr>
        <w:rPr>
          <w:rFonts w:ascii="Arial" w:hAnsi="Arial" w:hint="default"/>
          <w:b/>
          <w:bCs/>
          <w:i w:val="0"/>
          <w:color w:val="auto"/>
          <w:sz w:val="24"/>
          <w:szCs w:val="24"/>
        </w:rPr>
      </w:lvl>
    </w:lvlOverride>
    <w:lvlOverride w:ilvl="3">
      <w:lvl w:ilvl="3">
        <w:start w:val="1"/>
        <w:numFmt w:val="decimal"/>
        <w:pStyle w:val="Heading4"/>
        <w:lvlText w:val="%1.%2.%3.%4"/>
        <w:lvlJc w:val="left"/>
        <w:pPr>
          <w:tabs>
            <w:tab w:val="num" w:pos="720"/>
          </w:tabs>
          <w:ind w:left="0" w:firstLine="0"/>
        </w:pPr>
        <w:rPr>
          <w:rFonts w:ascii="Arial Bold" w:hAnsi="Arial Bold" w:hint="default"/>
          <w:b/>
          <w:i w:val="0"/>
          <w:color w:val="523E91" w:themeColor="accent4"/>
          <w:spacing w:val="0"/>
          <w:w w:val="100"/>
          <w:kern w:val="0"/>
          <w:position w:val="0"/>
          <w:sz w:val="22"/>
        </w:rPr>
      </w:lvl>
    </w:lvlOverride>
    <w:lvlOverride w:ilvl="4">
      <w:lvl w:ilvl="4">
        <w:start w:val="1"/>
        <w:numFmt w:val="decimal"/>
        <w:lvlText w:val="%1.%2.%3.%4.%5"/>
        <w:lvlJc w:val="left"/>
        <w:pPr>
          <w:tabs>
            <w:tab w:val="num" w:pos="0"/>
          </w:tabs>
          <w:ind w:left="0" w:firstLine="0"/>
        </w:pPr>
        <w:rPr>
          <w:rFonts w:hint="default"/>
        </w:rPr>
      </w:lvl>
    </w:lvlOverride>
    <w:lvlOverride w:ilvl="5">
      <w:lvl w:ilvl="5">
        <w:start w:val="1"/>
        <w:numFmt w:val="decimal"/>
        <w:lvlText w:val="%1.%2.%3.%4.%5.%6"/>
        <w:lvlJc w:val="left"/>
        <w:pPr>
          <w:tabs>
            <w:tab w:val="num" w:pos="0"/>
          </w:tabs>
          <w:ind w:left="0" w:firstLine="0"/>
        </w:pPr>
        <w:rPr>
          <w:rFonts w:hint="default"/>
        </w:rPr>
      </w:lvl>
    </w:lvlOverride>
    <w:lvlOverride w:ilvl="6">
      <w:lvl w:ilvl="6">
        <w:start w:val="1"/>
        <w:numFmt w:val="decimal"/>
        <w:pStyle w:val="Heading7"/>
        <w:lvlText w:val="%1.%2.%3.%4.%5.%6.%7"/>
        <w:lvlJc w:val="left"/>
        <w:pPr>
          <w:tabs>
            <w:tab w:val="num" w:pos="0"/>
          </w:tabs>
          <w:ind w:left="0" w:firstLine="0"/>
        </w:pPr>
        <w:rPr>
          <w:rFonts w:hint="default"/>
        </w:rPr>
      </w:lvl>
    </w:lvlOverride>
    <w:lvlOverride w:ilvl="7">
      <w:lvl w:ilvl="7">
        <w:start w:val="1"/>
        <w:numFmt w:val="decimal"/>
        <w:pStyle w:val="Heading8"/>
        <w:lvlText w:val="%1.%2.%3.%4.%5.%6.%7.%8"/>
        <w:lvlJc w:val="left"/>
        <w:pPr>
          <w:tabs>
            <w:tab w:val="num" w:pos="0"/>
          </w:tabs>
          <w:ind w:left="0" w:firstLine="0"/>
        </w:pPr>
        <w:rPr>
          <w:rFonts w:hint="default"/>
        </w:rPr>
      </w:lvl>
    </w:lvlOverride>
    <w:lvlOverride w:ilvl="8">
      <w:lvl w:ilvl="8">
        <w:numFmt w:val="none"/>
        <w:pStyle w:val="Heading9"/>
        <w:suff w:val="nothing"/>
        <w:lvlText w:val=""/>
        <w:lvlJc w:val="left"/>
        <w:pPr>
          <w:ind w:left="0" w:firstLine="0"/>
        </w:pPr>
        <w:rPr>
          <w:rFonts w:hint="default"/>
        </w:rPr>
      </w:lvl>
    </w:lvlOverride>
  </w:num>
  <w:num w:numId="68" w16cid:durableId="849104400">
    <w:abstractNumId w:val="11"/>
    <w:lvlOverride w:ilvl="0">
      <w:lvl w:ilvl="0">
        <w:start w:val="1"/>
        <w:numFmt w:val="decimal"/>
        <w:pStyle w:val="Heading1"/>
        <w:lvlText w:val="%1"/>
        <w:lvlJc w:val="left"/>
        <w:pPr>
          <w:tabs>
            <w:tab w:val="num" w:pos="360"/>
          </w:tabs>
          <w:ind w:left="0" w:firstLine="0"/>
        </w:pPr>
        <w:rPr>
          <w:rFonts w:ascii="Arial Bold" w:hAnsi="Arial Bold" w:hint="default"/>
          <w:b/>
          <w:i w:val="0"/>
          <w:color w:val="auto"/>
          <w:sz w:val="40"/>
        </w:rPr>
      </w:lvl>
    </w:lvlOverride>
    <w:lvlOverride w:ilvl="1">
      <w:lvl w:ilvl="1">
        <w:start w:val="1"/>
        <w:numFmt w:val="decimal"/>
        <w:pStyle w:val="Heading2"/>
        <w:lvlText w:val="%1.%2"/>
        <w:lvlJc w:val="left"/>
        <w:pPr>
          <w:tabs>
            <w:tab w:val="num" w:pos="360"/>
          </w:tabs>
          <w:ind w:left="0" w:firstLine="0"/>
        </w:pPr>
        <w:rPr>
          <w:rFonts w:ascii="Arial Bold" w:hAnsi="Arial Bold" w:hint="default"/>
          <w:b/>
          <w:bCs w:val="0"/>
          <w:sz w:val="28"/>
          <w:szCs w:val="28"/>
        </w:rPr>
      </w:lvl>
    </w:lvlOverride>
    <w:lvlOverride w:ilvl="2">
      <w:lvl w:ilvl="2">
        <w:start w:val="1"/>
        <w:numFmt w:val="decimal"/>
        <w:pStyle w:val="Heading3"/>
        <w:lvlText w:val="%1.%2.%3"/>
        <w:lvlJc w:val="left"/>
        <w:pPr>
          <w:tabs>
            <w:tab w:val="num" w:pos="720"/>
          </w:tabs>
          <w:ind w:left="0" w:firstLine="0"/>
        </w:pPr>
        <w:rPr>
          <w:rFonts w:ascii="Arial" w:hAnsi="Arial" w:hint="default"/>
          <w:b/>
          <w:bCs/>
          <w:i w:val="0"/>
          <w:color w:val="auto"/>
          <w:sz w:val="24"/>
          <w:szCs w:val="24"/>
        </w:rPr>
      </w:lvl>
    </w:lvlOverride>
    <w:lvlOverride w:ilvl="3">
      <w:lvl w:ilvl="3">
        <w:start w:val="1"/>
        <w:numFmt w:val="decimal"/>
        <w:pStyle w:val="Heading4"/>
        <w:lvlText w:val="%1.%2.%3.%4"/>
        <w:lvlJc w:val="left"/>
        <w:pPr>
          <w:tabs>
            <w:tab w:val="num" w:pos="720"/>
          </w:tabs>
          <w:ind w:left="0" w:firstLine="0"/>
        </w:pPr>
        <w:rPr>
          <w:rFonts w:ascii="Arial Bold" w:hAnsi="Arial Bold" w:hint="default"/>
          <w:b/>
          <w:i w:val="0"/>
          <w:color w:val="523E91" w:themeColor="accent4"/>
          <w:spacing w:val="0"/>
          <w:w w:val="100"/>
          <w:kern w:val="0"/>
          <w:position w:val="0"/>
          <w:sz w:val="22"/>
        </w:rPr>
      </w:lvl>
    </w:lvlOverride>
    <w:lvlOverride w:ilvl="4">
      <w:lvl w:ilvl="4">
        <w:start w:val="1"/>
        <w:numFmt w:val="decimal"/>
        <w:lvlText w:val="%1.%2.%3.%4.%5"/>
        <w:lvlJc w:val="left"/>
        <w:pPr>
          <w:tabs>
            <w:tab w:val="num" w:pos="0"/>
          </w:tabs>
          <w:ind w:left="0" w:firstLine="0"/>
        </w:pPr>
        <w:rPr>
          <w:rFonts w:hint="default"/>
        </w:rPr>
      </w:lvl>
    </w:lvlOverride>
    <w:lvlOverride w:ilvl="5">
      <w:lvl w:ilvl="5">
        <w:start w:val="1"/>
        <w:numFmt w:val="decimal"/>
        <w:lvlText w:val="%1.%2.%3.%4.%5.%6"/>
        <w:lvlJc w:val="left"/>
        <w:pPr>
          <w:tabs>
            <w:tab w:val="num" w:pos="0"/>
          </w:tabs>
          <w:ind w:left="0" w:firstLine="0"/>
        </w:pPr>
        <w:rPr>
          <w:rFonts w:hint="default"/>
        </w:rPr>
      </w:lvl>
    </w:lvlOverride>
    <w:lvlOverride w:ilvl="6">
      <w:lvl w:ilvl="6">
        <w:start w:val="1"/>
        <w:numFmt w:val="decimal"/>
        <w:pStyle w:val="Heading7"/>
        <w:lvlText w:val="%1.%2.%3.%4.%5.%6.%7"/>
        <w:lvlJc w:val="left"/>
        <w:pPr>
          <w:tabs>
            <w:tab w:val="num" w:pos="0"/>
          </w:tabs>
          <w:ind w:left="0" w:firstLine="0"/>
        </w:pPr>
        <w:rPr>
          <w:rFonts w:hint="default"/>
        </w:rPr>
      </w:lvl>
    </w:lvlOverride>
    <w:lvlOverride w:ilvl="7">
      <w:lvl w:ilvl="7">
        <w:start w:val="1"/>
        <w:numFmt w:val="decimal"/>
        <w:pStyle w:val="Heading8"/>
        <w:lvlText w:val="%1.%2.%3.%4.%5.%6.%7.%8"/>
        <w:lvlJc w:val="left"/>
        <w:pPr>
          <w:tabs>
            <w:tab w:val="num" w:pos="0"/>
          </w:tabs>
          <w:ind w:left="0" w:firstLine="0"/>
        </w:pPr>
        <w:rPr>
          <w:rFonts w:hint="default"/>
        </w:rPr>
      </w:lvl>
    </w:lvlOverride>
    <w:lvlOverride w:ilvl="8">
      <w:lvl w:ilvl="8">
        <w:numFmt w:val="none"/>
        <w:pStyle w:val="Heading9"/>
        <w:suff w:val="nothing"/>
        <w:lvlText w:val=""/>
        <w:lvlJc w:val="left"/>
        <w:pPr>
          <w:ind w:left="0" w:firstLine="0"/>
        </w:pPr>
        <w:rPr>
          <w:rFonts w:hint="default"/>
        </w:rPr>
      </w:lvl>
    </w:lvlOverride>
  </w:num>
  <w:num w:numId="69" w16cid:durableId="1826431143">
    <w:abstractNumId w:val="11"/>
    <w:lvlOverride w:ilvl="0">
      <w:lvl w:ilvl="0">
        <w:start w:val="1"/>
        <w:numFmt w:val="decimal"/>
        <w:pStyle w:val="Heading1"/>
        <w:lvlText w:val="%1"/>
        <w:lvlJc w:val="left"/>
        <w:pPr>
          <w:tabs>
            <w:tab w:val="num" w:pos="360"/>
          </w:tabs>
          <w:ind w:left="0" w:firstLine="0"/>
        </w:pPr>
        <w:rPr>
          <w:rFonts w:ascii="Arial Bold" w:hAnsi="Arial Bold" w:hint="default"/>
          <w:b/>
          <w:i w:val="0"/>
          <w:color w:val="auto"/>
          <w:sz w:val="40"/>
        </w:rPr>
      </w:lvl>
    </w:lvlOverride>
    <w:lvlOverride w:ilvl="1">
      <w:lvl w:ilvl="1">
        <w:start w:val="1"/>
        <w:numFmt w:val="decimal"/>
        <w:pStyle w:val="Heading2"/>
        <w:lvlText w:val="%1.%2"/>
        <w:lvlJc w:val="left"/>
        <w:pPr>
          <w:tabs>
            <w:tab w:val="num" w:pos="360"/>
          </w:tabs>
          <w:ind w:left="0" w:firstLine="0"/>
        </w:pPr>
        <w:rPr>
          <w:rFonts w:ascii="Arial Bold" w:hAnsi="Arial Bold" w:hint="default"/>
          <w:b/>
          <w:bCs w:val="0"/>
          <w:sz w:val="28"/>
          <w:szCs w:val="28"/>
        </w:rPr>
      </w:lvl>
    </w:lvlOverride>
    <w:lvlOverride w:ilvl="2">
      <w:lvl w:ilvl="2">
        <w:start w:val="1"/>
        <w:numFmt w:val="decimal"/>
        <w:pStyle w:val="Heading3"/>
        <w:lvlText w:val="%1.%2.%3"/>
        <w:lvlJc w:val="left"/>
        <w:pPr>
          <w:tabs>
            <w:tab w:val="num" w:pos="720"/>
          </w:tabs>
          <w:ind w:left="0" w:firstLine="0"/>
        </w:pPr>
        <w:rPr>
          <w:rFonts w:ascii="Arial" w:hAnsi="Arial" w:hint="default"/>
          <w:b/>
          <w:bCs/>
          <w:i w:val="0"/>
          <w:color w:val="auto"/>
          <w:sz w:val="24"/>
          <w:szCs w:val="24"/>
        </w:rPr>
      </w:lvl>
    </w:lvlOverride>
    <w:lvlOverride w:ilvl="3">
      <w:lvl w:ilvl="3">
        <w:start w:val="1"/>
        <w:numFmt w:val="decimal"/>
        <w:pStyle w:val="Heading4"/>
        <w:lvlText w:val="%1.%2.%3.%4"/>
        <w:lvlJc w:val="left"/>
        <w:pPr>
          <w:tabs>
            <w:tab w:val="num" w:pos="720"/>
          </w:tabs>
          <w:ind w:left="0" w:firstLine="0"/>
        </w:pPr>
        <w:rPr>
          <w:rFonts w:ascii="Arial Bold" w:hAnsi="Arial Bold" w:hint="default"/>
          <w:b/>
          <w:i w:val="0"/>
          <w:color w:val="523E91" w:themeColor="accent4"/>
          <w:spacing w:val="0"/>
          <w:w w:val="100"/>
          <w:kern w:val="0"/>
          <w:position w:val="0"/>
          <w:sz w:val="22"/>
        </w:rPr>
      </w:lvl>
    </w:lvlOverride>
    <w:lvlOverride w:ilvl="4">
      <w:lvl w:ilvl="4">
        <w:start w:val="1"/>
        <w:numFmt w:val="decimal"/>
        <w:lvlText w:val="%1.%2.%3.%4.%5"/>
        <w:lvlJc w:val="left"/>
        <w:pPr>
          <w:tabs>
            <w:tab w:val="num" w:pos="0"/>
          </w:tabs>
          <w:ind w:left="0" w:firstLine="0"/>
        </w:pPr>
        <w:rPr>
          <w:rFonts w:hint="default"/>
        </w:rPr>
      </w:lvl>
    </w:lvlOverride>
    <w:lvlOverride w:ilvl="5">
      <w:lvl w:ilvl="5">
        <w:start w:val="1"/>
        <w:numFmt w:val="decimal"/>
        <w:lvlText w:val="%1.%2.%3.%4.%5.%6"/>
        <w:lvlJc w:val="left"/>
        <w:pPr>
          <w:tabs>
            <w:tab w:val="num" w:pos="0"/>
          </w:tabs>
          <w:ind w:left="0" w:firstLine="0"/>
        </w:pPr>
        <w:rPr>
          <w:rFonts w:hint="default"/>
        </w:rPr>
      </w:lvl>
    </w:lvlOverride>
    <w:lvlOverride w:ilvl="6">
      <w:lvl w:ilvl="6">
        <w:start w:val="1"/>
        <w:numFmt w:val="decimal"/>
        <w:pStyle w:val="Heading7"/>
        <w:lvlText w:val="%1.%2.%3.%4.%5.%6.%7"/>
        <w:lvlJc w:val="left"/>
        <w:pPr>
          <w:tabs>
            <w:tab w:val="num" w:pos="0"/>
          </w:tabs>
          <w:ind w:left="0" w:firstLine="0"/>
        </w:pPr>
        <w:rPr>
          <w:rFonts w:hint="default"/>
        </w:rPr>
      </w:lvl>
    </w:lvlOverride>
    <w:lvlOverride w:ilvl="7">
      <w:lvl w:ilvl="7">
        <w:start w:val="1"/>
        <w:numFmt w:val="decimal"/>
        <w:pStyle w:val="Heading8"/>
        <w:lvlText w:val="%1.%2.%3.%4.%5.%6.%7.%8"/>
        <w:lvlJc w:val="left"/>
        <w:pPr>
          <w:tabs>
            <w:tab w:val="num" w:pos="0"/>
          </w:tabs>
          <w:ind w:left="0" w:firstLine="0"/>
        </w:pPr>
        <w:rPr>
          <w:rFonts w:hint="default"/>
        </w:rPr>
      </w:lvl>
    </w:lvlOverride>
    <w:lvlOverride w:ilvl="8">
      <w:lvl w:ilvl="8">
        <w:numFmt w:val="none"/>
        <w:pStyle w:val="Heading9"/>
        <w:suff w:val="nothing"/>
        <w:lvlText w:val=""/>
        <w:lvlJc w:val="left"/>
        <w:pPr>
          <w:ind w:left="0" w:firstLine="0"/>
        </w:pPr>
        <w:rPr>
          <w:rFonts w:hint="default"/>
        </w:rPr>
      </w:lvl>
    </w:lvlOverride>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noPunctuationKerning/>
  <w:characterSpacingControl w:val="doNotCompress"/>
  <w:hdrShapeDefaults>
    <o:shapedefaults v:ext="edit" spidmax="2050" style="mso-position-horizontal-relative:margin" fill="f" fillcolor="white" stroke="f" strokecolor="navy">
      <v:fill color="white" on="f"/>
      <v:stroke color="navy" on="f"/>
      <v:textbox inset="0"/>
      <o:colormru v:ext="edit" colors="#467492,#036,#97be0d"/>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66102"/>
    <w:rsid w:val="00001065"/>
    <w:rsid w:val="0000540E"/>
    <w:rsid w:val="00005946"/>
    <w:rsid w:val="00005CE5"/>
    <w:rsid w:val="00006218"/>
    <w:rsid w:val="00007075"/>
    <w:rsid w:val="00007965"/>
    <w:rsid w:val="000125C0"/>
    <w:rsid w:val="000144F2"/>
    <w:rsid w:val="00016135"/>
    <w:rsid w:val="00017926"/>
    <w:rsid w:val="00020362"/>
    <w:rsid w:val="00020E50"/>
    <w:rsid w:val="000231DA"/>
    <w:rsid w:val="00030959"/>
    <w:rsid w:val="00032173"/>
    <w:rsid w:val="00032705"/>
    <w:rsid w:val="000352A3"/>
    <w:rsid w:val="000355E0"/>
    <w:rsid w:val="00040F1A"/>
    <w:rsid w:val="000417C3"/>
    <w:rsid w:val="00044804"/>
    <w:rsid w:val="00044D7B"/>
    <w:rsid w:val="00050B4D"/>
    <w:rsid w:val="000531C9"/>
    <w:rsid w:val="000535FF"/>
    <w:rsid w:val="00053EF5"/>
    <w:rsid w:val="0005402B"/>
    <w:rsid w:val="00054320"/>
    <w:rsid w:val="00055A7D"/>
    <w:rsid w:val="0005669B"/>
    <w:rsid w:val="000633B6"/>
    <w:rsid w:val="000750AA"/>
    <w:rsid w:val="000767AF"/>
    <w:rsid w:val="000775BD"/>
    <w:rsid w:val="00080801"/>
    <w:rsid w:val="00081CD5"/>
    <w:rsid w:val="00083ACC"/>
    <w:rsid w:val="00084E59"/>
    <w:rsid w:val="00091A3C"/>
    <w:rsid w:val="0009390F"/>
    <w:rsid w:val="00096196"/>
    <w:rsid w:val="000A6D12"/>
    <w:rsid w:val="000B0CF9"/>
    <w:rsid w:val="000B54D7"/>
    <w:rsid w:val="000C0C12"/>
    <w:rsid w:val="000C0EE9"/>
    <w:rsid w:val="000C10F9"/>
    <w:rsid w:val="000C2F97"/>
    <w:rsid w:val="000C33D0"/>
    <w:rsid w:val="000C3851"/>
    <w:rsid w:val="000C6B4C"/>
    <w:rsid w:val="000C7234"/>
    <w:rsid w:val="000D3249"/>
    <w:rsid w:val="000D3E36"/>
    <w:rsid w:val="000D582F"/>
    <w:rsid w:val="000E0783"/>
    <w:rsid w:val="000E2A96"/>
    <w:rsid w:val="000E65D6"/>
    <w:rsid w:val="000E7FB9"/>
    <w:rsid w:val="000F0595"/>
    <w:rsid w:val="000F11BD"/>
    <w:rsid w:val="000F1E3D"/>
    <w:rsid w:val="000F4600"/>
    <w:rsid w:val="0010327A"/>
    <w:rsid w:val="00105FCB"/>
    <w:rsid w:val="001068B3"/>
    <w:rsid w:val="001076E2"/>
    <w:rsid w:val="00112DEF"/>
    <w:rsid w:val="0011650F"/>
    <w:rsid w:val="00116E51"/>
    <w:rsid w:val="00120F39"/>
    <w:rsid w:val="001233B9"/>
    <w:rsid w:val="001235F5"/>
    <w:rsid w:val="00126829"/>
    <w:rsid w:val="00133B24"/>
    <w:rsid w:val="00136727"/>
    <w:rsid w:val="0014013D"/>
    <w:rsid w:val="001409CF"/>
    <w:rsid w:val="001436E3"/>
    <w:rsid w:val="001469FA"/>
    <w:rsid w:val="00146C99"/>
    <w:rsid w:val="00147916"/>
    <w:rsid w:val="00147B53"/>
    <w:rsid w:val="00151876"/>
    <w:rsid w:val="00155169"/>
    <w:rsid w:val="0015516F"/>
    <w:rsid w:val="001556B6"/>
    <w:rsid w:val="00155762"/>
    <w:rsid w:val="00160FC9"/>
    <w:rsid w:val="0016120B"/>
    <w:rsid w:val="00163763"/>
    <w:rsid w:val="00165697"/>
    <w:rsid w:val="0016628E"/>
    <w:rsid w:val="001722BE"/>
    <w:rsid w:val="00173796"/>
    <w:rsid w:val="00174772"/>
    <w:rsid w:val="0017739E"/>
    <w:rsid w:val="001773F4"/>
    <w:rsid w:val="00177A9B"/>
    <w:rsid w:val="001803B5"/>
    <w:rsid w:val="00181072"/>
    <w:rsid w:val="00183524"/>
    <w:rsid w:val="00184DE6"/>
    <w:rsid w:val="00185506"/>
    <w:rsid w:val="001855B5"/>
    <w:rsid w:val="00186FEF"/>
    <w:rsid w:val="001977CA"/>
    <w:rsid w:val="00197A31"/>
    <w:rsid w:val="001A07FA"/>
    <w:rsid w:val="001A13C5"/>
    <w:rsid w:val="001A16E5"/>
    <w:rsid w:val="001A1AFC"/>
    <w:rsid w:val="001A5069"/>
    <w:rsid w:val="001A5E7E"/>
    <w:rsid w:val="001A6943"/>
    <w:rsid w:val="001A6CB6"/>
    <w:rsid w:val="001A70CA"/>
    <w:rsid w:val="001A7BD7"/>
    <w:rsid w:val="001B2D03"/>
    <w:rsid w:val="001B31FB"/>
    <w:rsid w:val="001B33DE"/>
    <w:rsid w:val="001B40A9"/>
    <w:rsid w:val="001B4113"/>
    <w:rsid w:val="001B4529"/>
    <w:rsid w:val="001B49AA"/>
    <w:rsid w:val="001C217F"/>
    <w:rsid w:val="001C252E"/>
    <w:rsid w:val="001C38EF"/>
    <w:rsid w:val="001C4A58"/>
    <w:rsid w:val="001C7E6D"/>
    <w:rsid w:val="001D4597"/>
    <w:rsid w:val="001D7384"/>
    <w:rsid w:val="001D76DD"/>
    <w:rsid w:val="001D7CC8"/>
    <w:rsid w:val="001E1000"/>
    <w:rsid w:val="001E1ADF"/>
    <w:rsid w:val="001E31A5"/>
    <w:rsid w:val="001E36FD"/>
    <w:rsid w:val="001E44AF"/>
    <w:rsid w:val="001E51C7"/>
    <w:rsid w:val="001E776B"/>
    <w:rsid w:val="001F039F"/>
    <w:rsid w:val="001F2542"/>
    <w:rsid w:val="001F5358"/>
    <w:rsid w:val="001F68A7"/>
    <w:rsid w:val="001F6F9B"/>
    <w:rsid w:val="001F7482"/>
    <w:rsid w:val="00203340"/>
    <w:rsid w:val="002047BB"/>
    <w:rsid w:val="002100C3"/>
    <w:rsid w:val="002102D3"/>
    <w:rsid w:val="00213BA0"/>
    <w:rsid w:val="002171DC"/>
    <w:rsid w:val="00217DB4"/>
    <w:rsid w:val="00217ED9"/>
    <w:rsid w:val="00222C55"/>
    <w:rsid w:val="00233BF6"/>
    <w:rsid w:val="00240E92"/>
    <w:rsid w:val="00242A25"/>
    <w:rsid w:val="002445C5"/>
    <w:rsid w:val="002449C7"/>
    <w:rsid w:val="00247D6F"/>
    <w:rsid w:val="00251FDD"/>
    <w:rsid w:val="002525CA"/>
    <w:rsid w:val="0025305A"/>
    <w:rsid w:val="00255E98"/>
    <w:rsid w:val="00267F7A"/>
    <w:rsid w:val="00270FFC"/>
    <w:rsid w:val="00272A42"/>
    <w:rsid w:val="00273E02"/>
    <w:rsid w:val="00277789"/>
    <w:rsid w:val="0028408F"/>
    <w:rsid w:val="00291568"/>
    <w:rsid w:val="00293268"/>
    <w:rsid w:val="002949B0"/>
    <w:rsid w:val="00295B74"/>
    <w:rsid w:val="002A0BEB"/>
    <w:rsid w:val="002A10AE"/>
    <w:rsid w:val="002A29A2"/>
    <w:rsid w:val="002A4040"/>
    <w:rsid w:val="002A6E03"/>
    <w:rsid w:val="002B02A6"/>
    <w:rsid w:val="002B29BC"/>
    <w:rsid w:val="002B5D4B"/>
    <w:rsid w:val="002C0C3A"/>
    <w:rsid w:val="002C0D1A"/>
    <w:rsid w:val="002C64E4"/>
    <w:rsid w:val="002D3CF6"/>
    <w:rsid w:val="002D427A"/>
    <w:rsid w:val="002D5CA9"/>
    <w:rsid w:val="002E3248"/>
    <w:rsid w:val="002E33FA"/>
    <w:rsid w:val="002E3E5E"/>
    <w:rsid w:val="002E5FFB"/>
    <w:rsid w:val="002E7118"/>
    <w:rsid w:val="002F32C0"/>
    <w:rsid w:val="002F6B97"/>
    <w:rsid w:val="002F6E27"/>
    <w:rsid w:val="002F7C62"/>
    <w:rsid w:val="003015C9"/>
    <w:rsid w:val="00302993"/>
    <w:rsid w:val="003044F5"/>
    <w:rsid w:val="00305FAE"/>
    <w:rsid w:val="00307131"/>
    <w:rsid w:val="00307D64"/>
    <w:rsid w:val="00310734"/>
    <w:rsid w:val="00315981"/>
    <w:rsid w:val="00316DAC"/>
    <w:rsid w:val="00325B1C"/>
    <w:rsid w:val="00326332"/>
    <w:rsid w:val="00335AEA"/>
    <w:rsid w:val="00335E99"/>
    <w:rsid w:val="00341346"/>
    <w:rsid w:val="00341CE1"/>
    <w:rsid w:val="00343AD6"/>
    <w:rsid w:val="00344D52"/>
    <w:rsid w:val="00345769"/>
    <w:rsid w:val="00345923"/>
    <w:rsid w:val="00347789"/>
    <w:rsid w:val="003516EC"/>
    <w:rsid w:val="00352203"/>
    <w:rsid w:val="003529DD"/>
    <w:rsid w:val="00357B72"/>
    <w:rsid w:val="00360EF6"/>
    <w:rsid w:val="003625A6"/>
    <w:rsid w:val="00362B63"/>
    <w:rsid w:val="003645CD"/>
    <w:rsid w:val="00366A8F"/>
    <w:rsid w:val="00367C98"/>
    <w:rsid w:val="003760FF"/>
    <w:rsid w:val="00376369"/>
    <w:rsid w:val="00380924"/>
    <w:rsid w:val="00380C0B"/>
    <w:rsid w:val="00382EDD"/>
    <w:rsid w:val="00383C0A"/>
    <w:rsid w:val="00384FCB"/>
    <w:rsid w:val="00385B48"/>
    <w:rsid w:val="0038702B"/>
    <w:rsid w:val="0038753B"/>
    <w:rsid w:val="0039152E"/>
    <w:rsid w:val="0039661A"/>
    <w:rsid w:val="00396741"/>
    <w:rsid w:val="00397D5D"/>
    <w:rsid w:val="003A337F"/>
    <w:rsid w:val="003A4BD7"/>
    <w:rsid w:val="003B0E0C"/>
    <w:rsid w:val="003B497D"/>
    <w:rsid w:val="003B6470"/>
    <w:rsid w:val="003C057C"/>
    <w:rsid w:val="003C301C"/>
    <w:rsid w:val="003C6404"/>
    <w:rsid w:val="003C67FE"/>
    <w:rsid w:val="003C7780"/>
    <w:rsid w:val="003D0C2B"/>
    <w:rsid w:val="003D121C"/>
    <w:rsid w:val="003D2A1E"/>
    <w:rsid w:val="003D6BF0"/>
    <w:rsid w:val="003E094C"/>
    <w:rsid w:val="003E0A24"/>
    <w:rsid w:val="003E147A"/>
    <w:rsid w:val="003E1AB4"/>
    <w:rsid w:val="003E34F8"/>
    <w:rsid w:val="003E3E8A"/>
    <w:rsid w:val="003F6880"/>
    <w:rsid w:val="003F6907"/>
    <w:rsid w:val="004004B7"/>
    <w:rsid w:val="00400F99"/>
    <w:rsid w:val="00401D51"/>
    <w:rsid w:val="00405F5E"/>
    <w:rsid w:val="00407330"/>
    <w:rsid w:val="00407475"/>
    <w:rsid w:val="004143E9"/>
    <w:rsid w:val="004148F2"/>
    <w:rsid w:val="00414A92"/>
    <w:rsid w:val="004203A5"/>
    <w:rsid w:val="00420CD4"/>
    <w:rsid w:val="004227A2"/>
    <w:rsid w:val="004249BD"/>
    <w:rsid w:val="004254C6"/>
    <w:rsid w:val="00430F43"/>
    <w:rsid w:val="00432111"/>
    <w:rsid w:val="0043343D"/>
    <w:rsid w:val="004339E0"/>
    <w:rsid w:val="00434CF3"/>
    <w:rsid w:val="00435492"/>
    <w:rsid w:val="00442C26"/>
    <w:rsid w:val="004454D4"/>
    <w:rsid w:val="00446B0E"/>
    <w:rsid w:val="004506BD"/>
    <w:rsid w:val="00452E50"/>
    <w:rsid w:val="0046070E"/>
    <w:rsid w:val="00461D47"/>
    <w:rsid w:val="00466013"/>
    <w:rsid w:val="00466C3F"/>
    <w:rsid w:val="00470978"/>
    <w:rsid w:val="004760CB"/>
    <w:rsid w:val="00476242"/>
    <w:rsid w:val="00476D5E"/>
    <w:rsid w:val="00477279"/>
    <w:rsid w:val="004774D0"/>
    <w:rsid w:val="00480DED"/>
    <w:rsid w:val="00482E80"/>
    <w:rsid w:val="00485C82"/>
    <w:rsid w:val="0048621F"/>
    <w:rsid w:val="0049009D"/>
    <w:rsid w:val="004919F8"/>
    <w:rsid w:val="00494123"/>
    <w:rsid w:val="004953F5"/>
    <w:rsid w:val="004B0973"/>
    <w:rsid w:val="004B1903"/>
    <w:rsid w:val="004B208B"/>
    <w:rsid w:val="004B254B"/>
    <w:rsid w:val="004B3807"/>
    <w:rsid w:val="004B6276"/>
    <w:rsid w:val="004B67C0"/>
    <w:rsid w:val="004B7E8C"/>
    <w:rsid w:val="004C2138"/>
    <w:rsid w:val="004C2CBD"/>
    <w:rsid w:val="004C6661"/>
    <w:rsid w:val="004C7181"/>
    <w:rsid w:val="004D1C46"/>
    <w:rsid w:val="004D334E"/>
    <w:rsid w:val="004D42F9"/>
    <w:rsid w:val="004D5FFD"/>
    <w:rsid w:val="004D65E6"/>
    <w:rsid w:val="004D78D7"/>
    <w:rsid w:val="004E18AB"/>
    <w:rsid w:val="004E2100"/>
    <w:rsid w:val="004E37B7"/>
    <w:rsid w:val="004E4081"/>
    <w:rsid w:val="004E6ED8"/>
    <w:rsid w:val="004E7CCC"/>
    <w:rsid w:val="004E7E52"/>
    <w:rsid w:val="004F423A"/>
    <w:rsid w:val="004F5011"/>
    <w:rsid w:val="004F531D"/>
    <w:rsid w:val="004F7651"/>
    <w:rsid w:val="005013E4"/>
    <w:rsid w:val="005014C8"/>
    <w:rsid w:val="005029F5"/>
    <w:rsid w:val="00503079"/>
    <w:rsid w:val="00504417"/>
    <w:rsid w:val="00510B95"/>
    <w:rsid w:val="00515ADC"/>
    <w:rsid w:val="00516C79"/>
    <w:rsid w:val="00525C16"/>
    <w:rsid w:val="00526770"/>
    <w:rsid w:val="00531190"/>
    <w:rsid w:val="005314A8"/>
    <w:rsid w:val="00533492"/>
    <w:rsid w:val="005378BA"/>
    <w:rsid w:val="005407E4"/>
    <w:rsid w:val="00540B20"/>
    <w:rsid w:val="00541581"/>
    <w:rsid w:val="005429ED"/>
    <w:rsid w:val="00543CB5"/>
    <w:rsid w:val="005468A7"/>
    <w:rsid w:val="00551C41"/>
    <w:rsid w:val="00557958"/>
    <w:rsid w:val="005606AD"/>
    <w:rsid w:val="005608E4"/>
    <w:rsid w:val="0056443F"/>
    <w:rsid w:val="00571624"/>
    <w:rsid w:val="00571F4D"/>
    <w:rsid w:val="00574868"/>
    <w:rsid w:val="005847E8"/>
    <w:rsid w:val="0058577F"/>
    <w:rsid w:val="00587013"/>
    <w:rsid w:val="005929C2"/>
    <w:rsid w:val="00592DEC"/>
    <w:rsid w:val="00593F27"/>
    <w:rsid w:val="005971CF"/>
    <w:rsid w:val="005A19A2"/>
    <w:rsid w:val="005A1EE3"/>
    <w:rsid w:val="005A61BA"/>
    <w:rsid w:val="005B04D5"/>
    <w:rsid w:val="005B0C23"/>
    <w:rsid w:val="005B1461"/>
    <w:rsid w:val="005B28BA"/>
    <w:rsid w:val="005B3A8D"/>
    <w:rsid w:val="005B5D3D"/>
    <w:rsid w:val="005B6182"/>
    <w:rsid w:val="005B7BE1"/>
    <w:rsid w:val="005C12CD"/>
    <w:rsid w:val="005C3F93"/>
    <w:rsid w:val="005C5A25"/>
    <w:rsid w:val="005C6787"/>
    <w:rsid w:val="005C6E88"/>
    <w:rsid w:val="005D0C8E"/>
    <w:rsid w:val="005D0E15"/>
    <w:rsid w:val="005D2238"/>
    <w:rsid w:val="005D2383"/>
    <w:rsid w:val="005D5D39"/>
    <w:rsid w:val="005D6A4C"/>
    <w:rsid w:val="005D6AC8"/>
    <w:rsid w:val="005D7677"/>
    <w:rsid w:val="005E21FF"/>
    <w:rsid w:val="005E6323"/>
    <w:rsid w:val="005E6857"/>
    <w:rsid w:val="005F3F0B"/>
    <w:rsid w:val="005F467C"/>
    <w:rsid w:val="005F4EA7"/>
    <w:rsid w:val="005F676A"/>
    <w:rsid w:val="00602006"/>
    <w:rsid w:val="00603121"/>
    <w:rsid w:val="006055A7"/>
    <w:rsid w:val="006105FC"/>
    <w:rsid w:val="00611311"/>
    <w:rsid w:val="0061305B"/>
    <w:rsid w:val="006141AF"/>
    <w:rsid w:val="00615798"/>
    <w:rsid w:val="0061730C"/>
    <w:rsid w:val="006212D4"/>
    <w:rsid w:val="00625AAA"/>
    <w:rsid w:val="00626BA6"/>
    <w:rsid w:val="006272E7"/>
    <w:rsid w:val="00627DB3"/>
    <w:rsid w:val="006302D7"/>
    <w:rsid w:val="00636EF1"/>
    <w:rsid w:val="00637242"/>
    <w:rsid w:val="006477BF"/>
    <w:rsid w:val="00653BA7"/>
    <w:rsid w:val="00661BAA"/>
    <w:rsid w:val="00664966"/>
    <w:rsid w:val="00665BB1"/>
    <w:rsid w:val="00666102"/>
    <w:rsid w:val="006676D7"/>
    <w:rsid w:val="00670C63"/>
    <w:rsid w:val="00672D31"/>
    <w:rsid w:val="00673515"/>
    <w:rsid w:val="006756E8"/>
    <w:rsid w:val="00675D48"/>
    <w:rsid w:val="006764BB"/>
    <w:rsid w:val="00677F6F"/>
    <w:rsid w:val="00681F50"/>
    <w:rsid w:val="006827B0"/>
    <w:rsid w:val="00682FC0"/>
    <w:rsid w:val="006853A8"/>
    <w:rsid w:val="00690872"/>
    <w:rsid w:val="00697CB2"/>
    <w:rsid w:val="006A4A2F"/>
    <w:rsid w:val="006A781A"/>
    <w:rsid w:val="006A7DBD"/>
    <w:rsid w:val="006B0606"/>
    <w:rsid w:val="006B476A"/>
    <w:rsid w:val="006B5002"/>
    <w:rsid w:val="006B6C75"/>
    <w:rsid w:val="006C253A"/>
    <w:rsid w:val="006C669D"/>
    <w:rsid w:val="006C6EDF"/>
    <w:rsid w:val="006D12A9"/>
    <w:rsid w:val="006D1CC9"/>
    <w:rsid w:val="006D230C"/>
    <w:rsid w:val="006D3F88"/>
    <w:rsid w:val="006E675A"/>
    <w:rsid w:val="006F12C2"/>
    <w:rsid w:val="006F2055"/>
    <w:rsid w:val="006F4EAC"/>
    <w:rsid w:val="006F6058"/>
    <w:rsid w:val="006F6B30"/>
    <w:rsid w:val="006F747B"/>
    <w:rsid w:val="00704477"/>
    <w:rsid w:val="00704F4B"/>
    <w:rsid w:val="007105CD"/>
    <w:rsid w:val="00711262"/>
    <w:rsid w:val="00711B46"/>
    <w:rsid w:val="0071212F"/>
    <w:rsid w:val="0071314D"/>
    <w:rsid w:val="0071573A"/>
    <w:rsid w:val="00717205"/>
    <w:rsid w:val="00717D49"/>
    <w:rsid w:val="00720503"/>
    <w:rsid w:val="007212A5"/>
    <w:rsid w:val="00721A6F"/>
    <w:rsid w:val="0072258C"/>
    <w:rsid w:val="00730995"/>
    <w:rsid w:val="00734E1B"/>
    <w:rsid w:val="00737C96"/>
    <w:rsid w:val="00747EB6"/>
    <w:rsid w:val="00750430"/>
    <w:rsid w:val="00752285"/>
    <w:rsid w:val="007533BB"/>
    <w:rsid w:val="0075622D"/>
    <w:rsid w:val="007562D8"/>
    <w:rsid w:val="00756633"/>
    <w:rsid w:val="00756C16"/>
    <w:rsid w:val="00761649"/>
    <w:rsid w:val="007631A2"/>
    <w:rsid w:val="00763A6D"/>
    <w:rsid w:val="00763F9F"/>
    <w:rsid w:val="0076412C"/>
    <w:rsid w:val="0076621A"/>
    <w:rsid w:val="0076625F"/>
    <w:rsid w:val="0076701E"/>
    <w:rsid w:val="00767FB3"/>
    <w:rsid w:val="00770DC9"/>
    <w:rsid w:val="007725F1"/>
    <w:rsid w:val="00774B40"/>
    <w:rsid w:val="00775019"/>
    <w:rsid w:val="007750C5"/>
    <w:rsid w:val="007772D3"/>
    <w:rsid w:val="00780BE1"/>
    <w:rsid w:val="00784976"/>
    <w:rsid w:val="00787F99"/>
    <w:rsid w:val="00790125"/>
    <w:rsid w:val="00792FA7"/>
    <w:rsid w:val="00793431"/>
    <w:rsid w:val="00795F21"/>
    <w:rsid w:val="007A01E3"/>
    <w:rsid w:val="007A196A"/>
    <w:rsid w:val="007A48BF"/>
    <w:rsid w:val="007A79CC"/>
    <w:rsid w:val="007B2B2B"/>
    <w:rsid w:val="007B417F"/>
    <w:rsid w:val="007B4CEA"/>
    <w:rsid w:val="007B77C5"/>
    <w:rsid w:val="007C0C63"/>
    <w:rsid w:val="007C1E1A"/>
    <w:rsid w:val="007C38AD"/>
    <w:rsid w:val="007C4C53"/>
    <w:rsid w:val="007D057A"/>
    <w:rsid w:val="007D5831"/>
    <w:rsid w:val="007D5CBF"/>
    <w:rsid w:val="007E0355"/>
    <w:rsid w:val="007E2FF8"/>
    <w:rsid w:val="007F0BC6"/>
    <w:rsid w:val="007F308A"/>
    <w:rsid w:val="007F3DCC"/>
    <w:rsid w:val="007F7E6F"/>
    <w:rsid w:val="0080306A"/>
    <w:rsid w:val="0080460B"/>
    <w:rsid w:val="0080489A"/>
    <w:rsid w:val="00805134"/>
    <w:rsid w:val="0080615C"/>
    <w:rsid w:val="00807401"/>
    <w:rsid w:val="00812FC5"/>
    <w:rsid w:val="0081620D"/>
    <w:rsid w:val="008162A8"/>
    <w:rsid w:val="008163F0"/>
    <w:rsid w:val="0082350D"/>
    <w:rsid w:val="00825506"/>
    <w:rsid w:val="00831708"/>
    <w:rsid w:val="00831F60"/>
    <w:rsid w:val="008335AE"/>
    <w:rsid w:val="00837BA7"/>
    <w:rsid w:val="00845676"/>
    <w:rsid w:val="008462FB"/>
    <w:rsid w:val="0084712A"/>
    <w:rsid w:val="00847EBA"/>
    <w:rsid w:val="00853F91"/>
    <w:rsid w:val="008571E2"/>
    <w:rsid w:val="008572FE"/>
    <w:rsid w:val="00861072"/>
    <w:rsid w:val="00862D62"/>
    <w:rsid w:val="0086699D"/>
    <w:rsid w:val="00867C04"/>
    <w:rsid w:val="00870823"/>
    <w:rsid w:val="008724F6"/>
    <w:rsid w:val="008727FB"/>
    <w:rsid w:val="00876A3C"/>
    <w:rsid w:val="00877E5A"/>
    <w:rsid w:val="00877FE4"/>
    <w:rsid w:val="00880792"/>
    <w:rsid w:val="00880B06"/>
    <w:rsid w:val="008810B7"/>
    <w:rsid w:val="00883313"/>
    <w:rsid w:val="00884DA3"/>
    <w:rsid w:val="0088612A"/>
    <w:rsid w:val="00891B6A"/>
    <w:rsid w:val="0089385C"/>
    <w:rsid w:val="008A0B70"/>
    <w:rsid w:val="008A34A6"/>
    <w:rsid w:val="008A37BA"/>
    <w:rsid w:val="008A6BBE"/>
    <w:rsid w:val="008A6FB8"/>
    <w:rsid w:val="008B0294"/>
    <w:rsid w:val="008B0E7C"/>
    <w:rsid w:val="008B4340"/>
    <w:rsid w:val="008B4896"/>
    <w:rsid w:val="008C040D"/>
    <w:rsid w:val="008C1A13"/>
    <w:rsid w:val="008C4776"/>
    <w:rsid w:val="008C4EAD"/>
    <w:rsid w:val="008C54D9"/>
    <w:rsid w:val="008C5F8B"/>
    <w:rsid w:val="008C7173"/>
    <w:rsid w:val="008C7D73"/>
    <w:rsid w:val="008D2701"/>
    <w:rsid w:val="008D2B82"/>
    <w:rsid w:val="008D5636"/>
    <w:rsid w:val="008E27A9"/>
    <w:rsid w:val="008E6605"/>
    <w:rsid w:val="008E6754"/>
    <w:rsid w:val="008F5403"/>
    <w:rsid w:val="008F65A5"/>
    <w:rsid w:val="008F741B"/>
    <w:rsid w:val="00902087"/>
    <w:rsid w:val="00910A12"/>
    <w:rsid w:val="00915DB1"/>
    <w:rsid w:val="009178ED"/>
    <w:rsid w:val="009224A3"/>
    <w:rsid w:val="00923ED3"/>
    <w:rsid w:val="00925329"/>
    <w:rsid w:val="00925477"/>
    <w:rsid w:val="0093059E"/>
    <w:rsid w:val="00930C65"/>
    <w:rsid w:val="009320E3"/>
    <w:rsid w:val="0093295B"/>
    <w:rsid w:val="0093347B"/>
    <w:rsid w:val="0094016A"/>
    <w:rsid w:val="00941DE1"/>
    <w:rsid w:val="00945628"/>
    <w:rsid w:val="00945630"/>
    <w:rsid w:val="00946D2C"/>
    <w:rsid w:val="009471B3"/>
    <w:rsid w:val="00947C2A"/>
    <w:rsid w:val="00954E7D"/>
    <w:rsid w:val="009565E2"/>
    <w:rsid w:val="0096622C"/>
    <w:rsid w:val="00970ED6"/>
    <w:rsid w:val="00971479"/>
    <w:rsid w:val="00971D50"/>
    <w:rsid w:val="00972719"/>
    <w:rsid w:val="00972C37"/>
    <w:rsid w:val="00975476"/>
    <w:rsid w:val="00975576"/>
    <w:rsid w:val="009758B4"/>
    <w:rsid w:val="009764FA"/>
    <w:rsid w:val="0097698F"/>
    <w:rsid w:val="00977829"/>
    <w:rsid w:val="00977CE0"/>
    <w:rsid w:val="00980632"/>
    <w:rsid w:val="00980EF9"/>
    <w:rsid w:val="009905E0"/>
    <w:rsid w:val="00991656"/>
    <w:rsid w:val="00991C81"/>
    <w:rsid w:val="0099252F"/>
    <w:rsid w:val="00992ACB"/>
    <w:rsid w:val="00993837"/>
    <w:rsid w:val="00993B75"/>
    <w:rsid w:val="0099449E"/>
    <w:rsid w:val="009956D9"/>
    <w:rsid w:val="00995878"/>
    <w:rsid w:val="00997D9A"/>
    <w:rsid w:val="009A1169"/>
    <w:rsid w:val="009A1321"/>
    <w:rsid w:val="009A1561"/>
    <w:rsid w:val="009B080C"/>
    <w:rsid w:val="009B153B"/>
    <w:rsid w:val="009B381F"/>
    <w:rsid w:val="009B3C9A"/>
    <w:rsid w:val="009B509B"/>
    <w:rsid w:val="009C1059"/>
    <w:rsid w:val="009C3853"/>
    <w:rsid w:val="009C4490"/>
    <w:rsid w:val="009C4A4A"/>
    <w:rsid w:val="009C4EBB"/>
    <w:rsid w:val="009D4385"/>
    <w:rsid w:val="009D7467"/>
    <w:rsid w:val="009D78A6"/>
    <w:rsid w:val="009E0EDC"/>
    <w:rsid w:val="009E1881"/>
    <w:rsid w:val="009E2EDE"/>
    <w:rsid w:val="009E3C0C"/>
    <w:rsid w:val="009E4B29"/>
    <w:rsid w:val="009F1C11"/>
    <w:rsid w:val="009F38FE"/>
    <w:rsid w:val="009F3E32"/>
    <w:rsid w:val="009F536B"/>
    <w:rsid w:val="00A04CD0"/>
    <w:rsid w:val="00A129C9"/>
    <w:rsid w:val="00A15FD8"/>
    <w:rsid w:val="00A4118D"/>
    <w:rsid w:val="00A415B7"/>
    <w:rsid w:val="00A41F21"/>
    <w:rsid w:val="00A434A9"/>
    <w:rsid w:val="00A453E4"/>
    <w:rsid w:val="00A47BC8"/>
    <w:rsid w:val="00A55153"/>
    <w:rsid w:val="00A5547B"/>
    <w:rsid w:val="00A55717"/>
    <w:rsid w:val="00A5673A"/>
    <w:rsid w:val="00A60F8F"/>
    <w:rsid w:val="00A6122C"/>
    <w:rsid w:val="00A61BBD"/>
    <w:rsid w:val="00A71345"/>
    <w:rsid w:val="00A74087"/>
    <w:rsid w:val="00A74244"/>
    <w:rsid w:val="00A76AAB"/>
    <w:rsid w:val="00A8024A"/>
    <w:rsid w:val="00A83D81"/>
    <w:rsid w:val="00A90980"/>
    <w:rsid w:val="00A920BE"/>
    <w:rsid w:val="00A92E4C"/>
    <w:rsid w:val="00A93C27"/>
    <w:rsid w:val="00A93D5C"/>
    <w:rsid w:val="00A93ED4"/>
    <w:rsid w:val="00A93F2B"/>
    <w:rsid w:val="00AA0442"/>
    <w:rsid w:val="00AA05CB"/>
    <w:rsid w:val="00AA0B9B"/>
    <w:rsid w:val="00AA1221"/>
    <w:rsid w:val="00AA37E4"/>
    <w:rsid w:val="00AA644F"/>
    <w:rsid w:val="00AA7EBC"/>
    <w:rsid w:val="00AB0436"/>
    <w:rsid w:val="00AB2054"/>
    <w:rsid w:val="00AB2A85"/>
    <w:rsid w:val="00AB44CF"/>
    <w:rsid w:val="00AB638A"/>
    <w:rsid w:val="00AB779B"/>
    <w:rsid w:val="00AC0230"/>
    <w:rsid w:val="00AC1542"/>
    <w:rsid w:val="00AC1B23"/>
    <w:rsid w:val="00AC1F30"/>
    <w:rsid w:val="00AC1F42"/>
    <w:rsid w:val="00AC26C4"/>
    <w:rsid w:val="00AD27D2"/>
    <w:rsid w:val="00AD601D"/>
    <w:rsid w:val="00AE0FA8"/>
    <w:rsid w:val="00AE4227"/>
    <w:rsid w:val="00AF08D8"/>
    <w:rsid w:val="00AF3B31"/>
    <w:rsid w:val="00AF3CED"/>
    <w:rsid w:val="00AF4E88"/>
    <w:rsid w:val="00AF5326"/>
    <w:rsid w:val="00AF567E"/>
    <w:rsid w:val="00B019A9"/>
    <w:rsid w:val="00B029EC"/>
    <w:rsid w:val="00B03248"/>
    <w:rsid w:val="00B114F2"/>
    <w:rsid w:val="00B11A72"/>
    <w:rsid w:val="00B14692"/>
    <w:rsid w:val="00B14BA6"/>
    <w:rsid w:val="00B14E93"/>
    <w:rsid w:val="00B16463"/>
    <w:rsid w:val="00B1667A"/>
    <w:rsid w:val="00B2006A"/>
    <w:rsid w:val="00B2240D"/>
    <w:rsid w:val="00B23351"/>
    <w:rsid w:val="00B252AB"/>
    <w:rsid w:val="00B33890"/>
    <w:rsid w:val="00B365CA"/>
    <w:rsid w:val="00B37B6F"/>
    <w:rsid w:val="00B413C9"/>
    <w:rsid w:val="00B42827"/>
    <w:rsid w:val="00B4611D"/>
    <w:rsid w:val="00B5296C"/>
    <w:rsid w:val="00B53435"/>
    <w:rsid w:val="00B5465D"/>
    <w:rsid w:val="00B551C8"/>
    <w:rsid w:val="00B5533A"/>
    <w:rsid w:val="00B60068"/>
    <w:rsid w:val="00B60C58"/>
    <w:rsid w:val="00B60DC4"/>
    <w:rsid w:val="00B61693"/>
    <w:rsid w:val="00B62367"/>
    <w:rsid w:val="00B63B90"/>
    <w:rsid w:val="00B70DAE"/>
    <w:rsid w:val="00B73711"/>
    <w:rsid w:val="00B75CF9"/>
    <w:rsid w:val="00B77F5C"/>
    <w:rsid w:val="00B77FF3"/>
    <w:rsid w:val="00B816EC"/>
    <w:rsid w:val="00B83DC9"/>
    <w:rsid w:val="00B87F40"/>
    <w:rsid w:val="00B908D0"/>
    <w:rsid w:val="00B92416"/>
    <w:rsid w:val="00B929DA"/>
    <w:rsid w:val="00B9457C"/>
    <w:rsid w:val="00B947B4"/>
    <w:rsid w:val="00B96986"/>
    <w:rsid w:val="00BA0A87"/>
    <w:rsid w:val="00BA0FA1"/>
    <w:rsid w:val="00BA274F"/>
    <w:rsid w:val="00BA722B"/>
    <w:rsid w:val="00BB03BC"/>
    <w:rsid w:val="00BB1C11"/>
    <w:rsid w:val="00BB22BE"/>
    <w:rsid w:val="00BB562F"/>
    <w:rsid w:val="00BB5C7F"/>
    <w:rsid w:val="00BC177A"/>
    <w:rsid w:val="00BC2895"/>
    <w:rsid w:val="00BC6492"/>
    <w:rsid w:val="00BC77D1"/>
    <w:rsid w:val="00BC7C2F"/>
    <w:rsid w:val="00BD10AF"/>
    <w:rsid w:val="00BD14D1"/>
    <w:rsid w:val="00BD2631"/>
    <w:rsid w:val="00BD315B"/>
    <w:rsid w:val="00BE761A"/>
    <w:rsid w:val="00BE7E41"/>
    <w:rsid w:val="00BE7EF9"/>
    <w:rsid w:val="00BF0EF3"/>
    <w:rsid w:val="00BF1A87"/>
    <w:rsid w:val="00BF2B9D"/>
    <w:rsid w:val="00BF44CF"/>
    <w:rsid w:val="00BF47CB"/>
    <w:rsid w:val="00BF4AB7"/>
    <w:rsid w:val="00C018C5"/>
    <w:rsid w:val="00C01D0D"/>
    <w:rsid w:val="00C0241C"/>
    <w:rsid w:val="00C04E65"/>
    <w:rsid w:val="00C06016"/>
    <w:rsid w:val="00C065F5"/>
    <w:rsid w:val="00C06759"/>
    <w:rsid w:val="00C07849"/>
    <w:rsid w:val="00C10869"/>
    <w:rsid w:val="00C1278E"/>
    <w:rsid w:val="00C13519"/>
    <w:rsid w:val="00C13A3F"/>
    <w:rsid w:val="00C163F6"/>
    <w:rsid w:val="00C16F52"/>
    <w:rsid w:val="00C1731A"/>
    <w:rsid w:val="00C22905"/>
    <w:rsid w:val="00C2296B"/>
    <w:rsid w:val="00C22C1E"/>
    <w:rsid w:val="00C26EB2"/>
    <w:rsid w:val="00C30BF2"/>
    <w:rsid w:val="00C3111A"/>
    <w:rsid w:val="00C3159F"/>
    <w:rsid w:val="00C3183E"/>
    <w:rsid w:val="00C35F30"/>
    <w:rsid w:val="00C3703D"/>
    <w:rsid w:val="00C4104B"/>
    <w:rsid w:val="00C4122B"/>
    <w:rsid w:val="00C43986"/>
    <w:rsid w:val="00C43BCE"/>
    <w:rsid w:val="00C44CFD"/>
    <w:rsid w:val="00C5108F"/>
    <w:rsid w:val="00C5213E"/>
    <w:rsid w:val="00C53316"/>
    <w:rsid w:val="00C53544"/>
    <w:rsid w:val="00C53994"/>
    <w:rsid w:val="00C53F1D"/>
    <w:rsid w:val="00C55855"/>
    <w:rsid w:val="00C56365"/>
    <w:rsid w:val="00C620AD"/>
    <w:rsid w:val="00C63045"/>
    <w:rsid w:val="00C630CC"/>
    <w:rsid w:val="00C632DE"/>
    <w:rsid w:val="00C65AD5"/>
    <w:rsid w:val="00C66722"/>
    <w:rsid w:val="00C725C2"/>
    <w:rsid w:val="00C739EC"/>
    <w:rsid w:val="00C73ACE"/>
    <w:rsid w:val="00C759AC"/>
    <w:rsid w:val="00C77363"/>
    <w:rsid w:val="00C91425"/>
    <w:rsid w:val="00C91BAE"/>
    <w:rsid w:val="00C94F00"/>
    <w:rsid w:val="00CA0087"/>
    <w:rsid w:val="00CA38F4"/>
    <w:rsid w:val="00CA398C"/>
    <w:rsid w:val="00CB40D5"/>
    <w:rsid w:val="00CB66D4"/>
    <w:rsid w:val="00CD2898"/>
    <w:rsid w:val="00CD2C71"/>
    <w:rsid w:val="00CD325A"/>
    <w:rsid w:val="00CD3838"/>
    <w:rsid w:val="00CD6A82"/>
    <w:rsid w:val="00CE1768"/>
    <w:rsid w:val="00CE2AA4"/>
    <w:rsid w:val="00CE6ABC"/>
    <w:rsid w:val="00CE78D2"/>
    <w:rsid w:val="00CF0834"/>
    <w:rsid w:val="00CF1AC7"/>
    <w:rsid w:val="00CF201F"/>
    <w:rsid w:val="00D04637"/>
    <w:rsid w:val="00D067EF"/>
    <w:rsid w:val="00D14B23"/>
    <w:rsid w:val="00D15824"/>
    <w:rsid w:val="00D16127"/>
    <w:rsid w:val="00D16FC7"/>
    <w:rsid w:val="00D17121"/>
    <w:rsid w:val="00D20A38"/>
    <w:rsid w:val="00D20E8A"/>
    <w:rsid w:val="00D2210C"/>
    <w:rsid w:val="00D32D78"/>
    <w:rsid w:val="00D32D79"/>
    <w:rsid w:val="00D32F66"/>
    <w:rsid w:val="00D35847"/>
    <w:rsid w:val="00D376EC"/>
    <w:rsid w:val="00D43A9E"/>
    <w:rsid w:val="00D44815"/>
    <w:rsid w:val="00D46378"/>
    <w:rsid w:val="00D5045A"/>
    <w:rsid w:val="00D50A1A"/>
    <w:rsid w:val="00D54912"/>
    <w:rsid w:val="00D54DAF"/>
    <w:rsid w:val="00D57844"/>
    <w:rsid w:val="00D64770"/>
    <w:rsid w:val="00D64E52"/>
    <w:rsid w:val="00D65A49"/>
    <w:rsid w:val="00D73318"/>
    <w:rsid w:val="00D741A8"/>
    <w:rsid w:val="00D825FE"/>
    <w:rsid w:val="00D83445"/>
    <w:rsid w:val="00D84C64"/>
    <w:rsid w:val="00D8716A"/>
    <w:rsid w:val="00D91BEA"/>
    <w:rsid w:val="00D9540C"/>
    <w:rsid w:val="00D96651"/>
    <w:rsid w:val="00DA22E5"/>
    <w:rsid w:val="00DA2803"/>
    <w:rsid w:val="00DA4F32"/>
    <w:rsid w:val="00DA687C"/>
    <w:rsid w:val="00DB1C3F"/>
    <w:rsid w:val="00DB6845"/>
    <w:rsid w:val="00DC0823"/>
    <w:rsid w:val="00DC12E1"/>
    <w:rsid w:val="00DC2EA9"/>
    <w:rsid w:val="00DC3DA9"/>
    <w:rsid w:val="00DC761E"/>
    <w:rsid w:val="00DD180C"/>
    <w:rsid w:val="00DD2430"/>
    <w:rsid w:val="00DD277C"/>
    <w:rsid w:val="00DE3D42"/>
    <w:rsid w:val="00DE621E"/>
    <w:rsid w:val="00DF4850"/>
    <w:rsid w:val="00DF5CE2"/>
    <w:rsid w:val="00DF684E"/>
    <w:rsid w:val="00DF6B1E"/>
    <w:rsid w:val="00E03236"/>
    <w:rsid w:val="00E034CC"/>
    <w:rsid w:val="00E0537B"/>
    <w:rsid w:val="00E1098D"/>
    <w:rsid w:val="00E13A70"/>
    <w:rsid w:val="00E161B2"/>
    <w:rsid w:val="00E17B9D"/>
    <w:rsid w:val="00E20E48"/>
    <w:rsid w:val="00E22912"/>
    <w:rsid w:val="00E261AB"/>
    <w:rsid w:val="00E27B94"/>
    <w:rsid w:val="00E3003C"/>
    <w:rsid w:val="00E3051C"/>
    <w:rsid w:val="00E31DC0"/>
    <w:rsid w:val="00E3671A"/>
    <w:rsid w:val="00E4024A"/>
    <w:rsid w:val="00E40399"/>
    <w:rsid w:val="00E41961"/>
    <w:rsid w:val="00E520E8"/>
    <w:rsid w:val="00E530F7"/>
    <w:rsid w:val="00E55A55"/>
    <w:rsid w:val="00E55C79"/>
    <w:rsid w:val="00E60BA6"/>
    <w:rsid w:val="00E62704"/>
    <w:rsid w:val="00E62C51"/>
    <w:rsid w:val="00E64FB5"/>
    <w:rsid w:val="00E65E0D"/>
    <w:rsid w:val="00E6681A"/>
    <w:rsid w:val="00E67567"/>
    <w:rsid w:val="00E70C26"/>
    <w:rsid w:val="00E82D66"/>
    <w:rsid w:val="00E83D34"/>
    <w:rsid w:val="00E83D89"/>
    <w:rsid w:val="00E84FE2"/>
    <w:rsid w:val="00E94596"/>
    <w:rsid w:val="00EA68E4"/>
    <w:rsid w:val="00EB3457"/>
    <w:rsid w:val="00EB3971"/>
    <w:rsid w:val="00EC044E"/>
    <w:rsid w:val="00EC32A8"/>
    <w:rsid w:val="00EC44EA"/>
    <w:rsid w:val="00EC4D5F"/>
    <w:rsid w:val="00EC61DE"/>
    <w:rsid w:val="00EC7217"/>
    <w:rsid w:val="00EC7DD9"/>
    <w:rsid w:val="00ED2CC2"/>
    <w:rsid w:val="00ED30D2"/>
    <w:rsid w:val="00ED5046"/>
    <w:rsid w:val="00ED7EBA"/>
    <w:rsid w:val="00EE0823"/>
    <w:rsid w:val="00EE31E7"/>
    <w:rsid w:val="00EE7E8F"/>
    <w:rsid w:val="00EF227F"/>
    <w:rsid w:val="00EF5550"/>
    <w:rsid w:val="00EF60EB"/>
    <w:rsid w:val="00F02DFB"/>
    <w:rsid w:val="00F0340F"/>
    <w:rsid w:val="00F035FB"/>
    <w:rsid w:val="00F06564"/>
    <w:rsid w:val="00F07429"/>
    <w:rsid w:val="00F10CEE"/>
    <w:rsid w:val="00F15769"/>
    <w:rsid w:val="00F16309"/>
    <w:rsid w:val="00F16710"/>
    <w:rsid w:val="00F177D0"/>
    <w:rsid w:val="00F207DA"/>
    <w:rsid w:val="00F22DFE"/>
    <w:rsid w:val="00F2542A"/>
    <w:rsid w:val="00F2597F"/>
    <w:rsid w:val="00F35286"/>
    <w:rsid w:val="00F412D9"/>
    <w:rsid w:val="00F421EE"/>
    <w:rsid w:val="00F4556F"/>
    <w:rsid w:val="00F458AF"/>
    <w:rsid w:val="00F47F88"/>
    <w:rsid w:val="00F53B5F"/>
    <w:rsid w:val="00F542D0"/>
    <w:rsid w:val="00F61052"/>
    <w:rsid w:val="00F61476"/>
    <w:rsid w:val="00F655C5"/>
    <w:rsid w:val="00F7156E"/>
    <w:rsid w:val="00F71DCC"/>
    <w:rsid w:val="00F72227"/>
    <w:rsid w:val="00F761DC"/>
    <w:rsid w:val="00F766E3"/>
    <w:rsid w:val="00F76F0B"/>
    <w:rsid w:val="00F8190D"/>
    <w:rsid w:val="00F86EA8"/>
    <w:rsid w:val="00F87080"/>
    <w:rsid w:val="00F875EF"/>
    <w:rsid w:val="00F87C28"/>
    <w:rsid w:val="00F920E8"/>
    <w:rsid w:val="00F93B03"/>
    <w:rsid w:val="00F963DA"/>
    <w:rsid w:val="00FA17DD"/>
    <w:rsid w:val="00FA4525"/>
    <w:rsid w:val="00FA72D3"/>
    <w:rsid w:val="00FB2976"/>
    <w:rsid w:val="00FB4687"/>
    <w:rsid w:val="00FB5F1C"/>
    <w:rsid w:val="00FB6857"/>
    <w:rsid w:val="00FB7727"/>
    <w:rsid w:val="00FC119B"/>
    <w:rsid w:val="00FC209C"/>
    <w:rsid w:val="00FC2913"/>
    <w:rsid w:val="00FC7305"/>
    <w:rsid w:val="00FC7676"/>
    <w:rsid w:val="00FD009A"/>
    <w:rsid w:val="00FD0F42"/>
    <w:rsid w:val="00FD66FC"/>
    <w:rsid w:val="00FD7266"/>
    <w:rsid w:val="00FD789A"/>
    <w:rsid w:val="00FE484C"/>
    <w:rsid w:val="00FF43B1"/>
    <w:rsid w:val="00FF4E1E"/>
    <w:rsid w:val="00FF58B8"/>
    <w:rsid w:val="00FF79E4"/>
    <w:rsid w:val="00FF7F90"/>
    <w:rsid w:val="3473FAE4"/>
    <w:rsid w:val="3CB534D7"/>
    <w:rsid w:val="3EF5DBC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position-horizontal-relative:margin" fill="f" fillcolor="white" stroke="f" strokecolor="navy">
      <v:fill color="white" on="f"/>
      <v:stroke color="navy" on="f"/>
      <v:textbox inset="0"/>
      <o:colormru v:ext="edit" colors="#467492,#036,#97be0d"/>
    </o:shapedefaults>
    <o:shapelayout v:ext="edit">
      <o:idmap v:ext="edit" data="2"/>
    </o:shapelayout>
  </w:shapeDefaults>
  <w:decimalSymbol w:val="."/>
  <w:listSeparator w:val=","/>
  <w14:docId w14:val="52F037E6"/>
  <w15:docId w15:val="{FE2E8CC4-B29D-41C9-A87F-D92FEFFCC29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uiPriority="49"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nhideWhenUsed="1"/>
    <w:lsdException w:name="line number" w:semiHidden="1" w:unhideWhenUsed="1"/>
    <w:lsdException w:name="page number" w:semiHidden="1" w:uiPriority="99"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99"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alutation" w:semiHidden="1" w:unhideWhenUsed="1"/>
    <w:lsdException w:name="Date" w:semiHidden="1" w:uiPriority="99"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aliases w:val="Side Heading"/>
    <w:rsid w:val="006F747B"/>
    <w:rPr>
      <w:rFonts w:ascii="Arial" w:hAnsi="Arial"/>
      <w:lang w:eastAsia="en-US"/>
    </w:rPr>
  </w:style>
  <w:style w:type="paragraph" w:styleId="Heading1">
    <w:name w:val="heading 1"/>
    <w:aliases w:val="Heading 1_"/>
    <w:basedOn w:val="Normal"/>
    <w:next w:val="Body"/>
    <w:link w:val="Heading1Char"/>
    <w:uiPriority w:val="9"/>
    <w:qFormat/>
    <w:rsid w:val="00CD325A"/>
    <w:pPr>
      <w:keepNext/>
      <w:keepLines/>
      <w:pageBreakBefore/>
      <w:numPr>
        <w:numId w:val="35"/>
      </w:numPr>
      <w:tabs>
        <w:tab w:val="clear" w:pos="360"/>
      </w:tabs>
      <w:spacing w:before="60" w:after="240"/>
      <w:outlineLvl w:val="0"/>
    </w:pPr>
    <w:rPr>
      <w:b/>
      <w:sz w:val="40"/>
    </w:rPr>
  </w:style>
  <w:style w:type="paragraph" w:styleId="Heading2">
    <w:name w:val="heading 2"/>
    <w:aliases w:val="Heading 2_"/>
    <w:basedOn w:val="Normal"/>
    <w:next w:val="Body"/>
    <w:link w:val="Heading2Char"/>
    <w:autoRedefine/>
    <w:uiPriority w:val="9"/>
    <w:qFormat/>
    <w:rsid w:val="006B5002"/>
    <w:pPr>
      <w:numPr>
        <w:ilvl w:val="1"/>
        <w:numId w:val="35"/>
      </w:numPr>
      <w:tabs>
        <w:tab w:val="left" w:pos="475"/>
      </w:tabs>
      <w:spacing w:before="240" w:after="240"/>
      <w:outlineLvl w:val="1"/>
    </w:pPr>
    <w:rPr>
      <w:b/>
      <w:color w:val="253360" w:themeColor="background2"/>
      <w:sz w:val="28"/>
    </w:rPr>
  </w:style>
  <w:style w:type="paragraph" w:styleId="Heading3">
    <w:name w:val="heading 3"/>
    <w:basedOn w:val="Heading1"/>
    <w:next w:val="Body"/>
    <w:link w:val="Heading3Char"/>
    <w:autoRedefine/>
    <w:uiPriority w:val="9"/>
    <w:qFormat/>
    <w:rsid w:val="00F2542A"/>
    <w:pPr>
      <w:pageBreakBefore w:val="0"/>
      <w:numPr>
        <w:ilvl w:val="2"/>
      </w:numPr>
      <w:tabs>
        <w:tab w:val="left" w:pos="567"/>
      </w:tabs>
      <w:spacing w:before="120"/>
      <w:outlineLvl w:val="2"/>
    </w:pPr>
    <w:rPr>
      <w:sz w:val="24"/>
    </w:rPr>
  </w:style>
  <w:style w:type="paragraph" w:styleId="Heading4">
    <w:name w:val="heading 4"/>
    <w:aliases w:val="Heading 4_"/>
    <w:basedOn w:val="Normal"/>
    <w:next w:val="Body"/>
    <w:link w:val="Heading4Char"/>
    <w:autoRedefine/>
    <w:uiPriority w:val="9"/>
    <w:qFormat/>
    <w:rsid w:val="00112DEF"/>
    <w:pPr>
      <w:numPr>
        <w:ilvl w:val="3"/>
        <w:numId w:val="35"/>
      </w:numPr>
      <w:tabs>
        <w:tab w:val="left" w:pos="567"/>
      </w:tabs>
      <w:spacing w:after="120"/>
      <w:outlineLvl w:val="3"/>
    </w:pPr>
    <w:rPr>
      <w:b/>
      <w:color w:val="523E91" w:themeColor="accent4"/>
      <w:sz w:val="22"/>
    </w:rPr>
  </w:style>
  <w:style w:type="paragraph" w:styleId="Heading5">
    <w:name w:val="heading 5"/>
    <w:aliases w:val="Heading 5 - Appendix headers"/>
    <w:basedOn w:val="Normal"/>
    <w:next w:val="Normal"/>
    <w:link w:val="Heading5Char"/>
    <w:qFormat/>
    <w:rsid w:val="00DC0823"/>
    <w:pPr>
      <w:spacing w:after="120"/>
      <w:outlineLvl w:val="4"/>
    </w:pPr>
    <w:rPr>
      <w:b/>
      <w:color w:val="000000" w:themeColor="text1"/>
      <w:sz w:val="40"/>
    </w:rPr>
  </w:style>
  <w:style w:type="paragraph" w:styleId="Heading6">
    <w:name w:val="heading 6"/>
    <w:aliases w:val="Heading 6 - Subhead"/>
    <w:basedOn w:val="Normal"/>
    <w:next w:val="Normal"/>
    <w:link w:val="Heading6Char"/>
    <w:qFormat/>
    <w:rsid w:val="00D9540C"/>
    <w:pPr>
      <w:spacing w:before="240" w:after="240"/>
      <w:outlineLvl w:val="5"/>
    </w:pPr>
    <w:rPr>
      <w:b/>
      <w:color w:val="262626" w:themeColor="text1" w:themeTint="D9"/>
      <w:sz w:val="24"/>
    </w:rPr>
  </w:style>
  <w:style w:type="paragraph" w:styleId="Heading7">
    <w:name w:val="heading 7"/>
    <w:basedOn w:val="Normal"/>
    <w:next w:val="Normal"/>
    <w:link w:val="Heading7Char"/>
    <w:qFormat/>
    <w:rsid w:val="006D1CC9"/>
    <w:pPr>
      <w:numPr>
        <w:ilvl w:val="6"/>
        <w:numId w:val="35"/>
      </w:numPr>
      <w:outlineLvl w:val="6"/>
    </w:pPr>
    <w:rPr>
      <w:color w:val="808080" w:themeColor="background1" w:themeShade="80"/>
    </w:rPr>
  </w:style>
  <w:style w:type="paragraph" w:styleId="Heading8">
    <w:name w:val="heading 8"/>
    <w:basedOn w:val="Normal"/>
    <w:next w:val="Normal"/>
    <w:link w:val="Heading8Char"/>
    <w:qFormat/>
    <w:rsid w:val="001F68A7"/>
    <w:pPr>
      <w:numPr>
        <w:ilvl w:val="7"/>
        <w:numId w:val="35"/>
      </w:numPr>
      <w:spacing w:after="120"/>
      <w:outlineLvl w:val="7"/>
    </w:pPr>
    <w:rPr>
      <w:color w:val="523E91" w:themeColor="accent4"/>
    </w:rPr>
  </w:style>
  <w:style w:type="paragraph" w:styleId="Heading9">
    <w:name w:val="heading 9"/>
    <w:basedOn w:val="Normal"/>
    <w:next w:val="Normal"/>
    <w:link w:val="Heading9Char"/>
    <w:qFormat/>
    <w:rsid w:val="005029F5"/>
    <w:pPr>
      <w:numPr>
        <w:ilvl w:val="8"/>
        <w:numId w:val="35"/>
      </w:numPr>
      <w:spacing w:before="240" w:after="60"/>
      <w:outlineLvl w:val="8"/>
    </w:pPr>
    <w:rPr>
      <w:b/>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
    <w:name w:val="Body"/>
    <w:basedOn w:val="Normal"/>
    <w:link w:val="BodyChar"/>
    <w:qFormat/>
    <w:rsid w:val="0016628E"/>
    <w:pPr>
      <w:suppressAutoHyphens/>
      <w:spacing w:after="60"/>
    </w:pPr>
    <w:rPr>
      <w:sz w:val="22"/>
    </w:rPr>
  </w:style>
  <w:style w:type="paragraph" w:customStyle="1" w:styleId="Greenhighlighttext">
    <w:name w:val="Green highlight text"/>
    <w:basedOn w:val="Normal"/>
    <w:qFormat/>
    <w:rsid w:val="00147B53"/>
    <w:pPr>
      <w:framePr w:wrap="notBeside" w:vAnchor="text" w:hAnchor="text" w:y="1"/>
      <w:shd w:val="pct15" w:color="auto" w:fill="auto"/>
    </w:pPr>
    <w:rPr>
      <w:b/>
      <w:iCs/>
      <w:color w:val="E71D73" w:themeColor="accent1"/>
    </w:rPr>
  </w:style>
  <w:style w:type="paragraph" w:styleId="Caption">
    <w:name w:val="caption"/>
    <w:basedOn w:val="Normal"/>
    <w:next w:val="Normal"/>
    <w:link w:val="CaptionChar"/>
    <w:uiPriority w:val="49"/>
    <w:qFormat/>
    <w:rsid w:val="00F53B5F"/>
    <w:pPr>
      <w:spacing w:before="120" w:after="120"/>
    </w:pPr>
    <w:rPr>
      <w:bCs/>
      <w:i/>
      <w:sz w:val="22"/>
    </w:rPr>
  </w:style>
  <w:style w:type="paragraph" w:styleId="Header">
    <w:name w:val="header"/>
    <w:basedOn w:val="Normal"/>
    <w:link w:val="HeaderChar"/>
    <w:uiPriority w:val="99"/>
    <w:rsid w:val="005029F5"/>
    <w:pPr>
      <w:tabs>
        <w:tab w:val="center" w:pos="4320"/>
        <w:tab w:val="right" w:pos="8640"/>
      </w:tabs>
      <w:spacing w:after="120"/>
    </w:pPr>
    <w:rPr>
      <w:sz w:val="18"/>
    </w:rPr>
  </w:style>
  <w:style w:type="paragraph" w:customStyle="1" w:styleId="Bullets">
    <w:name w:val="Bullets"/>
    <w:basedOn w:val="Body"/>
    <w:link w:val="BulletsChar"/>
    <w:qFormat/>
    <w:rsid w:val="00A76AAB"/>
    <w:pPr>
      <w:numPr>
        <w:numId w:val="1"/>
      </w:numPr>
      <w:spacing w:before="60"/>
    </w:pPr>
    <w:rPr>
      <w:rFonts w:cs="Arial"/>
    </w:rPr>
  </w:style>
  <w:style w:type="paragraph" w:customStyle="1" w:styleId="Bulletsnumbered">
    <w:name w:val="Bullets numbered"/>
    <w:basedOn w:val="Body"/>
    <w:qFormat/>
    <w:rsid w:val="005029F5"/>
    <w:pPr>
      <w:numPr>
        <w:numId w:val="2"/>
      </w:numPr>
      <w:spacing w:before="60"/>
    </w:pPr>
  </w:style>
  <w:style w:type="character" w:styleId="EndnoteReference">
    <w:name w:val="endnote reference"/>
    <w:rsid w:val="005029F5"/>
    <w:rPr>
      <w:vertAlign w:val="superscript"/>
    </w:rPr>
  </w:style>
  <w:style w:type="paragraph" w:customStyle="1" w:styleId="Subheadcaps">
    <w:name w:val="Subhead caps"/>
    <w:basedOn w:val="Body"/>
    <w:rsid w:val="005029F5"/>
    <w:pPr>
      <w:spacing w:before="60"/>
    </w:pPr>
    <w:rPr>
      <w:rFonts w:ascii="Arial Bold" w:hAnsi="Arial Bold" w:cs="Arial"/>
      <w:b/>
      <w:caps/>
    </w:rPr>
  </w:style>
  <w:style w:type="character" w:styleId="FollowedHyperlink">
    <w:name w:val="FollowedHyperlink"/>
    <w:rsid w:val="005029F5"/>
    <w:rPr>
      <w:color w:val="800080"/>
      <w:u w:val="single"/>
    </w:rPr>
  </w:style>
  <w:style w:type="paragraph" w:styleId="Footer">
    <w:name w:val="footer"/>
    <w:basedOn w:val="Normal"/>
    <w:link w:val="FooterChar"/>
    <w:uiPriority w:val="99"/>
    <w:rsid w:val="008C54D9"/>
    <w:pPr>
      <w:tabs>
        <w:tab w:val="left" w:pos="8392"/>
      </w:tabs>
      <w:spacing w:before="60"/>
    </w:pPr>
    <w:rPr>
      <w:sz w:val="16"/>
    </w:rPr>
  </w:style>
  <w:style w:type="character" w:styleId="Hyperlink">
    <w:name w:val="Hyperlink"/>
    <w:uiPriority w:val="99"/>
    <w:rsid w:val="005029F5"/>
    <w:rPr>
      <w:color w:val="0000FF"/>
      <w:u w:val="single"/>
    </w:rPr>
  </w:style>
  <w:style w:type="character" w:styleId="PageNumber">
    <w:name w:val="page number"/>
    <w:rsid w:val="005029F5"/>
    <w:rPr>
      <w:rFonts w:ascii="Arial" w:hAnsi="Arial"/>
      <w:color w:val="auto"/>
    </w:rPr>
  </w:style>
  <w:style w:type="paragraph" w:styleId="Title">
    <w:name w:val="Title"/>
    <w:aliases w:val="Main title new"/>
    <w:basedOn w:val="Normal"/>
    <w:link w:val="TitleChar"/>
    <w:autoRedefine/>
    <w:rsid w:val="009D7467"/>
    <w:pPr>
      <w:framePr w:hSpace="180" w:wrap="around" w:vAnchor="page" w:hAnchor="margin" w:y="1521"/>
      <w:spacing w:before="240" w:after="240"/>
      <w:outlineLvl w:val="0"/>
    </w:pPr>
    <w:rPr>
      <w:rFonts w:cs="Arial"/>
      <w:b/>
      <w:color w:val="FFFFFF" w:themeColor="background1"/>
      <w:sz w:val="44"/>
      <w:szCs w:val="24"/>
    </w:rPr>
  </w:style>
  <w:style w:type="paragraph" w:styleId="TOC1">
    <w:name w:val="toc 1"/>
    <w:basedOn w:val="Normal"/>
    <w:next w:val="Normal"/>
    <w:uiPriority w:val="39"/>
    <w:rsid w:val="005029F5"/>
    <w:pPr>
      <w:tabs>
        <w:tab w:val="right" w:leader="dot" w:pos="9360"/>
      </w:tabs>
      <w:suppressAutoHyphens/>
      <w:spacing w:after="60"/>
      <w:ind w:left="357" w:hanging="357"/>
    </w:pPr>
    <w:rPr>
      <w:rFonts w:ascii="Arial Bold" w:hAnsi="Arial Bold"/>
      <w:b/>
      <w:caps/>
    </w:rPr>
  </w:style>
  <w:style w:type="paragraph" w:styleId="TOC2">
    <w:name w:val="toc 2"/>
    <w:basedOn w:val="Normal"/>
    <w:next w:val="Normal"/>
    <w:uiPriority w:val="39"/>
    <w:rsid w:val="005029F5"/>
    <w:pPr>
      <w:tabs>
        <w:tab w:val="left" w:pos="720"/>
        <w:tab w:val="right" w:leader="dot" w:pos="1267"/>
        <w:tab w:val="right" w:leader="dot" w:pos="9360"/>
      </w:tabs>
      <w:suppressAutoHyphens/>
      <w:spacing w:after="60"/>
      <w:ind w:left="1077" w:hanging="720"/>
    </w:pPr>
  </w:style>
  <w:style w:type="paragraph" w:styleId="TOC3">
    <w:name w:val="toc 3"/>
    <w:basedOn w:val="Normal"/>
    <w:next w:val="Normal"/>
    <w:uiPriority w:val="39"/>
    <w:rsid w:val="005029F5"/>
    <w:pPr>
      <w:tabs>
        <w:tab w:val="right" w:leader="dot" w:pos="9360"/>
      </w:tabs>
      <w:suppressAutoHyphens/>
      <w:spacing w:after="60"/>
      <w:ind w:left="1287" w:hanging="567"/>
    </w:pPr>
  </w:style>
  <w:style w:type="paragraph" w:styleId="TOC4">
    <w:name w:val="toc 4"/>
    <w:basedOn w:val="Normal"/>
    <w:next w:val="Normal"/>
    <w:uiPriority w:val="39"/>
    <w:rsid w:val="005029F5"/>
    <w:pPr>
      <w:tabs>
        <w:tab w:val="right" w:leader="dot" w:pos="9360"/>
      </w:tabs>
      <w:suppressAutoHyphens/>
      <w:ind w:left="2880" w:right="720" w:hanging="720"/>
    </w:pPr>
  </w:style>
  <w:style w:type="paragraph" w:styleId="TOC5">
    <w:name w:val="toc 5"/>
    <w:basedOn w:val="Normal"/>
    <w:next w:val="Normal"/>
    <w:uiPriority w:val="39"/>
    <w:semiHidden/>
    <w:rsid w:val="005029F5"/>
    <w:pPr>
      <w:tabs>
        <w:tab w:val="right" w:leader="dot" w:pos="9360"/>
      </w:tabs>
      <w:suppressAutoHyphens/>
      <w:ind w:left="3600" w:right="720" w:hanging="720"/>
    </w:pPr>
  </w:style>
  <w:style w:type="paragraph" w:styleId="TOC6">
    <w:name w:val="toc 6"/>
    <w:basedOn w:val="Normal"/>
    <w:next w:val="Normal"/>
    <w:uiPriority w:val="39"/>
    <w:semiHidden/>
    <w:rsid w:val="005029F5"/>
    <w:pPr>
      <w:tabs>
        <w:tab w:val="right" w:pos="9360"/>
      </w:tabs>
      <w:suppressAutoHyphens/>
      <w:ind w:left="720" w:hanging="720"/>
    </w:pPr>
  </w:style>
  <w:style w:type="paragraph" w:styleId="TOC7">
    <w:name w:val="toc 7"/>
    <w:basedOn w:val="Normal"/>
    <w:next w:val="Normal"/>
    <w:uiPriority w:val="39"/>
    <w:semiHidden/>
    <w:rsid w:val="005029F5"/>
    <w:pPr>
      <w:suppressAutoHyphens/>
      <w:ind w:left="720" w:hanging="720"/>
    </w:pPr>
  </w:style>
  <w:style w:type="paragraph" w:styleId="TOC8">
    <w:name w:val="toc 8"/>
    <w:basedOn w:val="Normal"/>
    <w:next w:val="Normal"/>
    <w:uiPriority w:val="39"/>
    <w:semiHidden/>
    <w:rsid w:val="005029F5"/>
    <w:pPr>
      <w:tabs>
        <w:tab w:val="right" w:pos="9360"/>
      </w:tabs>
      <w:suppressAutoHyphens/>
      <w:ind w:left="720" w:hanging="720"/>
    </w:pPr>
  </w:style>
  <w:style w:type="paragraph" w:styleId="TOC9">
    <w:name w:val="toc 9"/>
    <w:basedOn w:val="Normal"/>
    <w:next w:val="Normal"/>
    <w:uiPriority w:val="39"/>
    <w:semiHidden/>
    <w:rsid w:val="005029F5"/>
    <w:pPr>
      <w:tabs>
        <w:tab w:val="right" w:leader="dot" w:pos="9360"/>
      </w:tabs>
      <w:suppressAutoHyphens/>
      <w:ind w:left="720" w:hanging="720"/>
    </w:pPr>
  </w:style>
  <w:style w:type="paragraph" w:customStyle="1" w:styleId="RSKCoverHeading">
    <w:name w:val="RSK Cover Heading"/>
    <w:basedOn w:val="Normal"/>
    <w:rsid w:val="005029F5"/>
    <w:pPr>
      <w:spacing w:before="100" w:beforeAutospacing="1" w:after="720"/>
      <w:ind w:right="-692"/>
      <w:jc w:val="right"/>
    </w:pPr>
    <w:rPr>
      <w:color w:val="003366"/>
      <w:sz w:val="36"/>
      <w:szCs w:val="24"/>
    </w:rPr>
  </w:style>
  <w:style w:type="paragraph" w:customStyle="1" w:styleId="RSKCoverText">
    <w:name w:val="RSK  Cover Text"/>
    <w:basedOn w:val="RSKCoverHeading"/>
    <w:rsid w:val="005029F5"/>
    <w:rPr>
      <w:rFonts w:cs="Arial"/>
      <w:sz w:val="52"/>
    </w:rPr>
  </w:style>
  <w:style w:type="paragraph" w:customStyle="1" w:styleId="RSKCoverSubheading">
    <w:name w:val="RSK Cover Subheading"/>
    <w:basedOn w:val="Normal"/>
    <w:rsid w:val="005029F5"/>
    <w:pPr>
      <w:spacing w:before="100" w:beforeAutospacing="1" w:after="720"/>
      <w:ind w:right="-692"/>
      <w:jc w:val="right"/>
    </w:pPr>
    <w:rPr>
      <w:rFonts w:cs="Arial"/>
      <w:sz w:val="28"/>
      <w:szCs w:val="24"/>
    </w:rPr>
  </w:style>
  <w:style w:type="paragraph" w:customStyle="1" w:styleId="Generalnotestext">
    <w:name w:val="General notes text"/>
    <w:basedOn w:val="Normal"/>
    <w:qFormat/>
    <w:rsid w:val="005029F5"/>
    <w:pPr>
      <w:spacing w:before="100" w:beforeAutospacing="1" w:after="100" w:afterAutospacing="1"/>
    </w:pPr>
    <w:rPr>
      <w:rFonts w:cs="Arial"/>
      <w:b/>
      <w:bCs/>
    </w:rPr>
  </w:style>
  <w:style w:type="paragraph" w:customStyle="1" w:styleId="Subhead">
    <w:name w:val="Subhead"/>
    <w:basedOn w:val="Body"/>
    <w:qFormat/>
    <w:rsid w:val="005029F5"/>
    <w:pPr>
      <w:spacing w:before="60"/>
    </w:pPr>
    <w:rPr>
      <w:rFonts w:ascii="Arial Bold" w:hAnsi="Arial Bold"/>
      <w:b/>
    </w:rPr>
  </w:style>
  <w:style w:type="paragraph" w:customStyle="1" w:styleId="Tableheader">
    <w:name w:val="Table header"/>
    <w:basedOn w:val="Body"/>
    <w:link w:val="TableheaderChar"/>
    <w:qFormat/>
    <w:rsid w:val="00B908D0"/>
    <w:pPr>
      <w:spacing w:before="60"/>
    </w:pPr>
    <w:rPr>
      <w:rFonts w:ascii="Arial Bold" w:hAnsi="Arial Bold"/>
      <w:b/>
      <w:color w:val="FFFFFF"/>
    </w:rPr>
  </w:style>
  <w:style w:type="paragraph" w:customStyle="1" w:styleId="Tablebodytext">
    <w:name w:val="Table body text"/>
    <w:basedOn w:val="Body"/>
    <w:qFormat/>
    <w:rsid w:val="00B908D0"/>
    <w:pPr>
      <w:spacing w:before="60"/>
    </w:pPr>
  </w:style>
  <w:style w:type="paragraph" w:styleId="FootnoteText">
    <w:name w:val="footnote text"/>
    <w:aliases w:val="FOOTNOTES,Footnote Text Char1,Footnote Text Char Char,Footnote Text Char1 Char Char Char,Footnote Text Char Char Char Char Char,Footnote Text1 Char Char Char,Footnote Text Char1 Char1 Char,Footnote Text Char Char Char1 Char,fn,o,f,Char,ft"/>
    <w:basedOn w:val="Normal"/>
    <w:link w:val="FootnoteTextChar"/>
    <w:uiPriority w:val="99"/>
    <w:qFormat/>
    <w:rsid w:val="005029F5"/>
    <w:pPr>
      <w:spacing w:after="100" w:afterAutospacing="1"/>
    </w:pPr>
    <w:rPr>
      <w:sz w:val="16"/>
    </w:rPr>
  </w:style>
  <w:style w:type="paragraph" w:customStyle="1" w:styleId="Datecover">
    <w:name w:val="Date cover"/>
    <w:basedOn w:val="RSKCoverHeading"/>
    <w:rsid w:val="005029F5"/>
    <w:rPr>
      <w:rFonts w:cs="Arial"/>
      <w:sz w:val="28"/>
    </w:rPr>
  </w:style>
  <w:style w:type="paragraph" w:customStyle="1" w:styleId="Organogram">
    <w:name w:val="Organogram"/>
    <w:basedOn w:val="Normal"/>
    <w:rsid w:val="005029F5"/>
    <w:pPr>
      <w:autoSpaceDE w:val="0"/>
      <w:autoSpaceDN w:val="0"/>
      <w:adjustRightInd w:val="0"/>
      <w:jc w:val="center"/>
    </w:pPr>
    <w:rPr>
      <w:bCs/>
      <w:color w:val="003366"/>
    </w:rPr>
  </w:style>
  <w:style w:type="paragraph" w:customStyle="1" w:styleId="Subsubhead">
    <w:name w:val="Subsubhead"/>
    <w:basedOn w:val="Body"/>
    <w:qFormat/>
    <w:rsid w:val="005029F5"/>
    <w:rPr>
      <w:rFonts w:ascii="Arial Bold" w:hAnsi="Arial Bold"/>
      <w:b/>
      <w:i/>
    </w:rPr>
  </w:style>
  <w:style w:type="character" w:styleId="FootnoteReference">
    <w:name w:val="footnote reference"/>
    <w:aliases w:val="footnote ref,FR,Fußnotenzeichen diss neu,Times 10 Point,Exposant 3 Point,Footnote symbol,Voetnootverwijzing,FR + (Complex) Arial,(Latin) 9 pt,(Complex) 10 pt + (Compl...,Ref,de nota al pie,stylish,ftref,EN Footnote Reference"/>
    <w:link w:val="AppelnotedebasdepageCharCharCharCharCharCharChar"/>
    <w:uiPriority w:val="99"/>
    <w:qFormat/>
    <w:rsid w:val="005029F5"/>
    <w:rPr>
      <w:rFonts w:ascii="Arial" w:hAnsi="Arial"/>
      <w:color w:val="auto"/>
      <w:sz w:val="16"/>
      <w:vertAlign w:val="superscript"/>
    </w:rPr>
  </w:style>
  <w:style w:type="paragraph" w:styleId="EndnoteText">
    <w:name w:val="endnote text"/>
    <w:basedOn w:val="Normal"/>
    <w:link w:val="EndnoteTextChar"/>
    <w:rsid w:val="005029F5"/>
    <w:pPr>
      <w:spacing w:before="60" w:after="60"/>
    </w:pPr>
  </w:style>
  <w:style w:type="paragraph" w:customStyle="1" w:styleId="Covertitle">
    <w:name w:val="Cover title"/>
    <w:basedOn w:val="Normal"/>
    <w:rsid w:val="005029F5"/>
    <w:pPr>
      <w:spacing w:after="120"/>
    </w:pPr>
    <w:rPr>
      <w:b/>
      <w:color w:val="808080"/>
      <w:sz w:val="56"/>
    </w:rPr>
  </w:style>
  <w:style w:type="paragraph" w:customStyle="1" w:styleId="Coversubhead">
    <w:name w:val="Cover subhead"/>
    <w:basedOn w:val="Normal"/>
    <w:rsid w:val="005029F5"/>
    <w:pPr>
      <w:spacing w:after="360"/>
    </w:pPr>
    <w:rPr>
      <w:color w:val="808080"/>
      <w:sz w:val="36"/>
    </w:rPr>
  </w:style>
  <w:style w:type="paragraph" w:customStyle="1" w:styleId="Coverfootertext">
    <w:name w:val="Cover footer text"/>
    <w:basedOn w:val="Coversubhead"/>
    <w:rsid w:val="005029F5"/>
    <w:rPr>
      <w:b/>
      <w:caps/>
      <w:color w:val="97BE0D"/>
      <w:sz w:val="26"/>
    </w:rPr>
  </w:style>
  <w:style w:type="character" w:customStyle="1" w:styleId="FooterChar">
    <w:name w:val="Footer Char"/>
    <w:link w:val="Footer"/>
    <w:uiPriority w:val="99"/>
    <w:rsid w:val="008C54D9"/>
    <w:rPr>
      <w:rFonts w:ascii="Arial" w:hAnsi="Arial"/>
      <w:sz w:val="16"/>
      <w:lang w:eastAsia="en-US"/>
    </w:rPr>
  </w:style>
  <w:style w:type="paragraph" w:customStyle="1" w:styleId="Coverclientname">
    <w:name w:val="Cover client name"/>
    <w:basedOn w:val="Covertitle"/>
    <w:rsid w:val="005029F5"/>
    <w:pPr>
      <w:spacing w:after="240"/>
    </w:pPr>
    <w:rPr>
      <w:rFonts w:ascii="Arial Bold" w:hAnsi="Arial Bold"/>
      <w:color w:val="467492"/>
      <w:sz w:val="28"/>
    </w:rPr>
  </w:style>
  <w:style w:type="paragraph" w:customStyle="1" w:styleId="Coverprojecttenderno">
    <w:name w:val="Cover project/tender no"/>
    <w:basedOn w:val="Coversubhead"/>
    <w:next w:val="BodyText"/>
    <w:rsid w:val="005029F5"/>
    <w:rPr>
      <w:color w:val="97BE0D"/>
      <w:sz w:val="28"/>
    </w:rPr>
  </w:style>
  <w:style w:type="paragraph" w:styleId="BodyText">
    <w:name w:val="Body Text"/>
    <w:aliases w:val="Body text_"/>
    <w:basedOn w:val="Normal"/>
    <w:link w:val="BodyTextChar"/>
    <w:uiPriority w:val="99"/>
    <w:qFormat/>
    <w:rsid w:val="005029F5"/>
    <w:pPr>
      <w:spacing w:after="120"/>
    </w:pPr>
  </w:style>
  <w:style w:type="paragraph" w:styleId="BlockText">
    <w:name w:val="Block Text"/>
    <w:basedOn w:val="Normal"/>
    <w:unhideWhenUsed/>
    <w:rsid w:val="004D42F9"/>
    <w:pPr>
      <w:spacing w:after="120"/>
      <w:ind w:left="1440" w:right="1440"/>
    </w:pPr>
  </w:style>
  <w:style w:type="character" w:customStyle="1" w:styleId="BodyTextChar">
    <w:name w:val="Body Text Char"/>
    <w:aliases w:val="Body text_ Char"/>
    <w:link w:val="BodyText"/>
    <w:uiPriority w:val="99"/>
    <w:rsid w:val="008C54D9"/>
    <w:rPr>
      <w:rFonts w:ascii="Helvetica" w:hAnsi="Helvetica"/>
      <w:sz w:val="22"/>
      <w:lang w:eastAsia="en-US"/>
    </w:rPr>
  </w:style>
  <w:style w:type="paragraph" w:customStyle="1" w:styleId="TitleIntroduction">
    <w:name w:val="Title Introduction"/>
    <w:basedOn w:val="Normal"/>
    <w:rsid w:val="00837BA7"/>
    <w:pPr>
      <w:pageBreakBefore/>
      <w:pBdr>
        <w:bottom w:val="single" w:sz="4" w:space="1" w:color="auto"/>
      </w:pBdr>
      <w:spacing w:before="400" w:after="300"/>
    </w:pPr>
    <w:rPr>
      <w:rFonts w:ascii="Arial Bold" w:hAnsi="Arial Bold" w:cs="Arial"/>
      <w:b/>
      <w:bCs/>
      <w:sz w:val="36"/>
      <w:szCs w:val="24"/>
    </w:rPr>
  </w:style>
  <w:style w:type="paragraph" w:customStyle="1" w:styleId="Generaltext">
    <w:name w:val="General text"/>
    <w:basedOn w:val="BodyText"/>
    <w:link w:val="GeneraltextChar"/>
    <w:qFormat/>
    <w:rsid w:val="00C3703D"/>
    <w:pPr>
      <w:spacing w:before="120" w:line="280" w:lineRule="exact"/>
    </w:pPr>
    <w:rPr>
      <w:rFonts w:cs="Arial"/>
      <w:sz w:val="21"/>
      <w:szCs w:val="24"/>
    </w:rPr>
  </w:style>
  <w:style w:type="paragraph" w:customStyle="1" w:styleId="Dividerheadingpage">
    <w:name w:val="Divider heading page"/>
    <w:basedOn w:val="Title"/>
    <w:rsid w:val="00A55153"/>
    <w:pPr>
      <w:framePr w:wrap="around"/>
      <w:spacing w:before="800"/>
      <w:jc w:val="right"/>
    </w:pPr>
    <w:rPr>
      <w:color w:val="808080"/>
      <w:sz w:val="80"/>
      <w:szCs w:val="80"/>
    </w:rPr>
  </w:style>
  <w:style w:type="paragraph" w:customStyle="1" w:styleId="Dividercoverpageheading">
    <w:name w:val="Divider cover page heading"/>
    <w:basedOn w:val="Normal"/>
    <w:qFormat/>
    <w:rsid w:val="008C7173"/>
    <w:pPr>
      <w:ind w:left="720"/>
    </w:pPr>
    <w:rPr>
      <w:color w:val="FFFFFF" w:themeColor="background1"/>
      <w:sz w:val="72"/>
      <w:szCs w:val="72"/>
      <w:lang w:val="en-US"/>
    </w:rPr>
  </w:style>
  <w:style w:type="paragraph" w:customStyle="1" w:styleId="Captionforappendix">
    <w:name w:val="Caption for appendix"/>
    <w:basedOn w:val="Caption"/>
    <w:autoRedefine/>
    <w:qFormat/>
    <w:rsid w:val="00E034CC"/>
  </w:style>
  <w:style w:type="paragraph" w:styleId="BalloonText">
    <w:name w:val="Balloon Text"/>
    <w:basedOn w:val="Normal"/>
    <w:link w:val="BalloonTextChar"/>
    <w:uiPriority w:val="99"/>
    <w:semiHidden/>
    <w:unhideWhenUsed/>
    <w:rsid w:val="008571E2"/>
    <w:rPr>
      <w:rFonts w:ascii="Tahoma" w:hAnsi="Tahoma" w:cs="Tahoma"/>
      <w:sz w:val="16"/>
      <w:szCs w:val="16"/>
    </w:rPr>
  </w:style>
  <w:style w:type="character" w:customStyle="1" w:styleId="BalloonTextChar">
    <w:name w:val="Balloon Text Char"/>
    <w:link w:val="BalloonText"/>
    <w:uiPriority w:val="99"/>
    <w:semiHidden/>
    <w:rsid w:val="008571E2"/>
    <w:rPr>
      <w:rFonts w:ascii="Tahoma" w:hAnsi="Tahoma" w:cs="Tahoma"/>
      <w:sz w:val="16"/>
      <w:szCs w:val="16"/>
      <w:lang w:eastAsia="en-US"/>
    </w:rPr>
  </w:style>
  <w:style w:type="character" w:styleId="PlaceholderText">
    <w:name w:val="Placeholder Text"/>
    <w:basedOn w:val="DefaultParagraphFont"/>
    <w:uiPriority w:val="99"/>
    <w:semiHidden/>
    <w:rsid w:val="00173796"/>
    <w:rPr>
      <w:color w:val="666666"/>
    </w:rPr>
  </w:style>
  <w:style w:type="character" w:styleId="UnresolvedMention">
    <w:name w:val="Unresolved Mention"/>
    <w:basedOn w:val="DefaultParagraphFont"/>
    <w:uiPriority w:val="99"/>
    <w:semiHidden/>
    <w:unhideWhenUsed/>
    <w:rsid w:val="00F766E3"/>
    <w:rPr>
      <w:color w:val="605E5C"/>
      <w:shd w:val="clear" w:color="auto" w:fill="E1DFDD"/>
    </w:rPr>
  </w:style>
  <w:style w:type="paragraph" w:customStyle="1" w:styleId="footerclientname">
    <w:name w:val="footer client name"/>
    <w:basedOn w:val="Generaltext"/>
    <w:link w:val="footerclientnameChar"/>
    <w:qFormat/>
    <w:rsid w:val="00B929DA"/>
    <w:pPr>
      <w:framePr w:hSpace="180" w:wrap="around" w:hAnchor="margin" w:y="-675"/>
    </w:pPr>
    <w:rPr>
      <w:color w:val="FFFFFF" w:themeColor="background1"/>
      <w:sz w:val="32"/>
      <w:szCs w:val="40"/>
    </w:rPr>
  </w:style>
  <w:style w:type="character" w:customStyle="1" w:styleId="GeneraltextChar">
    <w:name w:val="General text Char"/>
    <w:basedOn w:val="BodyTextChar"/>
    <w:link w:val="Generaltext"/>
    <w:rsid w:val="00B929DA"/>
    <w:rPr>
      <w:rFonts w:ascii="Arial" w:hAnsi="Arial" w:cs="Arial"/>
      <w:sz w:val="21"/>
      <w:szCs w:val="24"/>
      <w:lang w:eastAsia="en-US"/>
    </w:rPr>
  </w:style>
  <w:style w:type="character" w:customStyle="1" w:styleId="footerclientnameChar">
    <w:name w:val="footer client name Char"/>
    <w:basedOn w:val="GeneraltextChar"/>
    <w:link w:val="footerclientname"/>
    <w:rsid w:val="00B929DA"/>
    <w:rPr>
      <w:rFonts w:ascii="Arial" w:hAnsi="Arial" w:cs="Arial"/>
      <w:color w:val="FFFFFF" w:themeColor="background1"/>
      <w:sz w:val="32"/>
      <w:szCs w:val="40"/>
      <w:lang w:eastAsia="en-US"/>
    </w:rPr>
  </w:style>
  <w:style w:type="paragraph" w:customStyle="1" w:styleId="tendernumberfooter">
    <w:name w:val="tender number footer"/>
    <w:basedOn w:val="Generaltext"/>
    <w:link w:val="tendernumberfooterChar"/>
    <w:qFormat/>
    <w:rsid w:val="00DB6845"/>
    <w:pPr>
      <w:framePr w:hSpace="180" w:wrap="around" w:hAnchor="margin" w:y="-675"/>
      <w:spacing w:before="0" w:after="0"/>
    </w:pPr>
    <w:rPr>
      <w:color w:val="FFFFFF" w:themeColor="background1"/>
      <w:sz w:val="20"/>
    </w:rPr>
  </w:style>
  <w:style w:type="character" w:customStyle="1" w:styleId="tendernumberfooterChar">
    <w:name w:val="tender number footer Char"/>
    <w:basedOn w:val="GeneraltextChar"/>
    <w:link w:val="tendernumberfooter"/>
    <w:rsid w:val="00DB6845"/>
    <w:rPr>
      <w:rFonts w:ascii="Arial" w:hAnsi="Arial" w:cs="Arial"/>
      <w:color w:val="FFFFFF" w:themeColor="background1"/>
      <w:sz w:val="21"/>
      <w:szCs w:val="24"/>
      <w:lang w:eastAsia="en-US"/>
    </w:rPr>
  </w:style>
  <w:style w:type="paragraph" w:customStyle="1" w:styleId="Maintitle1">
    <w:name w:val="Main title1"/>
    <w:basedOn w:val="Title"/>
    <w:link w:val="Maintitle1Char"/>
    <w:rsid w:val="005D2383"/>
    <w:pPr>
      <w:framePr w:wrap="around"/>
    </w:pPr>
    <w:rPr>
      <w:color w:val="000000" w:themeColor="text1"/>
    </w:rPr>
  </w:style>
  <w:style w:type="character" w:customStyle="1" w:styleId="TitleChar">
    <w:name w:val="Title Char"/>
    <w:aliases w:val="Main title new Char"/>
    <w:basedOn w:val="DefaultParagraphFont"/>
    <w:link w:val="Title"/>
    <w:rsid w:val="009D7467"/>
    <w:rPr>
      <w:rFonts w:ascii="Arial" w:hAnsi="Arial" w:cs="Arial"/>
      <w:b/>
      <w:color w:val="FFFFFF" w:themeColor="background1"/>
      <w:sz w:val="44"/>
      <w:szCs w:val="24"/>
      <w:lang w:eastAsia="en-US"/>
    </w:rPr>
  </w:style>
  <w:style w:type="character" w:customStyle="1" w:styleId="Maintitle1Char">
    <w:name w:val="Main title1 Char"/>
    <w:basedOn w:val="TitleChar"/>
    <w:link w:val="Maintitle1"/>
    <w:rsid w:val="005D2383"/>
    <w:rPr>
      <w:rFonts w:ascii="Arial" w:hAnsi="Arial" w:cs="Arial"/>
      <w:b/>
      <w:color w:val="000000" w:themeColor="text1"/>
      <w:sz w:val="44"/>
      <w:szCs w:val="24"/>
      <w:lang w:eastAsia="en-US"/>
    </w:rPr>
  </w:style>
  <w:style w:type="table" w:styleId="TableGrid">
    <w:name w:val="Table Grid"/>
    <w:basedOn w:val="TableNormal"/>
    <w:uiPriority w:val="59"/>
    <w:rsid w:val="00971D5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PlainTable1">
    <w:name w:val="Plain Table 1"/>
    <w:aliases w:val="RSK Table style"/>
    <w:basedOn w:val="TableNormal"/>
    <w:uiPriority w:val="41"/>
    <w:rsid w:val="00971D50"/>
    <w:rPr>
      <w:rFonts w:ascii="Arial" w:hAnsi="Arial"/>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TOCHeading">
    <w:name w:val="TOC Heading"/>
    <w:basedOn w:val="Heading1"/>
    <w:next w:val="Normal"/>
    <w:uiPriority w:val="39"/>
    <w:unhideWhenUsed/>
    <w:qFormat/>
    <w:rsid w:val="00B5465D"/>
    <w:pPr>
      <w:numPr>
        <w:numId w:val="0"/>
      </w:numPr>
      <w:spacing w:before="240" w:after="0" w:line="259" w:lineRule="auto"/>
      <w:outlineLvl w:val="9"/>
    </w:pPr>
    <w:rPr>
      <w:rFonts w:eastAsiaTheme="majorEastAsia" w:cstheme="majorBidi"/>
      <w:color w:val="000000" w:themeColor="text1"/>
      <w:szCs w:val="32"/>
      <w:lang w:eastAsia="en-GB"/>
    </w:rPr>
  </w:style>
  <w:style w:type="character" w:styleId="CommentReference">
    <w:name w:val="annotation reference"/>
    <w:basedOn w:val="DefaultParagraphFont"/>
    <w:semiHidden/>
    <w:unhideWhenUsed/>
    <w:rsid w:val="00F16309"/>
    <w:rPr>
      <w:sz w:val="16"/>
      <w:szCs w:val="16"/>
    </w:rPr>
  </w:style>
  <w:style w:type="paragraph" w:styleId="CommentText">
    <w:name w:val="annotation text"/>
    <w:basedOn w:val="Normal"/>
    <w:link w:val="CommentTextChar"/>
    <w:uiPriority w:val="99"/>
    <w:unhideWhenUsed/>
    <w:rsid w:val="00F16309"/>
  </w:style>
  <w:style w:type="character" w:customStyle="1" w:styleId="CommentTextChar">
    <w:name w:val="Comment Text Char"/>
    <w:basedOn w:val="DefaultParagraphFont"/>
    <w:link w:val="CommentText"/>
    <w:uiPriority w:val="99"/>
    <w:rsid w:val="00F16309"/>
    <w:rPr>
      <w:rFonts w:ascii="Helvetica" w:hAnsi="Helvetica"/>
      <w:lang w:eastAsia="en-US"/>
    </w:rPr>
  </w:style>
  <w:style w:type="paragraph" w:styleId="CommentSubject">
    <w:name w:val="annotation subject"/>
    <w:basedOn w:val="CommentText"/>
    <w:next w:val="CommentText"/>
    <w:link w:val="CommentSubjectChar"/>
    <w:semiHidden/>
    <w:unhideWhenUsed/>
    <w:rsid w:val="00F16309"/>
    <w:rPr>
      <w:b/>
      <w:bCs/>
    </w:rPr>
  </w:style>
  <w:style w:type="character" w:customStyle="1" w:styleId="CommentSubjectChar">
    <w:name w:val="Comment Subject Char"/>
    <w:basedOn w:val="CommentTextChar"/>
    <w:link w:val="CommentSubject"/>
    <w:semiHidden/>
    <w:rsid w:val="00F16309"/>
    <w:rPr>
      <w:rFonts w:ascii="Helvetica" w:hAnsi="Helvetica"/>
      <w:b/>
      <w:bCs/>
      <w:lang w:eastAsia="en-US"/>
    </w:rPr>
  </w:style>
  <w:style w:type="table" w:customStyle="1" w:styleId="RSK">
    <w:name w:val="RSK"/>
    <w:basedOn w:val="TableNormal"/>
    <w:uiPriority w:val="99"/>
    <w:rsid w:val="00761649"/>
    <w:rPr>
      <w:rFonts w:ascii="Arial" w:hAnsi="Arial"/>
    </w:rPr>
    <w:tblPr>
      <w:tblStyleRowBandSize w:val="1"/>
      <w:tblBorders>
        <w:top w:val="single" w:sz="4" w:space="0" w:color="F2F2F2" w:themeColor="background1" w:themeShade="F2"/>
        <w:left w:val="single" w:sz="4" w:space="0" w:color="F2F2F2" w:themeColor="background1" w:themeShade="F2"/>
        <w:bottom w:val="single" w:sz="4" w:space="0" w:color="F2F2F2" w:themeColor="background1" w:themeShade="F2"/>
        <w:right w:val="single" w:sz="4" w:space="0" w:color="F2F2F2" w:themeColor="background1" w:themeShade="F2"/>
        <w:insideH w:val="single" w:sz="4" w:space="0" w:color="F2F2F2" w:themeColor="background1" w:themeShade="F2"/>
        <w:insideV w:val="single" w:sz="4" w:space="0" w:color="F2F2F2" w:themeColor="background1" w:themeShade="F2"/>
      </w:tblBorders>
      <w:tblCellMar>
        <w:top w:w="57" w:type="dxa"/>
        <w:bottom w:w="57" w:type="dxa"/>
      </w:tblCellMar>
    </w:tblPr>
    <w:trPr>
      <w:cantSplit/>
    </w:trPr>
    <w:tcPr>
      <w:vAlign w:val="center"/>
    </w:tcPr>
    <w:tblStylePr w:type="firstRow">
      <w:rPr>
        <w:rFonts w:ascii="Arial" w:hAnsi="Arial"/>
        <w:b/>
        <w:color w:val="FFFFFF" w:themeColor="background1"/>
        <w:sz w:val="20"/>
      </w:rPr>
      <w:tblPr/>
      <w:tcPr>
        <w:shd w:val="clear" w:color="auto" w:fill="36749D" w:themeFill="accent3"/>
      </w:tcPr>
    </w:tblStylePr>
  </w:style>
  <w:style w:type="paragraph" w:customStyle="1" w:styleId="Captionnumbers">
    <w:name w:val="Caption numbers"/>
    <w:basedOn w:val="Heading4"/>
    <w:link w:val="CaptionnumbersChar"/>
    <w:rsid w:val="005C6787"/>
    <w:pPr>
      <w:numPr>
        <w:ilvl w:val="0"/>
        <w:numId w:val="3"/>
      </w:numPr>
      <w:tabs>
        <w:tab w:val="clear" w:pos="567"/>
      </w:tabs>
    </w:pPr>
  </w:style>
  <w:style w:type="character" w:customStyle="1" w:styleId="CaptionChar">
    <w:name w:val="Caption Char"/>
    <w:basedOn w:val="DefaultParagraphFont"/>
    <w:link w:val="Caption"/>
    <w:uiPriority w:val="49"/>
    <w:rsid w:val="00F53B5F"/>
    <w:rPr>
      <w:rFonts w:ascii="Arial" w:hAnsi="Arial"/>
      <w:bCs/>
      <w:i/>
      <w:sz w:val="22"/>
      <w:lang w:eastAsia="en-US"/>
    </w:rPr>
  </w:style>
  <w:style w:type="character" w:customStyle="1" w:styleId="CaptionnumbersChar">
    <w:name w:val="Caption numbers Char"/>
    <w:basedOn w:val="CaptionChar"/>
    <w:link w:val="Captionnumbers"/>
    <w:rsid w:val="005C6787"/>
    <w:rPr>
      <w:rFonts w:ascii="Arial" w:hAnsi="Arial"/>
      <w:b/>
      <w:bCs w:val="0"/>
      <w:i w:val="0"/>
      <w:color w:val="523E91" w:themeColor="accent4"/>
      <w:sz w:val="22"/>
      <w:lang w:eastAsia="en-US"/>
    </w:rPr>
  </w:style>
  <w:style w:type="paragraph" w:styleId="ListParagraph">
    <w:name w:val="List Paragraph"/>
    <w:basedOn w:val="Normal"/>
    <w:uiPriority w:val="34"/>
    <w:qFormat/>
    <w:rsid w:val="00396741"/>
    <w:pPr>
      <w:numPr>
        <w:numId w:val="5"/>
      </w:numPr>
      <w:contextualSpacing/>
    </w:pPr>
  </w:style>
  <w:style w:type="table" w:styleId="ListTable4-Accent4">
    <w:name w:val="List Table 4 Accent 4"/>
    <w:basedOn w:val="TableNormal"/>
    <w:uiPriority w:val="49"/>
    <w:rsid w:val="00C35F30"/>
    <w:rPr>
      <w:rFonts w:ascii="Arial" w:hAnsi="Arial"/>
    </w:rPr>
    <w:tblPr>
      <w:tblStyleRowBandSize w:val="1"/>
      <w:tblStyleColBandSize w:val="1"/>
      <w:tblBorders>
        <w:top w:val="single" w:sz="4" w:space="0" w:color="907FC8" w:themeColor="accent4" w:themeTint="99"/>
        <w:left w:val="single" w:sz="4" w:space="0" w:color="907FC8" w:themeColor="accent4" w:themeTint="99"/>
        <w:bottom w:val="single" w:sz="4" w:space="0" w:color="907FC8" w:themeColor="accent4" w:themeTint="99"/>
        <w:right w:val="single" w:sz="4" w:space="0" w:color="907FC8" w:themeColor="accent4" w:themeTint="99"/>
        <w:insideH w:val="single" w:sz="4" w:space="0" w:color="907FC8" w:themeColor="accent4" w:themeTint="99"/>
      </w:tblBorders>
    </w:tblPr>
    <w:tblStylePr w:type="firstRow">
      <w:rPr>
        <w:rFonts w:ascii="Arial" w:hAnsi="Arial"/>
        <w:b/>
        <w:bCs/>
        <w:color w:val="FFFFFF" w:themeColor="background1"/>
        <w:sz w:val="20"/>
      </w:rPr>
      <w:tblPr/>
      <w:tcPr>
        <w:shd w:val="clear" w:color="auto" w:fill="36749D" w:themeFill="accent3"/>
      </w:tcPr>
    </w:tblStylePr>
    <w:tblStylePr w:type="lastRow">
      <w:rPr>
        <w:b/>
        <w:bCs/>
      </w:rPr>
      <w:tblPr/>
      <w:tcPr>
        <w:tcBorders>
          <w:top w:val="double" w:sz="4" w:space="0" w:color="907FC8" w:themeColor="accent4" w:themeTint="99"/>
        </w:tcBorders>
      </w:tcPr>
    </w:tblStylePr>
    <w:tblStylePr w:type="firstCol">
      <w:rPr>
        <w:b/>
        <w:bCs/>
      </w:rPr>
    </w:tblStylePr>
    <w:tblStylePr w:type="lastCol">
      <w:rPr>
        <w:b/>
        <w:bCs/>
      </w:rPr>
    </w:tblStylePr>
    <w:tblStylePr w:type="band1Vert">
      <w:tblPr/>
      <w:tcPr>
        <w:shd w:val="clear" w:color="auto" w:fill="DAD4EC" w:themeFill="accent4" w:themeFillTint="33"/>
      </w:tcPr>
    </w:tblStylePr>
    <w:tblStylePr w:type="band1Horz">
      <w:tblPr/>
      <w:tcPr>
        <w:shd w:val="clear" w:color="auto" w:fill="DAD4EC" w:themeFill="accent4" w:themeFillTint="33"/>
      </w:tcPr>
    </w:tblStylePr>
  </w:style>
  <w:style w:type="table" w:styleId="ListTable3-Accent4">
    <w:name w:val="List Table 3 Accent 4"/>
    <w:aliases w:val="RSK Simple table"/>
    <w:basedOn w:val="TableNormal"/>
    <w:uiPriority w:val="48"/>
    <w:rsid w:val="00C35F30"/>
    <w:rPr>
      <w:rFonts w:ascii="Arial" w:hAnsi="Arial"/>
    </w:rPr>
    <w:tblPr>
      <w:tblStyleRowBandSize w:val="1"/>
      <w:tblStyleColBandSize w:val="1"/>
      <w:tblBorders>
        <w:top w:val="single" w:sz="4" w:space="0" w:color="523E91" w:themeColor="accent4"/>
        <w:left w:val="single" w:sz="4" w:space="0" w:color="523E91" w:themeColor="accent4"/>
        <w:bottom w:val="single" w:sz="4" w:space="0" w:color="523E91" w:themeColor="accent4"/>
        <w:right w:val="single" w:sz="4" w:space="0" w:color="523E91" w:themeColor="accent4"/>
      </w:tblBorders>
    </w:tblPr>
    <w:tblStylePr w:type="firstRow">
      <w:rPr>
        <w:b/>
        <w:bCs/>
        <w:color w:val="FFFFFF" w:themeColor="background1"/>
      </w:rPr>
      <w:tblPr/>
      <w:tcPr>
        <w:shd w:val="clear" w:color="auto" w:fill="36749D" w:themeFill="accent3"/>
      </w:tcPr>
    </w:tblStylePr>
    <w:tblStylePr w:type="lastRow">
      <w:rPr>
        <w:b/>
        <w:bCs/>
      </w:rPr>
      <w:tblPr/>
      <w:tcPr>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23E91" w:themeColor="accent4"/>
          <w:right w:val="single" w:sz="4" w:space="0" w:color="523E91" w:themeColor="accent4"/>
        </w:tcBorders>
      </w:tcPr>
    </w:tblStylePr>
    <w:tblStylePr w:type="band1Horz">
      <w:tblPr/>
      <w:tcPr>
        <w:shd w:val="clear" w:color="auto" w:fill="F2F2F2" w:themeFill="background1" w:themeFillShade="F2"/>
      </w:tcPr>
    </w:tblStylePr>
    <w:tblStylePr w:type="band2Horz">
      <w:tblPr/>
      <w:tcPr>
        <w:shd w:val="clear" w:color="auto" w:fill="F2F2F2" w:themeFill="background1" w:themeFillShade="F2"/>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23E91" w:themeColor="accent4"/>
          <w:left w:val="nil"/>
        </w:tcBorders>
      </w:tcPr>
    </w:tblStylePr>
    <w:tblStylePr w:type="swCell">
      <w:tblPr/>
      <w:tcPr>
        <w:tcBorders>
          <w:top w:val="double" w:sz="4" w:space="0" w:color="523E91" w:themeColor="accent4"/>
          <w:right w:val="nil"/>
        </w:tcBorders>
      </w:tcPr>
    </w:tblStylePr>
  </w:style>
  <w:style w:type="table" w:customStyle="1" w:styleId="2column">
    <w:name w:val="2 column"/>
    <w:basedOn w:val="TableNormal"/>
    <w:uiPriority w:val="99"/>
    <w:rsid w:val="001E31A5"/>
    <w:tblPr/>
  </w:style>
  <w:style w:type="table" w:customStyle="1" w:styleId="RSK2column">
    <w:name w:val="RSK 2 column"/>
    <w:basedOn w:val="TableNormal"/>
    <w:uiPriority w:val="99"/>
    <w:rsid w:val="00EE31E7"/>
    <w:tblPr/>
  </w:style>
  <w:style w:type="paragraph" w:customStyle="1" w:styleId="Tablefigureheadernumbered">
    <w:name w:val="Table figure header numbered"/>
    <w:basedOn w:val="Tableheader"/>
    <w:link w:val="TablefigureheadernumberedChar"/>
    <w:rsid w:val="00807401"/>
    <w:pPr>
      <w:numPr>
        <w:numId w:val="4"/>
      </w:numPr>
    </w:pPr>
    <w:rPr>
      <w:rFonts w:ascii="Arial" w:hAnsi="Arial"/>
      <w:b w:val="0"/>
      <w:i/>
      <w:color w:val="auto"/>
    </w:rPr>
  </w:style>
  <w:style w:type="character" w:customStyle="1" w:styleId="BodyChar">
    <w:name w:val="Body Char"/>
    <w:basedOn w:val="DefaultParagraphFont"/>
    <w:link w:val="Body"/>
    <w:rsid w:val="0016628E"/>
    <w:rPr>
      <w:rFonts w:ascii="Arial" w:hAnsi="Arial"/>
      <w:sz w:val="22"/>
      <w:lang w:eastAsia="en-US"/>
    </w:rPr>
  </w:style>
  <w:style w:type="character" w:customStyle="1" w:styleId="TableheaderChar">
    <w:name w:val="Table header Char"/>
    <w:basedOn w:val="BodyChar"/>
    <w:link w:val="Tableheader"/>
    <w:rsid w:val="00861072"/>
    <w:rPr>
      <w:rFonts w:ascii="Arial Bold" w:hAnsi="Arial Bold"/>
      <w:b/>
      <w:color w:val="FFFFFF"/>
      <w:sz w:val="22"/>
      <w:lang w:eastAsia="en-US"/>
    </w:rPr>
  </w:style>
  <w:style w:type="character" w:customStyle="1" w:styleId="TablefigureheadernumberedChar">
    <w:name w:val="Table figure header numbered Char"/>
    <w:basedOn w:val="TableheaderChar"/>
    <w:link w:val="Tablefigureheadernumbered"/>
    <w:rsid w:val="00807401"/>
    <w:rPr>
      <w:rFonts w:ascii="Arial" w:hAnsi="Arial"/>
      <w:b w:val="0"/>
      <w:i/>
      <w:color w:val="FFFFFF"/>
      <w:sz w:val="22"/>
      <w:lang w:eastAsia="en-US"/>
    </w:rPr>
  </w:style>
  <w:style w:type="paragraph" w:styleId="NormalWeb">
    <w:name w:val="Normal (Web)"/>
    <w:basedOn w:val="Normal"/>
    <w:semiHidden/>
    <w:unhideWhenUsed/>
    <w:rsid w:val="00AB638A"/>
    <w:pPr>
      <w:spacing w:before="100" w:beforeAutospacing="1" w:after="100" w:afterAutospacing="1"/>
    </w:pPr>
    <w:rPr>
      <w:rFonts w:ascii="Times New Roman" w:hAnsi="Times New Roman"/>
      <w:sz w:val="24"/>
      <w:szCs w:val="24"/>
      <w:lang w:eastAsia="en-GB"/>
    </w:rPr>
  </w:style>
  <w:style w:type="paragraph" w:styleId="NoSpacing">
    <w:name w:val="No Spacing"/>
    <w:link w:val="NoSpacingChar"/>
    <w:uiPriority w:val="1"/>
    <w:rsid w:val="00C66722"/>
    <w:rPr>
      <w:rFonts w:asciiTheme="minorHAnsi" w:eastAsiaTheme="minorEastAsia" w:hAnsiTheme="minorHAnsi" w:cstheme="minorBidi"/>
      <w:sz w:val="22"/>
      <w:szCs w:val="22"/>
    </w:rPr>
  </w:style>
  <w:style w:type="character" w:customStyle="1" w:styleId="NoSpacingChar">
    <w:name w:val="No Spacing Char"/>
    <w:basedOn w:val="DefaultParagraphFont"/>
    <w:link w:val="NoSpacing"/>
    <w:uiPriority w:val="1"/>
    <w:rsid w:val="00C66722"/>
    <w:rPr>
      <w:rFonts w:asciiTheme="minorHAnsi" w:eastAsiaTheme="minorEastAsia" w:hAnsiTheme="minorHAnsi" w:cstheme="minorBidi"/>
      <w:sz w:val="22"/>
      <w:szCs w:val="22"/>
    </w:rPr>
  </w:style>
  <w:style w:type="table" w:customStyle="1" w:styleId="Calendar1">
    <w:name w:val="Calendar 1"/>
    <w:basedOn w:val="TableNormal"/>
    <w:uiPriority w:val="99"/>
    <w:qFormat/>
    <w:rsid w:val="00407475"/>
    <w:rPr>
      <w:rFonts w:asciiTheme="minorHAnsi" w:eastAsiaTheme="minorEastAsia" w:hAnsiTheme="minorHAnsi" w:cstheme="minorBidi"/>
      <w:sz w:val="22"/>
      <w:szCs w:val="22"/>
    </w:rPr>
    <w:tblPr>
      <w:tblStyleRowBandSize w:val="1"/>
      <w:tblStyleColBandSize w:val="1"/>
    </w:tblPr>
    <w:tcPr>
      <w:shd w:val="clear" w:color="auto" w:fill="auto"/>
    </w:tcPr>
    <w:tblStylePr w:type="firstRow">
      <w:pPr>
        <w:wordWrap/>
        <w:spacing w:beforeLines="0" w:beforeAutospacing="0" w:afterLines="0" w:afterAutospacing="0" w:line="240" w:lineRule="auto"/>
      </w:pPr>
      <w:rPr>
        <w:rFonts w:asciiTheme="minorHAnsi" w:hAnsiTheme="minorHAnsi"/>
        <w:b/>
        <w:i w:val="0"/>
        <w:color w:val="auto"/>
        <w:sz w:val="44"/>
      </w:rPr>
      <w:tblPr/>
      <w:tcPr>
        <w:vAlign w:val="bottom"/>
      </w:tcPr>
    </w:tblStylePr>
    <w:tblStylePr w:type="lastRow">
      <w:tblPr/>
      <w:tcPr>
        <w:tcBorders>
          <w:top w:val="nil"/>
          <w:left w:val="nil"/>
          <w:bottom w:val="nil"/>
          <w:right w:val="nil"/>
          <w:insideH w:val="nil"/>
          <w:insideV w:val="nil"/>
          <w:tl2br w:val="nil"/>
          <w:tr2bl w:val="nil"/>
        </w:tcBorders>
        <w:shd w:val="clear" w:color="auto" w:fill="auto"/>
      </w:tcPr>
    </w:tblStylePr>
    <w:tblStylePr w:type="band1Horz">
      <w:tblPr/>
      <w:tcPr>
        <w:tcBorders>
          <w:top w:val="nil"/>
          <w:left w:val="nil"/>
          <w:bottom w:val="nil"/>
          <w:right w:val="nil"/>
          <w:insideH w:val="nil"/>
          <w:insideV w:val="nil"/>
          <w:tl2br w:val="nil"/>
          <w:tr2bl w:val="nil"/>
        </w:tcBorders>
        <w:shd w:val="clear" w:color="auto" w:fill="auto"/>
      </w:tcPr>
    </w:tblStylePr>
    <w:tblStylePr w:type="band2Horz">
      <w:tblPr/>
      <w:tcPr>
        <w:tcBorders>
          <w:top w:val="single" w:sz="24" w:space="0" w:color="000000" w:themeColor="text1"/>
          <w:left w:val="nil"/>
          <w:bottom w:val="single" w:sz="24" w:space="0" w:color="000000" w:themeColor="text1"/>
          <w:right w:val="nil"/>
          <w:insideH w:val="nil"/>
          <w:insideV w:val="nil"/>
          <w:tl2br w:val="nil"/>
          <w:tr2bl w:val="nil"/>
        </w:tcBorders>
        <w:shd w:val="clear" w:color="auto" w:fill="auto"/>
      </w:tcPr>
    </w:tblStylePr>
  </w:style>
  <w:style w:type="paragraph" w:styleId="Revision">
    <w:name w:val="Revision"/>
    <w:hidden/>
    <w:uiPriority w:val="99"/>
    <w:semiHidden/>
    <w:rsid w:val="006C253A"/>
    <w:rPr>
      <w:rFonts w:ascii="Arial" w:hAnsi="Arial"/>
      <w:lang w:eastAsia="en-US"/>
    </w:rPr>
  </w:style>
  <w:style w:type="paragraph" w:customStyle="1" w:styleId="Level2Bullets">
    <w:name w:val="Level 2 Bullets"/>
    <w:basedOn w:val="Bullets"/>
    <w:next w:val="Bullets"/>
    <w:link w:val="Level2BulletsChar"/>
    <w:autoRedefine/>
    <w:qFormat/>
    <w:rsid w:val="00B5465D"/>
    <w:pPr>
      <w:tabs>
        <w:tab w:val="left" w:pos="768"/>
        <w:tab w:val="left" w:leader="dot" w:pos="851"/>
      </w:tabs>
      <w:ind w:left="1562" w:hanging="794"/>
    </w:pPr>
  </w:style>
  <w:style w:type="character" w:customStyle="1" w:styleId="BulletsChar">
    <w:name w:val="Bullets Char"/>
    <w:basedOn w:val="BodyChar"/>
    <w:link w:val="Bullets"/>
    <w:rsid w:val="00A76AAB"/>
    <w:rPr>
      <w:rFonts w:ascii="Arial" w:hAnsi="Arial" w:cs="Arial"/>
      <w:sz w:val="22"/>
      <w:lang w:eastAsia="en-US"/>
    </w:rPr>
  </w:style>
  <w:style w:type="character" w:customStyle="1" w:styleId="Level2BulletsChar">
    <w:name w:val="Level 2 Bullets Char"/>
    <w:basedOn w:val="BulletsChar"/>
    <w:link w:val="Level2Bullets"/>
    <w:rsid w:val="00B5465D"/>
    <w:rPr>
      <w:rFonts w:ascii="Arial" w:hAnsi="Arial" w:cs="Arial"/>
      <w:sz w:val="22"/>
      <w:lang w:eastAsia="en-US"/>
    </w:rPr>
  </w:style>
  <w:style w:type="paragraph" w:customStyle="1" w:styleId="Appendiceflypage">
    <w:name w:val="Appendice fly page"/>
    <w:basedOn w:val="Generaltext"/>
    <w:link w:val="AppendiceflypageChar"/>
    <w:qFormat/>
    <w:rsid w:val="00734E1B"/>
    <w:pPr>
      <w:framePr w:hSpace="180" w:wrap="around" w:vAnchor="page" w:hAnchor="margin" w:y="1521"/>
      <w:spacing w:before="0" w:after="0" w:line="240" w:lineRule="auto"/>
    </w:pPr>
    <w:rPr>
      <w:b/>
      <w:sz w:val="40"/>
    </w:rPr>
  </w:style>
  <w:style w:type="character" w:customStyle="1" w:styleId="AppendiceflypageChar">
    <w:name w:val="Appendice fly page Char"/>
    <w:basedOn w:val="GeneraltextChar"/>
    <w:link w:val="Appendiceflypage"/>
    <w:rsid w:val="00734E1B"/>
    <w:rPr>
      <w:rFonts w:ascii="Arial" w:hAnsi="Arial" w:cs="Arial"/>
      <w:b/>
      <w:sz w:val="40"/>
      <w:szCs w:val="24"/>
      <w:lang w:eastAsia="en-US"/>
    </w:rPr>
  </w:style>
  <w:style w:type="table" w:styleId="GridTable4">
    <w:name w:val="Grid Table 4"/>
    <w:basedOn w:val="TableNormal"/>
    <w:uiPriority w:val="49"/>
    <w:rsid w:val="00763A6D"/>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RSKTableStyles">
    <w:name w:val="RSK Table Styles"/>
    <w:basedOn w:val="TableContemporary"/>
    <w:uiPriority w:val="99"/>
    <w:rsid w:val="00763A6D"/>
    <w:rPr>
      <w:rFonts w:ascii="Arial" w:hAnsi="Arial"/>
      <w:lang w:val="en-US" w:eastAsia="en-US"/>
    </w:rPr>
    <w:tblPr>
      <w:tblBorders>
        <w:insideH w:val="single" w:sz="4" w:space="0" w:color="BFBFBF" w:themeColor="background1" w:themeShade="BF"/>
        <w:insideV w:val="single" w:sz="4" w:space="0" w:color="BFBFBF" w:themeColor="background1" w:themeShade="B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Contemporary">
    <w:name w:val="Table Contemporary"/>
    <w:basedOn w:val="TableNormal"/>
    <w:semiHidden/>
    <w:unhideWhenUsed/>
    <w:rsid w:val="00763A6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paragraph" w:customStyle="1" w:styleId="Coverfooter">
    <w:name w:val="Cover footer"/>
    <w:basedOn w:val="Normal"/>
    <w:link w:val="CoverfooterChar"/>
    <w:qFormat/>
    <w:rsid w:val="002C0C3A"/>
    <w:pPr>
      <w:jc w:val="right"/>
    </w:pPr>
    <w:rPr>
      <w:color w:val="000000" w:themeColor="text1"/>
      <w:sz w:val="18"/>
    </w:rPr>
  </w:style>
  <w:style w:type="character" w:customStyle="1" w:styleId="CoverfooterChar">
    <w:name w:val="Cover footer Char"/>
    <w:basedOn w:val="DefaultParagraphFont"/>
    <w:link w:val="Coverfooter"/>
    <w:rsid w:val="002C0C3A"/>
    <w:rPr>
      <w:rFonts w:ascii="Arial" w:hAnsi="Arial"/>
      <w:color w:val="000000" w:themeColor="text1"/>
      <w:sz w:val="18"/>
      <w:lang w:eastAsia="en-US"/>
    </w:rPr>
  </w:style>
  <w:style w:type="character" w:customStyle="1" w:styleId="Heading3Char">
    <w:name w:val="Heading 3 Char"/>
    <w:basedOn w:val="DefaultParagraphFont"/>
    <w:link w:val="Heading3"/>
    <w:uiPriority w:val="9"/>
    <w:rsid w:val="00F2542A"/>
    <w:rPr>
      <w:rFonts w:ascii="Arial" w:hAnsi="Arial"/>
      <w:b/>
      <w:sz w:val="24"/>
      <w:lang w:eastAsia="en-US"/>
    </w:rPr>
  </w:style>
  <w:style w:type="character" w:customStyle="1" w:styleId="FootnoteTextChar">
    <w:name w:val="Footnote Text Char"/>
    <w:aliases w:val="FOOTNOTES Char,Footnote Text Char1 Char,Footnote Text Char Char Char,Footnote Text Char1 Char Char Char Char,Footnote Text Char Char Char Char Char Char,Footnote Text1 Char Char Char Char,Footnote Text Char1 Char1 Char Char,fn Char"/>
    <w:basedOn w:val="DefaultParagraphFont"/>
    <w:link w:val="FootnoteText"/>
    <w:uiPriority w:val="99"/>
    <w:rsid w:val="0016628E"/>
    <w:rPr>
      <w:rFonts w:ascii="Arial" w:hAnsi="Arial"/>
      <w:sz w:val="16"/>
      <w:lang w:eastAsia="en-US"/>
    </w:rPr>
  </w:style>
  <w:style w:type="paragraph" w:customStyle="1" w:styleId="AppelnotedebasdepageCharCharCharCharCharCharChar">
    <w:name w:val="Appel note de bas de page Char Char Char Char Char Char Char"/>
    <w:basedOn w:val="Normal"/>
    <w:link w:val="FootnoteReference"/>
    <w:uiPriority w:val="99"/>
    <w:rsid w:val="0016628E"/>
    <w:pPr>
      <w:jc w:val="both"/>
    </w:pPr>
    <w:rPr>
      <w:sz w:val="16"/>
      <w:vertAlign w:val="superscript"/>
      <w:lang w:eastAsia="en-GB"/>
    </w:rPr>
  </w:style>
  <w:style w:type="paragraph" w:customStyle="1" w:styleId="Heading1numberedv2">
    <w:name w:val="Heading 1 numbered_v2"/>
    <w:basedOn w:val="Heading1"/>
    <w:next w:val="Heading2numberedv2"/>
    <w:link w:val="Heading1numberedv2Char"/>
    <w:qFormat/>
    <w:rsid w:val="006A4A2F"/>
    <w:pPr>
      <w:keepLines w:val="0"/>
      <w:numPr>
        <w:numId w:val="7"/>
      </w:numPr>
      <w:spacing w:before="0" w:after="320"/>
    </w:pPr>
    <w:rPr>
      <w:rFonts w:asciiTheme="majorHAnsi" w:eastAsia="MS Mincho" w:hAnsiTheme="majorHAnsi" w:cs="Arial"/>
      <w:b w:val="0"/>
      <w:color w:val="E71D73" w:themeColor="accent1"/>
      <w:kern w:val="32"/>
      <w:sz w:val="52"/>
      <w:szCs w:val="32"/>
    </w:rPr>
  </w:style>
  <w:style w:type="paragraph" w:customStyle="1" w:styleId="Heading2numberedv2">
    <w:name w:val="Heading 2 numbered_v2"/>
    <w:basedOn w:val="Heading2"/>
    <w:next w:val="BodyText"/>
    <w:link w:val="Heading2numberedv2Char"/>
    <w:qFormat/>
    <w:rsid w:val="006A4A2F"/>
    <w:pPr>
      <w:keepNext/>
      <w:keepLines/>
      <w:numPr>
        <w:numId w:val="7"/>
      </w:numPr>
      <w:tabs>
        <w:tab w:val="clear" w:pos="475"/>
      </w:tabs>
      <w:spacing w:before="120" w:after="0"/>
    </w:pPr>
    <w:rPr>
      <w:rFonts w:asciiTheme="majorHAnsi" w:eastAsiaTheme="majorEastAsia" w:hAnsiTheme="majorHAnsi" w:cstheme="majorBidi"/>
      <w:bCs/>
      <w:color w:val="95C11F" w:themeColor="accent2"/>
      <w:szCs w:val="26"/>
    </w:rPr>
  </w:style>
  <w:style w:type="character" w:customStyle="1" w:styleId="Heading2numberedv2Char">
    <w:name w:val="Heading 2 numbered_v2 Char"/>
    <w:basedOn w:val="DefaultParagraphFont"/>
    <w:link w:val="Heading2numberedv2"/>
    <w:rsid w:val="006A4A2F"/>
    <w:rPr>
      <w:rFonts w:asciiTheme="majorHAnsi" w:eastAsiaTheme="majorEastAsia" w:hAnsiTheme="majorHAnsi" w:cstheme="majorBidi"/>
      <w:b/>
      <w:bCs/>
      <w:color w:val="95C11F" w:themeColor="accent2"/>
      <w:sz w:val="28"/>
      <w:szCs w:val="26"/>
      <w:lang w:eastAsia="en-US"/>
    </w:rPr>
  </w:style>
  <w:style w:type="paragraph" w:customStyle="1" w:styleId="Heading3numberedv2">
    <w:name w:val="Heading 3 numbered_v2"/>
    <w:basedOn w:val="Heading3"/>
    <w:next w:val="BodyText"/>
    <w:link w:val="Heading3numberedv2Char"/>
    <w:qFormat/>
    <w:rsid w:val="006A4A2F"/>
    <w:pPr>
      <w:numPr>
        <w:numId w:val="7"/>
      </w:numPr>
      <w:tabs>
        <w:tab w:val="clear" w:pos="567"/>
      </w:tabs>
      <w:spacing w:after="0"/>
    </w:pPr>
    <w:rPr>
      <w:rFonts w:asciiTheme="majorHAnsi" w:eastAsiaTheme="majorEastAsia" w:hAnsiTheme="majorHAnsi" w:cstheme="majorBidi"/>
      <w:b w:val="0"/>
      <w:bCs/>
      <w:color w:val="95C11F" w:themeColor="accent2"/>
    </w:rPr>
  </w:style>
  <w:style w:type="paragraph" w:customStyle="1" w:styleId="Heading4numberedv2">
    <w:name w:val="Heading 4 numbered_v2"/>
    <w:basedOn w:val="Heading4"/>
    <w:next w:val="BodyText"/>
    <w:link w:val="Heading4numberedv2Char"/>
    <w:qFormat/>
    <w:rsid w:val="006A4A2F"/>
    <w:pPr>
      <w:keepNext/>
      <w:keepLines/>
      <w:numPr>
        <w:numId w:val="7"/>
      </w:numPr>
      <w:tabs>
        <w:tab w:val="clear" w:pos="567"/>
      </w:tabs>
      <w:spacing w:before="120" w:after="60" w:line="264" w:lineRule="auto"/>
    </w:pPr>
    <w:rPr>
      <w:rFonts w:asciiTheme="majorHAnsi" w:eastAsiaTheme="majorEastAsia" w:hAnsiTheme="majorHAnsi" w:cstheme="majorBidi"/>
      <w:b w:val="0"/>
      <w:bCs/>
      <w:i/>
      <w:iCs/>
      <w:color w:val="000000" w:themeColor="text1"/>
    </w:rPr>
  </w:style>
  <w:style w:type="character" w:customStyle="1" w:styleId="Heading3numberedv2Char">
    <w:name w:val="Heading 3 numbered_v2 Char"/>
    <w:basedOn w:val="Heading3Char"/>
    <w:link w:val="Heading3numberedv2"/>
    <w:rsid w:val="00AC1F42"/>
    <w:rPr>
      <w:rFonts w:asciiTheme="majorHAnsi" w:eastAsiaTheme="majorEastAsia" w:hAnsiTheme="majorHAnsi" w:cstheme="majorBidi"/>
      <w:b w:val="0"/>
      <w:bCs/>
      <w:color w:val="95C11F" w:themeColor="accent2"/>
      <w:sz w:val="24"/>
      <w:lang w:eastAsia="en-US"/>
    </w:rPr>
  </w:style>
  <w:style w:type="table" w:styleId="ListTable3-Accent1">
    <w:name w:val="List Table 3 Accent 1"/>
    <w:basedOn w:val="TableNormal"/>
    <w:uiPriority w:val="48"/>
    <w:rsid w:val="000633B6"/>
    <w:rPr>
      <w:rFonts w:asciiTheme="minorHAnsi" w:eastAsiaTheme="minorHAnsi" w:hAnsiTheme="minorHAnsi" w:cstheme="minorBidi"/>
      <w:color w:val="000000" w:themeColor="text1"/>
      <w:lang w:eastAsia="en-US"/>
    </w:rPr>
    <w:tblPr>
      <w:tblStyleRowBandSize w:val="1"/>
      <w:tblStyleColBandSize w:val="1"/>
      <w:tblBorders>
        <w:top w:val="single" w:sz="4" w:space="0" w:color="E71D73" w:themeColor="accent1"/>
        <w:left w:val="single" w:sz="4" w:space="0" w:color="E71D73" w:themeColor="accent1"/>
        <w:bottom w:val="single" w:sz="4" w:space="0" w:color="E71D73" w:themeColor="accent1"/>
        <w:right w:val="single" w:sz="4" w:space="0" w:color="E71D73" w:themeColor="accent1"/>
      </w:tblBorders>
    </w:tblPr>
    <w:tblStylePr w:type="firstRow">
      <w:rPr>
        <w:b/>
        <w:bCs/>
        <w:color w:val="FFFFFF" w:themeColor="background1"/>
      </w:rPr>
      <w:tblPr/>
      <w:tcPr>
        <w:shd w:val="clear" w:color="auto" w:fill="E71D73" w:themeFill="accent1"/>
      </w:tcPr>
    </w:tblStylePr>
    <w:tblStylePr w:type="lastRow">
      <w:rPr>
        <w:b/>
        <w:bCs/>
      </w:rPr>
      <w:tblPr/>
      <w:tcPr>
        <w:tcBorders>
          <w:top w:val="double" w:sz="4" w:space="0" w:color="E71D73"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71D73" w:themeColor="accent1"/>
          <w:right w:val="single" w:sz="4" w:space="0" w:color="E71D73" w:themeColor="accent1"/>
        </w:tcBorders>
      </w:tcPr>
    </w:tblStylePr>
    <w:tblStylePr w:type="band1Horz">
      <w:tblPr/>
      <w:tcPr>
        <w:tcBorders>
          <w:top w:val="single" w:sz="4" w:space="0" w:color="E71D73" w:themeColor="accent1"/>
          <w:bottom w:val="single" w:sz="4" w:space="0" w:color="E71D73"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71D73" w:themeColor="accent1"/>
          <w:left w:val="nil"/>
        </w:tcBorders>
      </w:tcPr>
    </w:tblStylePr>
    <w:tblStylePr w:type="swCell">
      <w:tblPr/>
      <w:tcPr>
        <w:tcBorders>
          <w:top w:val="double" w:sz="4" w:space="0" w:color="E71D73" w:themeColor="accent1"/>
          <w:right w:val="nil"/>
        </w:tcBorders>
      </w:tcPr>
    </w:tblStylePr>
  </w:style>
  <w:style w:type="table" w:styleId="LightList-Accent1">
    <w:name w:val="Light List Accent 1"/>
    <w:basedOn w:val="TableNormal"/>
    <w:uiPriority w:val="61"/>
    <w:rsid w:val="00F53B5F"/>
    <w:rPr>
      <w:rFonts w:ascii="Arial" w:hAnsi="Arial"/>
      <w:color w:val="63666A"/>
      <w:lang w:eastAsia="en-US"/>
    </w:rPr>
    <w:tblPr>
      <w:tblStyleRowBandSize w:val="1"/>
      <w:tblStyleColBandSize w:val="1"/>
    </w:tblPr>
    <w:tcPr>
      <w:tcBorders>
        <w:top w:val="single" w:sz="8" w:space="0" w:color="E71D73" w:themeColor="accent1"/>
        <w:left w:val="single" w:sz="8" w:space="0" w:color="E71D73" w:themeColor="accent1"/>
        <w:bottom w:val="single" w:sz="8" w:space="0" w:color="E71D73" w:themeColor="accent1"/>
        <w:right w:val="single" w:sz="8" w:space="0" w:color="E71D73" w:themeColor="accent1"/>
      </w:tcBorders>
    </w:tcPr>
    <w:tblStylePr w:type="firstRow">
      <w:pPr>
        <w:spacing w:before="0" w:after="0" w:line="240" w:lineRule="auto"/>
      </w:pPr>
      <w:rPr>
        <w:b/>
        <w:bCs/>
        <w:color w:val="FFFFFF" w:themeColor="background1"/>
      </w:rPr>
      <w:tblPr/>
      <w:tcPr>
        <w:shd w:val="clear" w:color="auto" w:fill="E71D73" w:themeFill="accent1"/>
      </w:tcPr>
    </w:tblStylePr>
    <w:tblStylePr w:type="lastRow">
      <w:pPr>
        <w:spacing w:before="0" w:after="0" w:line="240" w:lineRule="auto"/>
      </w:pPr>
      <w:rPr>
        <w:b/>
        <w:bCs/>
      </w:rPr>
    </w:tblStylePr>
    <w:tblStylePr w:type="firstCol">
      <w:rPr>
        <w:b/>
        <w:bCs/>
      </w:rPr>
    </w:tblStylePr>
    <w:tblStylePr w:type="lastCol">
      <w:rPr>
        <w:b/>
        <w:bCs/>
      </w:rPr>
    </w:tblStylePr>
  </w:style>
  <w:style w:type="paragraph" w:customStyle="1" w:styleId="Quotesforreport">
    <w:name w:val="Quotes for report"/>
    <w:basedOn w:val="Body"/>
    <w:link w:val="QuotesforreportChar"/>
    <w:qFormat/>
    <w:rsid w:val="005B3A8D"/>
    <w:pPr>
      <w:shd w:val="clear" w:color="auto" w:fill="D9D9D9" w:themeFill="background1" w:themeFillShade="D9"/>
      <w:ind w:left="720"/>
    </w:pPr>
    <w:rPr>
      <w:i/>
      <w:iCs/>
      <w:color w:val="000000" w:themeColor="text1"/>
    </w:rPr>
  </w:style>
  <w:style w:type="character" w:customStyle="1" w:styleId="QuotesforreportChar">
    <w:name w:val="Quotes for report Char"/>
    <w:basedOn w:val="BodyChar"/>
    <w:link w:val="Quotesforreport"/>
    <w:rsid w:val="005B3A8D"/>
    <w:rPr>
      <w:rFonts w:ascii="Arial" w:hAnsi="Arial"/>
      <w:i/>
      <w:iCs/>
      <w:color w:val="000000" w:themeColor="text1"/>
      <w:sz w:val="22"/>
      <w:shd w:val="clear" w:color="auto" w:fill="D9D9D9" w:themeFill="background1" w:themeFillShade="D9"/>
      <w:lang w:eastAsia="en-US"/>
    </w:rPr>
  </w:style>
  <w:style w:type="paragraph" w:customStyle="1" w:styleId="Bullet1">
    <w:name w:val="Bullet 1"/>
    <w:basedOn w:val="Normal"/>
    <w:link w:val="Bullet1Char"/>
    <w:qFormat/>
    <w:rsid w:val="00030959"/>
    <w:pPr>
      <w:numPr>
        <w:numId w:val="18"/>
      </w:numPr>
      <w:spacing w:after="60" w:line="264" w:lineRule="auto"/>
    </w:pPr>
    <w:rPr>
      <w:rFonts w:asciiTheme="minorHAnsi" w:eastAsia="MS Mincho" w:hAnsiTheme="minorHAnsi"/>
      <w:color w:val="000000" w:themeColor="text1"/>
      <w:szCs w:val="22"/>
    </w:rPr>
  </w:style>
  <w:style w:type="paragraph" w:customStyle="1" w:styleId="Bullet2">
    <w:name w:val="Bullet 2"/>
    <w:basedOn w:val="Normal"/>
    <w:qFormat/>
    <w:rsid w:val="00030959"/>
    <w:pPr>
      <w:numPr>
        <w:ilvl w:val="1"/>
        <w:numId w:val="18"/>
      </w:numPr>
      <w:spacing w:after="60" w:line="264" w:lineRule="auto"/>
    </w:pPr>
    <w:rPr>
      <w:rFonts w:asciiTheme="minorHAnsi" w:eastAsia="MS Mincho" w:hAnsiTheme="minorHAnsi" w:cs="Arial"/>
      <w:color w:val="000000" w:themeColor="text1"/>
      <w:szCs w:val="22"/>
    </w:rPr>
  </w:style>
  <w:style w:type="paragraph" w:customStyle="1" w:styleId="Bullet3">
    <w:name w:val="Bullet 3"/>
    <w:basedOn w:val="Normal"/>
    <w:qFormat/>
    <w:rsid w:val="00030959"/>
    <w:pPr>
      <w:numPr>
        <w:ilvl w:val="2"/>
        <w:numId w:val="18"/>
      </w:numPr>
      <w:spacing w:after="60" w:line="264" w:lineRule="auto"/>
    </w:pPr>
    <w:rPr>
      <w:rFonts w:asciiTheme="minorHAnsi" w:eastAsia="MS Mincho" w:hAnsiTheme="minorHAnsi" w:cs="Arial"/>
      <w:color w:val="000000" w:themeColor="text1"/>
      <w:szCs w:val="22"/>
    </w:rPr>
  </w:style>
  <w:style w:type="character" w:customStyle="1" w:styleId="Bullet1Char">
    <w:name w:val="Bullet 1 Char"/>
    <w:basedOn w:val="DefaultParagraphFont"/>
    <w:link w:val="Bullet1"/>
    <w:rsid w:val="00030959"/>
    <w:rPr>
      <w:rFonts w:asciiTheme="minorHAnsi" w:eastAsia="MS Mincho" w:hAnsiTheme="minorHAnsi"/>
      <w:color w:val="000000" w:themeColor="text1"/>
      <w:szCs w:val="22"/>
      <w:lang w:eastAsia="en-US"/>
    </w:rPr>
  </w:style>
  <w:style w:type="character" w:customStyle="1" w:styleId="Heading4numberedv2Char">
    <w:name w:val="Heading 4 numbered_v2 Char"/>
    <w:basedOn w:val="DefaultParagraphFont"/>
    <w:link w:val="Heading4numberedv2"/>
    <w:rsid w:val="00030959"/>
    <w:rPr>
      <w:rFonts w:asciiTheme="majorHAnsi" w:eastAsiaTheme="majorEastAsia" w:hAnsiTheme="majorHAnsi" w:cstheme="majorBidi"/>
      <w:bCs/>
      <w:i/>
      <w:iCs/>
      <w:color w:val="000000" w:themeColor="text1"/>
      <w:sz w:val="22"/>
      <w:lang w:eastAsia="en-US"/>
    </w:rPr>
  </w:style>
  <w:style w:type="table" w:styleId="MediumList2-Accent5">
    <w:name w:val="Medium List 2 Accent 5"/>
    <w:basedOn w:val="TableNormal"/>
    <w:uiPriority w:val="66"/>
    <w:rsid w:val="00B16463"/>
    <w:rPr>
      <w:rFonts w:asciiTheme="majorHAnsi" w:eastAsiaTheme="majorEastAsia" w:hAnsiTheme="majorHAnsi" w:cstheme="majorBidi"/>
      <w:color w:val="000000" w:themeColor="text1"/>
      <w:lang w:eastAsia="en-US"/>
    </w:rPr>
    <w:tblPr>
      <w:tblStyleRowBandSize w:val="1"/>
      <w:tblStyleColBandSize w:val="1"/>
      <w:tblBorders>
        <w:top w:val="single" w:sz="8" w:space="0" w:color="007C58" w:themeColor="accent5"/>
        <w:left w:val="single" w:sz="8" w:space="0" w:color="007C58" w:themeColor="accent5"/>
        <w:bottom w:val="single" w:sz="8" w:space="0" w:color="007C58" w:themeColor="accent5"/>
        <w:right w:val="single" w:sz="8" w:space="0" w:color="007C58" w:themeColor="accent5"/>
      </w:tblBorders>
    </w:tblPr>
    <w:tblStylePr w:type="firstRow">
      <w:rPr>
        <w:sz w:val="24"/>
        <w:szCs w:val="24"/>
      </w:rPr>
      <w:tblPr/>
      <w:tcPr>
        <w:tcBorders>
          <w:top w:val="nil"/>
          <w:left w:val="nil"/>
          <w:bottom w:val="single" w:sz="24" w:space="0" w:color="007C58" w:themeColor="accent5"/>
          <w:right w:val="nil"/>
          <w:insideH w:val="nil"/>
          <w:insideV w:val="nil"/>
        </w:tcBorders>
        <w:shd w:val="clear" w:color="auto" w:fill="FFFFFF" w:themeFill="background1"/>
      </w:tcPr>
    </w:tblStylePr>
    <w:tblStylePr w:type="lastRow">
      <w:tblPr/>
      <w:tcPr>
        <w:tcBorders>
          <w:top w:val="single" w:sz="8" w:space="0" w:color="007C58"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C58" w:themeColor="accent5"/>
          <w:insideH w:val="nil"/>
          <w:insideV w:val="nil"/>
        </w:tcBorders>
        <w:shd w:val="clear" w:color="auto" w:fill="FFFFFF" w:themeFill="background1"/>
      </w:tcPr>
    </w:tblStylePr>
    <w:tblStylePr w:type="lastCol">
      <w:tblPr/>
      <w:tcPr>
        <w:tcBorders>
          <w:top w:val="nil"/>
          <w:left w:val="single" w:sz="8" w:space="0" w:color="007C58"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9FFFE2" w:themeFill="accent5" w:themeFillTint="3F"/>
      </w:tcPr>
    </w:tblStylePr>
    <w:tblStylePr w:type="band1Horz">
      <w:tblPr/>
      <w:tcPr>
        <w:tcBorders>
          <w:top w:val="nil"/>
          <w:bottom w:val="nil"/>
          <w:insideH w:val="nil"/>
          <w:insideV w:val="nil"/>
        </w:tcBorders>
        <w:shd w:val="clear" w:color="auto" w:fill="9FFFE2"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Table4-Accent1">
    <w:name w:val="List Table 4 Accent 1"/>
    <w:basedOn w:val="TableNormal"/>
    <w:uiPriority w:val="49"/>
    <w:rsid w:val="00B16463"/>
    <w:tblPr>
      <w:tblStyleRowBandSize w:val="1"/>
      <w:tblStyleColBandSize w:val="1"/>
      <w:tblBorders>
        <w:top w:val="single" w:sz="4" w:space="0" w:color="F077AA" w:themeColor="accent1" w:themeTint="99"/>
        <w:left w:val="single" w:sz="4" w:space="0" w:color="F077AA" w:themeColor="accent1" w:themeTint="99"/>
        <w:bottom w:val="single" w:sz="4" w:space="0" w:color="F077AA" w:themeColor="accent1" w:themeTint="99"/>
        <w:right w:val="single" w:sz="4" w:space="0" w:color="F077AA" w:themeColor="accent1" w:themeTint="99"/>
        <w:insideH w:val="single" w:sz="4" w:space="0" w:color="F077AA" w:themeColor="accent1" w:themeTint="99"/>
      </w:tblBorders>
    </w:tblPr>
    <w:tblStylePr w:type="firstRow">
      <w:rPr>
        <w:b/>
        <w:bCs/>
        <w:color w:val="FFFFFF" w:themeColor="background1"/>
      </w:rPr>
      <w:tblPr/>
      <w:tcPr>
        <w:tcBorders>
          <w:top w:val="single" w:sz="4" w:space="0" w:color="E71D73" w:themeColor="accent1"/>
          <w:left w:val="single" w:sz="4" w:space="0" w:color="E71D73" w:themeColor="accent1"/>
          <w:bottom w:val="single" w:sz="4" w:space="0" w:color="E71D73" w:themeColor="accent1"/>
          <w:right w:val="single" w:sz="4" w:space="0" w:color="E71D73" w:themeColor="accent1"/>
          <w:insideH w:val="nil"/>
        </w:tcBorders>
        <w:shd w:val="clear" w:color="auto" w:fill="E71D73" w:themeFill="accent1"/>
      </w:tcPr>
    </w:tblStylePr>
    <w:tblStylePr w:type="lastRow">
      <w:rPr>
        <w:b/>
        <w:bCs/>
      </w:rPr>
      <w:tblPr/>
      <w:tcPr>
        <w:tcBorders>
          <w:top w:val="double" w:sz="4" w:space="0" w:color="F077AA" w:themeColor="accent1" w:themeTint="99"/>
        </w:tcBorders>
      </w:tcPr>
    </w:tblStylePr>
    <w:tblStylePr w:type="firstCol">
      <w:rPr>
        <w:b/>
        <w:bCs/>
      </w:rPr>
    </w:tblStylePr>
    <w:tblStylePr w:type="lastCol">
      <w:rPr>
        <w:b/>
        <w:bCs/>
      </w:rPr>
    </w:tblStylePr>
    <w:tblStylePr w:type="band1Vert">
      <w:tblPr/>
      <w:tcPr>
        <w:shd w:val="clear" w:color="auto" w:fill="FAD1E2" w:themeFill="accent1" w:themeFillTint="33"/>
      </w:tcPr>
    </w:tblStylePr>
    <w:tblStylePr w:type="band1Horz">
      <w:tblPr/>
      <w:tcPr>
        <w:shd w:val="clear" w:color="auto" w:fill="FAD1E2" w:themeFill="accent1" w:themeFillTint="33"/>
      </w:tcPr>
    </w:tblStylePr>
  </w:style>
  <w:style w:type="table" w:customStyle="1" w:styleId="TableGrid1">
    <w:name w:val="Table Grid1"/>
    <w:basedOn w:val="TableNormal"/>
    <w:next w:val="TableGrid"/>
    <w:uiPriority w:val="59"/>
    <w:rsid w:val="006105FC"/>
    <w:rPr>
      <w:rFonts w:ascii="Arial" w:eastAsiaTheme="minorHAnsi" w:hAnsi="Arial" w:cstheme="minorBidi"/>
      <w:color w:val="333333"/>
      <w:lang w:eastAsia="en-US"/>
    </w:rPr>
    <w:tblPr/>
  </w:style>
  <w:style w:type="table" w:customStyle="1" w:styleId="TableGrid2">
    <w:name w:val="Table Grid2"/>
    <w:basedOn w:val="TableNormal"/>
    <w:next w:val="TableGrid"/>
    <w:uiPriority w:val="59"/>
    <w:rsid w:val="00C163F6"/>
    <w:rPr>
      <w:rFonts w:ascii="Arial" w:eastAsiaTheme="minorHAnsi" w:hAnsi="Arial" w:cstheme="minorBidi"/>
      <w:color w:val="333333"/>
      <w:lang w:eastAsia="en-US"/>
    </w:rPr>
    <w:tblPr/>
  </w:style>
  <w:style w:type="table" w:customStyle="1" w:styleId="TableGrid3">
    <w:name w:val="Table Grid3"/>
    <w:basedOn w:val="TableNormal"/>
    <w:next w:val="TableGrid"/>
    <w:uiPriority w:val="59"/>
    <w:rsid w:val="00C16F52"/>
    <w:rPr>
      <w:rFonts w:ascii="Arial" w:eastAsiaTheme="minorHAnsi" w:hAnsi="Arial" w:cstheme="minorBidi"/>
      <w:color w:val="333333"/>
      <w:lang w:eastAsia="en-US"/>
    </w:rPr>
    <w:tblPr/>
  </w:style>
  <w:style w:type="table" w:customStyle="1" w:styleId="TableGrid4">
    <w:name w:val="Table Grid4"/>
    <w:basedOn w:val="TableNormal"/>
    <w:next w:val="TableGrid"/>
    <w:uiPriority w:val="59"/>
    <w:rsid w:val="00C16F52"/>
    <w:rPr>
      <w:rFonts w:ascii="Arial" w:eastAsiaTheme="minorHAnsi" w:hAnsi="Arial" w:cstheme="minorBidi"/>
      <w:color w:val="333333"/>
      <w:lang w:eastAsia="en-US"/>
    </w:rPr>
    <w:tblPr/>
  </w:style>
  <w:style w:type="numbering" w:styleId="ArticleSection">
    <w:name w:val="Outline List 3"/>
    <w:basedOn w:val="NoList"/>
    <w:semiHidden/>
    <w:rsid w:val="00470978"/>
    <w:pPr>
      <w:numPr>
        <w:numId w:val="21"/>
      </w:numPr>
    </w:pPr>
  </w:style>
  <w:style w:type="paragraph" w:customStyle="1" w:styleId="04ABodyText">
    <w:name w:val="04A Body Text"/>
    <w:basedOn w:val="Normal"/>
    <w:link w:val="04ABodyTextChar"/>
    <w:qFormat/>
    <w:rsid w:val="00470978"/>
    <w:pPr>
      <w:spacing w:after="120" w:line="288" w:lineRule="auto"/>
    </w:pPr>
    <w:rPr>
      <w:rFonts w:cs="Arial"/>
      <w:color w:val="000000" w:themeColor="text1"/>
      <w:sz w:val="22"/>
      <w:lang w:eastAsia="en-GB"/>
    </w:rPr>
  </w:style>
  <w:style w:type="character" w:customStyle="1" w:styleId="04ABodyTextChar">
    <w:name w:val="04A Body Text Char"/>
    <w:basedOn w:val="DefaultParagraphFont"/>
    <w:link w:val="04ABodyText"/>
    <w:qFormat/>
    <w:rsid w:val="00470978"/>
    <w:rPr>
      <w:rFonts w:ascii="Arial" w:hAnsi="Arial" w:cs="Arial"/>
      <w:color w:val="000000" w:themeColor="text1"/>
      <w:sz w:val="22"/>
    </w:rPr>
  </w:style>
  <w:style w:type="table" w:styleId="GridTable4-Accent1">
    <w:name w:val="Grid Table 4 Accent 1"/>
    <w:basedOn w:val="TableNormal"/>
    <w:uiPriority w:val="49"/>
    <w:rsid w:val="000C7234"/>
    <w:tblPr>
      <w:tblStyleRowBandSize w:val="1"/>
      <w:tblStyleColBandSize w:val="1"/>
      <w:tblBorders>
        <w:top w:val="single" w:sz="4" w:space="0" w:color="F077AA" w:themeColor="accent1" w:themeTint="99"/>
        <w:left w:val="single" w:sz="4" w:space="0" w:color="F077AA" w:themeColor="accent1" w:themeTint="99"/>
        <w:bottom w:val="single" w:sz="4" w:space="0" w:color="F077AA" w:themeColor="accent1" w:themeTint="99"/>
        <w:right w:val="single" w:sz="4" w:space="0" w:color="F077AA" w:themeColor="accent1" w:themeTint="99"/>
        <w:insideH w:val="single" w:sz="4" w:space="0" w:color="F077AA" w:themeColor="accent1" w:themeTint="99"/>
        <w:insideV w:val="single" w:sz="4" w:space="0" w:color="F077AA" w:themeColor="accent1" w:themeTint="99"/>
      </w:tblBorders>
    </w:tblPr>
    <w:tblStylePr w:type="firstRow">
      <w:rPr>
        <w:b/>
        <w:bCs/>
        <w:color w:val="FFFFFF" w:themeColor="background1"/>
      </w:rPr>
      <w:tblPr/>
      <w:tcPr>
        <w:tcBorders>
          <w:top w:val="single" w:sz="4" w:space="0" w:color="E71D73" w:themeColor="accent1"/>
          <w:left w:val="single" w:sz="4" w:space="0" w:color="E71D73" w:themeColor="accent1"/>
          <w:bottom w:val="single" w:sz="4" w:space="0" w:color="E71D73" w:themeColor="accent1"/>
          <w:right w:val="single" w:sz="4" w:space="0" w:color="E71D73" w:themeColor="accent1"/>
          <w:insideH w:val="nil"/>
          <w:insideV w:val="nil"/>
        </w:tcBorders>
        <w:shd w:val="clear" w:color="auto" w:fill="E71D73" w:themeFill="accent1"/>
      </w:tcPr>
    </w:tblStylePr>
    <w:tblStylePr w:type="lastRow">
      <w:rPr>
        <w:b/>
        <w:bCs/>
      </w:rPr>
      <w:tblPr/>
      <w:tcPr>
        <w:tcBorders>
          <w:top w:val="double" w:sz="4" w:space="0" w:color="E71D73" w:themeColor="accent1"/>
        </w:tcBorders>
      </w:tcPr>
    </w:tblStylePr>
    <w:tblStylePr w:type="firstCol">
      <w:rPr>
        <w:b/>
        <w:bCs/>
      </w:rPr>
    </w:tblStylePr>
    <w:tblStylePr w:type="lastCol">
      <w:rPr>
        <w:b/>
        <w:bCs/>
      </w:rPr>
    </w:tblStylePr>
    <w:tblStylePr w:type="band1Vert">
      <w:tblPr/>
      <w:tcPr>
        <w:shd w:val="clear" w:color="auto" w:fill="FAD1E2" w:themeFill="accent1" w:themeFillTint="33"/>
      </w:tcPr>
    </w:tblStylePr>
    <w:tblStylePr w:type="band1Horz">
      <w:tblPr/>
      <w:tcPr>
        <w:shd w:val="clear" w:color="auto" w:fill="FAD1E2" w:themeFill="accent1" w:themeFillTint="33"/>
      </w:tcPr>
    </w:tblStylePr>
  </w:style>
  <w:style w:type="paragraph" w:customStyle="1" w:styleId="Bullet4">
    <w:name w:val="Bullet 4"/>
    <w:basedOn w:val="BodyText"/>
    <w:qFormat/>
    <w:rsid w:val="00AB0436"/>
    <w:pPr>
      <w:numPr>
        <w:ilvl w:val="3"/>
        <w:numId w:val="63"/>
      </w:numPr>
      <w:spacing w:after="60" w:line="264" w:lineRule="auto"/>
      <w:ind w:left="0" w:firstLine="0"/>
    </w:pPr>
    <w:rPr>
      <w:rFonts w:asciiTheme="minorHAnsi" w:eastAsiaTheme="minorHAnsi" w:hAnsiTheme="minorHAnsi" w:cstheme="minorBidi"/>
      <w:color w:val="000000" w:themeColor="text1"/>
      <w:sz w:val="22"/>
    </w:rPr>
  </w:style>
  <w:style w:type="paragraph" w:customStyle="1" w:styleId="TableBullet">
    <w:name w:val="Table Bullet"/>
    <w:basedOn w:val="TableBody"/>
    <w:rsid w:val="00AB0436"/>
    <w:pPr>
      <w:numPr>
        <w:numId w:val="54"/>
      </w:numPr>
      <w:ind w:left="0" w:firstLine="0"/>
    </w:pPr>
    <w:rPr>
      <w:rFonts w:ascii="Arial" w:hAnsi="Arial" w:cs="Times New Roman"/>
    </w:rPr>
  </w:style>
  <w:style w:type="character" w:customStyle="1" w:styleId="Heading1Char">
    <w:name w:val="Heading 1 Char"/>
    <w:aliases w:val="Heading 1_ Char"/>
    <w:basedOn w:val="DefaultParagraphFont"/>
    <w:link w:val="Heading1"/>
    <w:uiPriority w:val="9"/>
    <w:rsid w:val="00AB0436"/>
    <w:rPr>
      <w:rFonts w:ascii="Arial" w:hAnsi="Arial"/>
      <w:b/>
      <w:sz w:val="40"/>
      <w:lang w:eastAsia="en-US"/>
    </w:rPr>
  </w:style>
  <w:style w:type="paragraph" w:styleId="TOAHeading">
    <w:name w:val="toa heading"/>
    <w:basedOn w:val="TOCHeading"/>
    <w:next w:val="BodyText"/>
    <w:rsid w:val="00AB0436"/>
    <w:pPr>
      <w:spacing w:before="2960" w:after="320" w:line="240" w:lineRule="auto"/>
    </w:pPr>
    <w:rPr>
      <w:rFonts w:asciiTheme="majorHAnsi" w:hAnsiTheme="majorHAnsi"/>
      <w:b w:val="0"/>
      <w:bCs/>
      <w:color w:val="FFFFFF" w:themeColor="background1"/>
      <w:sz w:val="52"/>
      <w:szCs w:val="28"/>
      <w:lang w:eastAsia="en-US"/>
    </w:rPr>
  </w:style>
  <w:style w:type="paragraph" w:customStyle="1" w:styleId="TOEHeading">
    <w:name w:val="TOE Heading"/>
    <w:basedOn w:val="TOCHeading"/>
    <w:next w:val="BodyText"/>
    <w:rsid w:val="00AB0436"/>
    <w:pPr>
      <w:spacing w:before="2960" w:after="320" w:line="240" w:lineRule="auto"/>
    </w:pPr>
    <w:rPr>
      <w:rFonts w:asciiTheme="majorHAnsi" w:hAnsiTheme="majorHAnsi"/>
      <w:b w:val="0"/>
      <w:bCs/>
      <w:color w:val="FFFFFF" w:themeColor="background1"/>
      <w:sz w:val="52"/>
      <w:szCs w:val="28"/>
      <w:lang w:eastAsia="en-US"/>
    </w:rPr>
  </w:style>
  <w:style w:type="character" w:customStyle="1" w:styleId="Heading2Char">
    <w:name w:val="Heading 2 Char"/>
    <w:aliases w:val="Heading 2_ Char"/>
    <w:basedOn w:val="DefaultParagraphFont"/>
    <w:link w:val="Heading2"/>
    <w:uiPriority w:val="9"/>
    <w:rsid w:val="00AB0436"/>
    <w:rPr>
      <w:rFonts w:ascii="Arial" w:hAnsi="Arial"/>
      <w:b/>
      <w:color w:val="253360" w:themeColor="background2"/>
      <w:sz w:val="28"/>
      <w:lang w:eastAsia="en-US"/>
    </w:rPr>
  </w:style>
  <w:style w:type="character" w:customStyle="1" w:styleId="Heading4Char">
    <w:name w:val="Heading 4 Char"/>
    <w:aliases w:val="Heading 4_ Char"/>
    <w:basedOn w:val="DefaultParagraphFont"/>
    <w:link w:val="Heading4"/>
    <w:uiPriority w:val="9"/>
    <w:rsid w:val="00AB0436"/>
    <w:rPr>
      <w:rFonts w:ascii="Arial" w:hAnsi="Arial"/>
      <w:b/>
      <w:color w:val="523E91" w:themeColor="accent4"/>
      <w:sz w:val="22"/>
      <w:lang w:eastAsia="en-US"/>
    </w:rPr>
  </w:style>
  <w:style w:type="paragraph" w:customStyle="1" w:styleId="Reporttitle">
    <w:name w:val="Report title"/>
    <w:basedOn w:val="Normal"/>
    <w:rsid w:val="00AB0436"/>
    <w:pPr>
      <w:spacing w:line="216" w:lineRule="auto"/>
    </w:pPr>
    <w:rPr>
      <w:rFonts w:asciiTheme="minorHAnsi" w:eastAsiaTheme="minorHAnsi" w:hAnsiTheme="minorHAnsi" w:cstheme="minorBidi"/>
      <w:color w:val="FFFFFF" w:themeColor="background1"/>
      <w:sz w:val="48"/>
    </w:rPr>
  </w:style>
  <w:style w:type="paragraph" w:customStyle="1" w:styleId="Heading2numberednewpage">
    <w:name w:val="Heading 2 numbered new page"/>
    <w:basedOn w:val="Heading2numbered"/>
    <w:next w:val="BodyText"/>
    <w:rsid w:val="00AB0436"/>
    <w:pPr>
      <w:pageBreakBefore/>
      <w:numPr>
        <w:ilvl w:val="0"/>
        <w:numId w:val="0"/>
      </w:numPr>
    </w:pPr>
  </w:style>
  <w:style w:type="paragraph" w:customStyle="1" w:styleId="Pilcro">
    <w:name w:val="Pilcro"/>
    <w:basedOn w:val="Normal"/>
    <w:link w:val="PilcroChar"/>
    <w:qFormat/>
    <w:rsid w:val="00AB0436"/>
    <w:rPr>
      <w:rFonts w:asciiTheme="minorHAnsi" w:eastAsiaTheme="minorHAnsi" w:hAnsiTheme="minorHAnsi" w:cstheme="minorBidi"/>
      <w:color w:val="000000" w:themeColor="text1"/>
      <w:sz w:val="10"/>
    </w:rPr>
  </w:style>
  <w:style w:type="paragraph" w:customStyle="1" w:styleId="Disclaimernumbering">
    <w:name w:val="Disclaimer numbering"/>
    <w:basedOn w:val="Normal"/>
    <w:rsid w:val="00AB0436"/>
    <w:pPr>
      <w:numPr>
        <w:numId w:val="38"/>
      </w:numPr>
      <w:spacing w:after="60" w:line="264" w:lineRule="auto"/>
      <w:ind w:left="0" w:firstLine="0"/>
    </w:pPr>
    <w:rPr>
      <w:rFonts w:asciiTheme="minorHAnsi" w:eastAsia="MS Mincho" w:hAnsiTheme="minorHAnsi"/>
      <w:color w:val="000000" w:themeColor="text1"/>
    </w:rPr>
  </w:style>
  <w:style w:type="paragraph" w:styleId="Date">
    <w:name w:val="Date"/>
    <w:basedOn w:val="Reporttitle"/>
    <w:next w:val="Normal"/>
    <w:link w:val="DateChar"/>
    <w:uiPriority w:val="99"/>
    <w:rsid w:val="00AB0436"/>
    <w:pPr>
      <w:spacing w:line="240" w:lineRule="auto"/>
    </w:pPr>
    <w:rPr>
      <w:sz w:val="24"/>
    </w:rPr>
  </w:style>
  <w:style w:type="character" w:customStyle="1" w:styleId="DateChar">
    <w:name w:val="Date Char"/>
    <w:basedOn w:val="DefaultParagraphFont"/>
    <w:link w:val="Date"/>
    <w:uiPriority w:val="99"/>
    <w:rsid w:val="00AB0436"/>
    <w:rPr>
      <w:rFonts w:asciiTheme="minorHAnsi" w:eastAsiaTheme="minorHAnsi" w:hAnsiTheme="minorHAnsi" w:cstheme="minorBidi"/>
      <w:color w:val="FFFFFF" w:themeColor="background1"/>
      <w:sz w:val="24"/>
      <w:lang w:eastAsia="en-US"/>
    </w:rPr>
  </w:style>
  <w:style w:type="paragraph" w:customStyle="1" w:styleId="Endorsements">
    <w:name w:val="Endorsements"/>
    <w:basedOn w:val="Normal"/>
    <w:rsid w:val="00AB0436"/>
    <w:rPr>
      <w:rFonts w:asciiTheme="minorHAnsi" w:eastAsiaTheme="minorHAnsi" w:hAnsiTheme="minorHAnsi" w:cstheme="minorBidi"/>
      <w:caps/>
      <w:color w:val="FFFFFF" w:themeColor="background1"/>
    </w:rPr>
  </w:style>
  <w:style w:type="paragraph" w:customStyle="1" w:styleId="BackcoverCompanyName">
    <w:name w:val="Backcover Company Name"/>
    <w:basedOn w:val="Normal"/>
    <w:next w:val="Normal"/>
    <w:qFormat/>
    <w:rsid w:val="00AB0436"/>
    <w:pPr>
      <w:framePr w:wrap="notBeside" w:vAnchor="page" w:hAnchor="page" w:yAlign="bottom"/>
      <w:spacing w:after="120" w:line="264" w:lineRule="auto"/>
    </w:pPr>
    <w:rPr>
      <w:rFonts w:asciiTheme="minorHAnsi" w:eastAsiaTheme="minorHAnsi" w:hAnsiTheme="minorHAnsi" w:cstheme="minorBidi"/>
      <w:b/>
      <w:color w:val="253360" w:themeColor="background2"/>
    </w:rPr>
  </w:style>
  <w:style w:type="paragraph" w:customStyle="1" w:styleId="Source">
    <w:name w:val="Source"/>
    <w:basedOn w:val="Normal"/>
    <w:next w:val="Note"/>
    <w:qFormat/>
    <w:rsid w:val="00AB0436"/>
    <w:pPr>
      <w:spacing w:after="120"/>
    </w:pPr>
    <w:rPr>
      <w:rFonts w:asciiTheme="minorHAnsi" w:eastAsiaTheme="minorHAnsi" w:hAnsiTheme="minorHAnsi" w:cstheme="minorBidi"/>
      <w:i/>
      <w:color w:val="000000" w:themeColor="text1"/>
      <w:sz w:val="22"/>
    </w:rPr>
  </w:style>
  <w:style w:type="paragraph" w:customStyle="1" w:styleId="Note">
    <w:name w:val="Note"/>
    <w:basedOn w:val="Source"/>
    <w:rsid w:val="00AB0436"/>
    <w:pPr>
      <w:numPr>
        <w:numId w:val="49"/>
      </w:numPr>
      <w:ind w:left="0" w:firstLine="0"/>
    </w:pPr>
  </w:style>
  <w:style w:type="paragraph" w:customStyle="1" w:styleId="Placeholdertitle">
    <w:name w:val="Placeholder title"/>
    <w:basedOn w:val="Normal"/>
    <w:rsid w:val="00AB0436"/>
    <w:pPr>
      <w:keepNext/>
      <w:keepLines/>
      <w:spacing w:before="160" w:after="80"/>
    </w:pPr>
    <w:rPr>
      <w:rFonts w:asciiTheme="majorHAnsi" w:eastAsia="MS Mincho" w:hAnsiTheme="majorHAnsi"/>
      <w:b/>
      <w:color w:val="E71D73" w:themeColor="accent1"/>
      <w:szCs w:val="24"/>
      <w:lang w:eastAsia="ja-JP"/>
    </w:rPr>
  </w:style>
  <w:style w:type="character" w:customStyle="1" w:styleId="PlaceholderCaption">
    <w:name w:val="Placeholder Caption"/>
    <w:basedOn w:val="DefaultParagraphFont"/>
    <w:uiPriority w:val="1"/>
    <w:rsid w:val="00AB0436"/>
    <w:rPr>
      <w:color w:val="E71D73" w:themeColor="accent1"/>
      <w:lang w:val="en-GB"/>
    </w:rPr>
  </w:style>
  <w:style w:type="paragraph" w:customStyle="1" w:styleId="Appendixheading1">
    <w:name w:val="Appendix heading 1"/>
    <w:basedOn w:val="Heading1"/>
    <w:next w:val="Appendixheading2"/>
    <w:link w:val="Appendixheading1Char"/>
    <w:qFormat/>
    <w:rsid w:val="00AB0436"/>
    <w:pPr>
      <w:numPr>
        <w:numId w:val="0"/>
      </w:numPr>
      <w:spacing w:before="0" w:after="320"/>
    </w:pPr>
    <w:rPr>
      <w:rFonts w:asciiTheme="majorHAnsi" w:eastAsiaTheme="majorEastAsia" w:hAnsiTheme="majorHAnsi" w:cstheme="majorBidi"/>
      <w:b w:val="0"/>
      <w:bCs/>
      <w:color w:val="E71D73" w:themeColor="accent1"/>
      <w:sz w:val="52"/>
      <w:szCs w:val="28"/>
    </w:rPr>
  </w:style>
  <w:style w:type="paragraph" w:customStyle="1" w:styleId="Appendixheading2">
    <w:name w:val="Appendix heading 2"/>
    <w:basedOn w:val="Heading2"/>
    <w:next w:val="BodyText"/>
    <w:qFormat/>
    <w:rsid w:val="00AB0436"/>
    <w:pPr>
      <w:keepNext/>
      <w:keepLines/>
      <w:numPr>
        <w:ilvl w:val="0"/>
        <w:numId w:val="0"/>
      </w:numPr>
      <w:tabs>
        <w:tab w:val="clear" w:pos="475"/>
      </w:tabs>
      <w:spacing w:before="120" w:after="0"/>
    </w:pPr>
    <w:rPr>
      <w:rFonts w:asciiTheme="majorHAnsi" w:eastAsiaTheme="majorEastAsia" w:hAnsiTheme="majorHAnsi" w:cstheme="majorBidi"/>
      <w:bCs/>
      <w:color w:val="95C11F" w:themeColor="accent2"/>
      <w:sz w:val="24"/>
      <w:szCs w:val="26"/>
    </w:rPr>
  </w:style>
  <w:style w:type="paragraph" w:customStyle="1" w:styleId="Appendixheading3">
    <w:name w:val="Appendix heading 3"/>
    <w:basedOn w:val="Heading3"/>
    <w:next w:val="BodyText"/>
    <w:qFormat/>
    <w:rsid w:val="00AB0436"/>
    <w:pPr>
      <w:numPr>
        <w:ilvl w:val="0"/>
        <w:numId w:val="0"/>
      </w:numPr>
      <w:tabs>
        <w:tab w:val="clear" w:pos="567"/>
      </w:tabs>
      <w:spacing w:after="0"/>
    </w:pPr>
    <w:rPr>
      <w:rFonts w:asciiTheme="majorHAnsi" w:eastAsiaTheme="majorEastAsia" w:hAnsiTheme="majorHAnsi" w:cstheme="majorBidi"/>
      <w:b w:val="0"/>
      <w:bCs/>
      <w:color w:val="95C11F" w:themeColor="accent2"/>
    </w:rPr>
  </w:style>
  <w:style w:type="paragraph" w:customStyle="1" w:styleId="Appendixheading4">
    <w:name w:val="Appendix heading 4"/>
    <w:basedOn w:val="Heading4"/>
    <w:next w:val="BodyText"/>
    <w:qFormat/>
    <w:rsid w:val="00AB0436"/>
    <w:pPr>
      <w:keepNext/>
      <w:keepLines/>
      <w:numPr>
        <w:ilvl w:val="0"/>
        <w:numId w:val="0"/>
      </w:numPr>
      <w:tabs>
        <w:tab w:val="clear" w:pos="567"/>
      </w:tabs>
      <w:spacing w:before="120" w:after="60" w:line="264" w:lineRule="auto"/>
    </w:pPr>
    <w:rPr>
      <w:rFonts w:asciiTheme="majorHAnsi" w:eastAsiaTheme="majorEastAsia" w:hAnsiTheme="majorHAnsi" w:cstheme="majorBidi"/>
      <w:bCs/>
      <w:iCs/>
      <w:color w:val="000000" w:themeColor="text1"/>
      <w:sz w:val="20"/>
    </w:rPr>
  </w:style>
  <w:style w:type="paragraph" w:customStyle="1" w:styleId="Appendixheading1letters">
    <w:name w:val="Appendix heading 1 letters"/>
    <w:basedOn w:val="Normal"/>
    <w:next w:val="Appendixheading2letters"/>
    <w:link w:val="Appendixheading1lettersChar"/>
    <w:qFormat/>
    <w:rsid w:val="00AB0436"/>
    <w:pPr>
      <w:keepNext/>
      <w:keepLines/>
      <w:pageBreakBefore/>
      <w:numPr>
        <w:ilvl w:val="1"/>
        <w:numId w:val="59"/>
      </w:numPr>
      <w:tabs>
        <w:tab w:val="clear" w:pos="1304"/>
      </w:tabs>
      <w:spacing w:after="320"/>
      <w:ind w:left="0" w:firstLine="0"/>
      <w:outlineLvl w:val="0"/>
    </w:pPr>
    <w:rPr>
      <w:rFonts w:asciiTheme="majorHAnsi" w:eastAsiaTheme="majorEastAsia" w:hAnsiTheme="majorHAnsi" w:cstheme="majorBidi"/>
      <w:bCs/>
      <w:color w:val="E71D73" w:themeColor="accent1"/>
      <w:sz w:val="52"/>
      <w:szCs w:val="28"/>
    </w:rPr>
  </w:style>
  <w:style w:type="character" w:customStyle="1" w:styleId="Appendixheading1lettersChar">
    <w:name w:val="Appendix heading 1 letters Char"/>
    <w:basedOn w:val="DefaultParagraphFont"/>
    <w:link w:val="Appendixheading1letters"/>
    <w:rsid w:val="00AB0436"/>
    <w:rPr>
      <w:rFonts w:asciiTheme="majorHAnsi" w:eastAsiaTheme="majorEastAsia" w:hAnsiTheme="majorHAnsi" w:cstheme="majorBidi"/>
      <w:bCs/>
      <w:color w:val="E71D73" w:themeColor="accent1"/>
      <w:sz w:val="52"/>
      <w:szCs w:val="28"/>
      <w:lang w:eastAsia="en-US"/>
    </w:rPr>
  </w:style>
  <w:style w:type="paragraph" w:customStyle="1" w:styleId="Appendixheading1numbered">
    <w:name w:val="Appendix heading 1 numbered"/>
    <w:basedOn w:val="Normal"/>
    <w:next w:val="Appendixheading2numbered"/>
    <w:link w:val="Appendixheading1numberedChar"/>
    <w:qFormat/>
    <w:rsid w:val="00AB0436"/>
    <w:pPr>
      <w:keepNext/>
      <w:pageBreakBefore/>
      <w:numPr>
        <w:ilvl w:val="1"/>
        <w:numId w:val="60"/>
      </w:numPr>
      <w:tabs>
        <w:tab w:val="clear" w:pos="1304"/>
      </w:tabs>
      <w:spacing w:after="320"/>
      <w:ind w:left="0" w:firstLine="0"/>
      <w:outlineLvl w:val="0"/>
    </w:pPr>
    <w:rPr>
      <w:rFonts w:asciiTheme="majorHAnsi" w:eastAsia="MS Mincho" w:hAnsiTheme="majorHAnsi" w:cs="Arial"/>
      <w:color w:val="E71D73" w:themeColor="accent1"/>
      <w:kern w:val="32"/>
      <w:sz w:val="52"/>
      <w:szCs w:val="32"/>
    </w:rPr>
  </w:style>
  <w:style w:type="character" w:customStyle="1" w:styleId="Appendixheading1numberedChar">
    <w:name w:val="Appendix heading 1 numbered Char"/>
    <w:basedOn w:val="DefaultParagraphFont"/>
    <w:link w:val="Appendixheading1numbered"/>
    <w:rsid w:val="00AB0436"/>
    <w:rPr>
      <w:rFonts w:asciiTheme="majorHAnsi" w:eastAsia="MS Mincho" w:hAnsiTheme="majorHAnsi" w:cs="Arial"/>
      <w:color w:val="E71D73" w:themeColor="accent1"/>
      <w:kern w:val="32"/>
      <w:sz w:val="52"/>
      <w:szCs w:val="32"/>
      <w:lang w:eastAsia="en-US"/>
    </w:rPr>
  </w:style>
  <w:style w:type="paragraph" w:customStyle="1" w:styleId="Appendixheading2numbered">
    <w:name w:val="Appendix heading 2 numbered"/>
    <w:basedOn w:val="Appendixheading2"/>
    <w:next w:val="BodyText"/>
    <w:link w:val="Appendixheading2numberedChar"/>
    <w:qFormat/>
    <w:rsid w:val="00AB0436"/>
    <w:pPr>
      <w:numPr>
        <w:ilvl w:val="2"/>
        <w:numId w:val="60"/>
      </w:numPr>
      <w:tabs>
        <w:tab w:val="clear" w:pos="737"/>
      </w:tabs>
      <w:ind w:left="0" w:firstLine="0"/>
    </w:pPr>
  </w:style>
  <w:style w:type="character" w:customStyle="1" w:styleId="Appendixheading2numberedChar">
    <w:name w:val="Appendix heading 2 numbered Char"/>
    <w:basedOn w:val="DefaultParagraphFont"/>
    <w:link w:val="Appendixheading2numbered"/>
    <w:rsid w:val="00AB0436"/>
    <w:rPr>
      <w:rFonts w:asciiTheme="majorHAnsi" w:eastAsiaTheme="majorEastAsia" w:hAnsiTheme="majorHAnsi" w:cstheme="majorBidi"/>
      <w:b/>
      <w:bCs/>
      <w:color w:val="95C11F" w:themeColor="accent2"/>
      <w:sz w:val="24"/>
      <w:szCs w:val="26"/>
      <w:lang w:eastAsia="en-US"/>
    </w:rPr>
  </w:style>
  <w:style w:type="paragraph" w:customStyle="1" w:styleId="Appendixheading2letters">
    <w:name w:val="Appendix heading 2 letters"/>
    <w:basedOn w:val="Appendixheading2"/>
    <w:next w:val="BodyText"/>
    <w:link w:val="Appendixheading2lettersChar"/>
    <w:qFormat/>
    <w:rsid w:val="00AB0436"/>
    <w:pPr>
      <w:numPr>
        <w:ilvl w:val="2"/>
        <w:numId w:val="59"/>
      </w:numPr>
      <w:tabs>
        <w:tab w:val="clear" w:pos="737"/>
      </w:tabs>
      <w:ind w:left="0" w:firstLine="0"/>
    </w:pPr>
  </w:style>
  <w:style w:type="character" w:customStyle="1" w:styleId="Appendixheading2lettersChar">
    <w:name w:val="Appendix heading 2 letters Char"/>
    <w:basedOn w:val="Appendixheading2numberedChar"/>
    <w:link w:val="Appendixheading2letters"/>
    <w:rsid w:val="00AB0436"/>
    <w:rPr>
      <w:rFonts w:asciiTheme="majorHAnsi" w:eastAsiaTheme="majorEastAsia" w:hAnsiTheme="majorHAnsi" w:cstheme="majorBidi"/>
      <w:b/>
      <w:bCs/>
      <w:color w:val="95C11F" w:themeColor="accent2"/>
      <w:sz w:val="24"/>
      <w:szCs w:val="26"/>
      <w:lang w:eastAsia="en-US"/>
    </w:rPr>
  </w:style>
  <w:style w:type="paragraph" w:customStyle="1" w:styleId="Appendixheading3letters">
    <w:name w:val="Appendix heading 3 letters"/>
    <w:basedOn w:val="Appendixheading3"/>
    <w:next w:val="BodyText"/>
    <w:link w:val="Appendixheading3lettersChar"/>
    <w:qFormat/>
    <w:rsid w:val="00AB0436"/>
    <w:pPr>
      <w:numPr>
        <w:ilvl w:val="3"/>
        <w:numId w:val="59"/>
      </w:numPr>
      <w:tabs>
        <w:tab w:val="clear" w:pos="737"/>
      </w:tabs>
      <w:ind w:left="0" w:firstLine="0"/>
    </w:pPr>
  </w:style>
  <w:style w:type="character" w:customStyle="1" w:styleId="Appendixheading3lettersChar">
    <w:name w:val="Appendix heading 3 letters Char"/>
    <w:basedOn w:val="DefaultParagraphFont"/>
    <w:link w:val="Appendixheading3letters"/>
    <w:rsid w:val="00AB0436"/>
    <w:rPr>
      <w:rFonts w:asciiTheme="majorHAnsi" w:eastAsiaTheme="majorEastAsia" w:hAnsiTheme="majorHAnsi" w:cstheme="majorBidi"/>
      <w:bCs/>
      <w:color w:val="95C11F" w:themeColor="accent2"/>
      <w:sz w:val="24"/>
      <w:lang w:eastAsia="en-US"/>
    </w:rPr>
  </w:style>
  <w:style w:type="paragraph" w:customStyle="1" w:styleId="Appendixheading3numbered">
    <w:name w:val="Appendix heading 3 numbered"/>
    <w:basedOn w:val="Appendixheading3"/>
    <w:next w:val="BodyText"/>
    <w:link w:val="Appendixheading3numberedChar"/>
    <w:qFormat/>
    <w:rsid w:val="00AB0436"/>
    <w:pPr>
      <w:numPr>
        <w:ilvl w:val="3"/>
        <w:numId w:val="60"/>
      </w:numPr>
      <w:tabs>
        <w:tab w:val="clear" w:pos="737"/>
      </w:tabs>
      <w:ind w:left="0" w:firstLine="0"/>
    </w:pPr>
  </w:style>
  <w:style w:type="character" w:customStyle="1" w:styleId="Appendixheading3numberedChar">
    <w:name w:val="Appendix heading 3 numbered Char"/>
    <w:basedOn w:val="Appendixheading3lettersChar"/>
    <w:link w:val="Appendixheading3numbered"/>
    <w:rsid w:val="00AB0436"/>
    <w:rPr>
      <w:rFonts w:asciiTheme="majorHAnsi" w:eastAsiaTheme="majorEastAsia" w:hAnsiTheme="majorHAnsi" w:cstheme="majorBidi"/>
      <w:bCs/>
      <w:color w:val="95C11F" w:themeColor="accent2"/>
      <w:sz w:val="24"/>
      <w:lang w:eastAsia="en-US"/>
    </w:rPr>
  </w:style>
  <w:style w:type="paragraph" w:customStyle="1" w:styleId="Heading2numberedv2newpage">
    <w:name w:val="Heading 2 numbered_v2 new page"/>
    <w:basedOn w:val="Heading2numberedv2"/>
    <w:next w:val="BodyText"/>
    <w:rsid w:val="00AB0436"/>
    <w:pPr>
      <w:pageBreakBefore/>
      <w:numPr>
        <w:ilvl w:val="0"/>
        <w:numId w:val="0"/>
      </w:numPr>
    </w:pPr>
    <w:rPr>
      <w:sz w:val="24"/>
    </w:rPr>
  </w:style>
  <w:style w:type="paragraph" w:customStyle="1" w:styleId="Heading2noTOCnewpage">
    <w:name w:val="Heading 2 no TOC new page"/>
    <w:basedOn w:val="Heading2noTOC"/>
    <w:next w:val="BodyText"/>
    <w:rsid w:val="00AB0436"/>
    <w:pPr>
      <w:pageBreakBefore/>
    </w:pPr>
  </w:style>
  <w:style w:type="paragraph" w:customStyle="1" w:styleId="Heading2lettersv2newpage">
    <w:name w:val="Heading 2 letters_v2 new page"/>
    <w:basedOn w:val="Heading2lettersv2"/>
    <w:next w:val="BodyText"/>
    <w:rsid w:val="00AB0436"/>
    <w:pPr>
      <w:pageBreakBefore/>
      <w:numPr>
        <w:ilvl w:val="0"/>
        <w:numId w:val="0"/>
      </w:numPr>
    </w:pPr>
  </w:style>
  <w:style w:type="paragraph" w:customStyle="1" w:styleId="Heading2lettersnewpage">
    <w:name w:val="Heading 2 letters new page"/>
    <w:basedOn w:val="Heading2letters"/>
    <w:next w:val="BodyText"/>
    <w:rsid w:val="00AB0436"/>
    <w:pPr>
      <w:pageBreakBefore/>
      <w:numPr>
        <w:ilvl w:val="0"/>
        <w:numId w:val="0"/>
      </w:numPr>
    </w:pPr>
  </w:style>
  <w:style w:type="paragraph" w:customStyle="1" w:styleId="Heading2letters">
    <w:name w:val="Heading 2 letters"/>
    <w:basedOn w:val="Heading2"/>
    <w:next w:val="BodyText"/>
    <w:link w:val="Heading2lettersChar"/>
    <w:qFormat/>
    <w:rsid w:val="00AB0436"/>
    <w:pPr>
      <w:keepNext/>
      <w:keepLines/>
      <w:numPr>
        <w:ilvl w:val="2"/>
        <w:numId w:val="51"/>
      </w:numPr>
      <w:tabs>
        <w:tab w:val="clear" w:pos="475"/>
        <w:tab w:val="clear" w:pos="737"/>
      </w:tabs>
      <w:spacing w:before="120" w:after="0"/>
      <w:ind w:left="0" w:firstLine="0"/>
    </w:pPr>
    <w:rPr>
      <w:rFonts w:asciiTheme="majorHAnsi" w:eastAsiaTheme="majorEastAsia" w:hAnsiTheme="majorHAnsi" w:cstheme="majorBidi"/>
      <w:bCs/>
      <w:color w:val="95C11F" w:themeColor="accent2"/>
      <w:sz w:val="24"/>
      <w:szCs w:val="26"/>
    </w:rPr>
  </w:style>
  <w:style w:type="character" w:customStyle="1" w:styleId="Heading2lettersChar">
    <w:name w:val="Heading 2 letters Char"/>
    <w:basedOn w:val="Heading2Char"/>
    <w:link w:val="Heading2letters"/>
    <w:rsid w:val="00AB0436"/>
    <w:rPr>
      <w:rFonts w:asciiTheme="majorHAnsi" w:eastAsiaTheme="majorEastAsia" w:hAnsiTheme="majorHAnsi" w:cstheme="majorBidi"/>
      <w:b/>
      <w:bCs/>
      <w:color w:val="95C11F" w:themeColor="accent2"/>
      <w:sz w:val="24"/>
      <w:szCs w:val="26"/>
      <w:lang w:eastAsia="en-US"/>
    </w:rPr>
  </w:style>
  <w:style w:type="paragraph" w:customStyle="1" w:styleId="Heading2numbered">
    <w:name w:val="Heading 2 numbered"/>
    <w:basedOn w:val="Heading2"/>
    <w:next w:val="BodyText"/>
    <w:link w:val="Heading2numberedChar"/>
    <w:qFormat/>
    <w:rsid w:val="00AB0436"/>
    <w:pPr>
      <w:keepNext/>
      <w:keepLines/>
      <w:numPr>
        <w:ilvl w:val="2"/>
        <w:numId w:val="52"/>
      </w:numPr>
      <w:tabs>
        <w:tab w:val="clear" w:pos="475"/>
        <w:tab w:val="clear" w:pos="737"/>
      </w:tabs>
      <w:spacing w:before="120" w:after="0"/>
      <w:ind w:left="0" w:firstLine="0"/>
    </w:pPr>
    <w:rPr>
      <w:rFonts w:asciiTheme="majorHAnsi" w:eastAsiaTheme="majorEastAsia" w:hAnsiTheme="majorHAnsi" w:cstheme="majorBidi"/>
      <w:bCs/>
      <w:color w:val="95C11F" w:themeColor="accent2"/>
      <w:sz w:val="24"/>
      <w:szCs w:val="26"/>
    </w:rPr>
  </w:style>
  <w:style w:type="character" w:customStyle="1" w:styleId="Heading2numberedChar">
    <w:name w:val="Heading 2 numbered Char"/>
    <w:basedOn w:val="Heading2Char"/>
    <w:link w:val="Heading2numbered"/>
    <w:rsid w:val="00AB0436"/>
    <w:rPr>
      <w:rFonts w:asciiTheme="majorHAnsi" w:eastAsiaTheme="majorEastAsia" w:hAnsiTheme="majorHAnsi" w:cstheme="majorBidi"/>
      <w:b/>
      <w:bCs/>
      <w:color w:val="95C11F" w:themeColor="accent2"/>
      <w:sz w:val="24"/>
      <w:szCs w:val="26"/>
      <w:lang w:eastAsia="en-US"/>
    </w:rPr>
  </w:style>
  <w:style w:type="paragraph" w:customStyle="1" w:styleId="Heading3letters">
    <w:name w:val="Heading 3 letters"/>
    <w:basedOn w:val="Heading3"/>
    <w:next w:val="BodyText"/>
    <w:link w:val="Heading3lettersChar"/>
    <w:qFormat/>
    <w:rsid w:val="00AB0436"/>
    <w:pPr>
      <w:numPr>
        <w:ilvl w:val="3"/>
        <w:numId w:val="51"/>
      </w:numPr>
      <w:tabs>
        <w:tab w:val="clear" w:pos="567"/>
        <w:tab w:val="clear" w:pos="737"/>
      </w:tabs>
      <w:spacing w:after="0"/>
      <w:ind w:left="0" w:firstLine="0"/>
    </w:pPr>
    <w:rPr>
      <w:rFonts w:asciiTheme="majorHAnsi" w:eastAsiaTheme="majorEastAsia" w:hAnsiTheme="majorHAnsi" w:cstheme="majorBidi"/>
      <w:b w:val="0"/>
      <w:bCs/>
      <w:color w:val="95C11F" w:themeColor="accent2"/>
    </w:rPr>
  </w:style>
  <w:style w:type="character" w:customStyle="1" w:styleId="Heading3lettersChar">
    <w:name w:val="Heading 3 letters Char"/>
    <w:basedOn w:val="Heading3Char"/>
    <w:link w:val="Heading3letters"/>
    <w:rsid w:val="00AB0436"/>
    <w:rPr>
      <w:rFonts w:asciiTheme="majorHAnsi" w:eastAsiaTheme="majorEastAsia" w:hAnsiTheme="majorHAnsi" w:cstheme="majorBidi"/>
      <w:b w:val="0"/>
      <w:bCs/>
      <w:color w:val="95C11F" w:themeColor="accent2"/>
      <w:sz w:val="24"/>
      <w:lang w:eastAsia="en-US"/>
    </w:rPr>
  </w:style>
  <w:style w:type="paragraph" w:customStyle="1" w:styleId="Heading3numbered">
    <w:name w:val="Heading 3 numbered"/>
    <w:basedOn w:val="Heading3"/>
    <w:next w:val="BodyText"/>
    <w:link w:val="Heading3numberedChar"/>
    <w:qFormat/>
    <w:rsid w:val="00AB0436"/>
    <w:pPr>
      <w:numPr>
        <w:ilvl w:val="3"/>
        <w:numId w:val="52"/>
      </w:numPr>
      <w:tabs>
        <w:tab w:val="clear" w:pos="567"/>
        <w:tab w:val="clear" w:pos="737"/>
      </w:tabs>
      <w:spacing w:after="0"/>
      <w:ind w:left="0" w:firstLine="0"/>
    </w:pPr>
    <w:rPr>
      <w:rFonts w:asciiTheme="majorHAnsi" w:eastAsiaTheme="majorEastAsia" w:hAnsiTheme="majorHAnsi" w:cstheme="majorBidi"/>
      <w:b w:val="0"/>
      <w:bCs/>
      <w:color w:val="95C11F" w:themeColor="accent2"/>
    </w:rPr>
  </w:style>
  <w:style w:type="character" w:customStyle="1" w:styleId="Heading3numberedChar">
    <w:name w:val="Heading 3 numbered Char"/>
    <w:basedOn w:val="Heading3Char"/>
    <w:link w:val="Heading3numbered"/>
    <w:rsid w:val="00AB0436"/>
    <w:rPr>
      <w:rFonts w:asciiTheme="majorHAnsi" w:eastAsiaTheme="majorEastAsia" w:hAnsiTheme="majorHAnsi" w:cstheme="majorBidi"/>
      <w:b w:val="0"/>
      <w:bCs/>
      <w:color w:val="95C11F" w:themeColor="accent2"/>
      <w:sz w:val="24"/>
      <w:lang w:eastAsia="en-US"/>
    </w:rPr>
  </w:style>
  <w:style w:type="paragraph" w:customStyle="1" w:styleId="TableBody8pt">
    <w:name w:val="Table Body 8pt"/>
    <w:basedOn w:val="Normal"/>
    <w:rsid w:val="00AB0436"/>
    <w:pPr>
      <w:keepNext/>
      <w:keepLines/>
      <w:spacing w:before="28" w:after="28"/>
    </w:pPr>
    <w:rPr>
      <w:rFonts w:eastAsia="MS Mincho"/>
      <w:color w:val="000000" w:themeColor="text1"/>
      <w:sz w:val="16"/>
    </w:rPr>
  </w:style>
  <w:style w:type="paragraph" w:customStyle="1" w:styleId="TableBullet2">
    <w:name w:val="Table Bullet 2"/>
    <w:basedOn w:val="TableBody"/>
    <w:rsid w:val="00AB0436"/>
    <w:pPr>
      <w:numPr>
        <w:ilvl w:val="1"/>
        <w:numId w:val="54"/>
      </w:numPr>
      <w:ind w:left="0" w:firstLine="0"/>
    </w:pPr>
  </w:style>
  <w:style w:type="paragraph" w:customStyle="1" w:styleId="TableBullet8pt">
    <w:name w:val="Table Bullet 8pt"/>
    <w:basedOn w:val="TableBody8pt"/>
    <w:rsid w:val="00AB0436"/>
    <w:pPr>
      <w:numPr>
        <w:numId w:val="55"/>
      </w:numPr>
      <w:ind w:left="0" w:firstLine="0"/>
    </w:pPr>
  </w:style>
  <w:style w:type="paragraph" w:customStyle="1" w:styleId="TableBullet28pt">
    <w:name w:val="Table Bullet 2 8pt"/>
    <w:basedOn w:val="TableBullet8pt"/>
    <w:rsid w:val="00AB0436"/>
    <w:pPr>
      <w:numPr>
        <w:ilvl w:val="1"/>
      </w:numPr>
      <w:ind w:left="0" w:firstLine="0"/>
    </w:pPr>
  </w:style>
  <w:style w:type="paragraph" w:customStyle="1" w:styleId="TableHeading">
    <w:name w:val="Table Heading"/>
    <w:basedOn w:val="Normal"/>
    <w:rsid w:val="00AB0436"/>
    <w:pPr>
      <w:keepNext/>
      <w:keepLines/>
      <w:spacing w:before="80" w:after="60"/>
      <w:jc w:val="center"/>
    </w:pPr>
    <w:rPr>
      <w:rFonts w:asciiTheme="minorHAnsi" w:eastAsia="MS Mincho" w:hAnsiTheme="minorHAnsi"/>
      <w:color w:val="253360" w:themeColor="background2"/>
      <w:lang w:eastAsia="ja-JP"/>
    </w:rPr>
  </w:style>
  <w:style w:type="paragraph" w:customStyle="1" w:styleId="Tableheading8pt">
    <w:name w:val="Table heading 8pt"/>
    <w:basedOn w:val="TableBody8pt"/>
    <w:rsid w:val="00AB0436"/>
    <w:rPr>
      <w:b/>
      <w:color w:val="FFFFFF" w:themeColor="background1"/>
    </w:rPr>
  </w:style>
  <w:style w:type="paragraph" w:customStyle="1" w:styleId="TableHeading9pt">
    <w:name w:val="Table Heading 9pt"/>
    <w:basedOn w:val="Normal"/>
    <w:rsid w:val="00AB0436"/>
    <w:pPr>
      <w:keepNext/>
      <w:keepLines/>
      <w:spacing w:before="28" w:after="28"/>
    </w:pPr>
    <w:rPr>
      <w:rFonts w:eastAsia="MS Mincho"/>
      <w:b/>
      <w:color w:val="FFFFFF" w:themeColor="background1"/>
    </w:rPr>
  </w:style>
  <w:style w:type="paragraph" w:customStyle="1" w:styleId="Bullet1nospacing">
    <w:name w:val="Bullet 1 (no spacing)"/>
    <w:basedOn w:val="Normal"/>
    <w:qFormat/>
    <w:rsid w:val="00AB0436"/>
    <w:pPr>
      <w:numPr>
        <w:numId w:val="36"/>
      </w:numPr>
      <w:ind w:left="0" w:firstLine="0"/>
    </w:pPr>
    <w:rPr>
      <w:rFonts w:asciiTheme="minorHAnsi" w:eastAsia="MS Mincho" w:hAnsiTheme="minorHAnsi"/>
      <w:color w:val="000000" w:themeColor="text1"/>
    </w:rPr>
  </w:style>
  <w:style w:type="paragraph" w:customStyle="1" w:styleId="Bullet2nospacing">
    <w:name w:val="Bullet 2 (no spacing)"/>
    <w:basedOn w:val="Normal"/>
    <w:qFormat/>
    <w:rsid w:val="00AB0436"/>
    <w:pPr>
      <w:numPr>
        <w:ilvl w:val="1"/>
        <w:numId w:val="36"/>
      </w:numPr>
      <w:ind w:left="0" w:firstLine="0"/>
    </w:pPr>
    <w:rPr>
      <w:rFonts w:asciiTheme="minorHAnsi" w:eastAsia="MS Mincho" w:hAnsiTheme="minorHAnsi"/>
      <w:color w:val="000000" w:themeColor="text1"/>
    </w:rPr>
  </w:style>
  <w:style w:type="paragraph" w:customStyle="1" w:styleId="Bullet3nospacing">
    <w:name w:val="Bullet 3 (no spacing)"/>
    <w:basedOn w:val="Normal"/>
    <w:qFormat/>
    <w:rsid w:val="00AB0436"/>
    <w:pPr>
      <w:numPr>
        <w:ilvl w:val="2"/>
        <w:numId w:val="36"/>
      </w:numPr>
      <w:ind w:left="0" w:firstLine="0"/>
    </w:pPr>
    <w:rPr>
      <w:rFonts w:asciiTheme="minorHAnsi" w:eastAsia="MS Mincho" w:hAnsiTheme="minorHAnsi"/>
      <w:color w:val="000000" w:themeColor="text1"/>
    </w:rPr>
  </w:style>
  <w:style w:type="paragraph" w:customStyle="1" w:styleId="ContactDetails">
    <w:name w:val="Contact Details"/>
    <w:basedOn w:val="Normal"/>
    <w:qFormat/>
    <w:rsid w:val="00AB0436"/>
    <w:pPr>
      <w:numPr>
        <w:ilvl w:val="5"/>
        <w:numId w:val="37"/>
      </w:numPr>
      <w:tabs>
        <w:tab w:val="clear" w:pos="0"/>
      </w:tabs>
      <w:spacing w:line="288" w:lineRule="auto"/>
    </w:pPr>
    <w:rPr>
      <w:rFonts w:asciiTheme="minorHAnsi" w:eastAsia="MS Mincho" w:hAnsiTheme="minorHAnsi"/>
      <w:color w:val="000000" w:themeColor="text1"/>
      <w:sz w:val="22"/>
    </w:rPr>
  </w:style>
  <w:style w:type="paragraph" w:customStyle="1" w:styleId="ContactDirect">
    <w:name w:val="Contact Direct"/>
    <w:basedOn w:val="Normal"/>
    <w:next w:val="ContactMobile"/>
    <w:qFormat/>
    <w:rsid w:val="00AB0436"/>
    <w:pPr>
      <w:numPr>
        <w:ilvl w:val="1"/>
        <w:numId w:val="37"/>
      </w:numPr>
      <w:tabs>
        <w:tab w:val="clear" w:pos="1021"/>
      </w:tabs>
      <w:spacing w:line="288" w:lineRule="auto"/>
      <w:ind w:left="0" w:firstLine="0"/>
    </w:pPr>
    <w:rPr>
      <w:rFonts w:asciiTheme="minorHAnsi" w:eastAsiaTheme="minorHAnsi" w:hAnsiTheme="minorHAnsi" w:cstheme="minorBidi"/>
      <w:color w:val="000000" w:themeColor="text1"/>
      <w:sz w:val="16"/>
    </w:rPr>
  </w:style>
  <w:style w:type="paragraph" w:customStyle="1" w:styleId="Contacte-mail">
    <w:name w:val="Contact e-mail"/>
    <w:basedOn w:val="Normal"/>
    <w:next w:val="ContactOffice"/>
    <w:qFormat/>
    <w:rsid w:val="00AB0436"/>
    <w:pPr>
      <w:numPr>
        <w:ilvl w:val="3"/>
        <w:numId w:val="37"/>
      </w:numPr>
      <w:spacing w:line="288" w:lineRule="auto"/>
    </w:pPr>
    <w:rPr>
      <w:rFonts w:asciiTheme="minorHAnsi" w:eastAsiaTheme="minorHAnsi" w:hAnsiTheme="minorHAnsi" w:cstheme="minorBidi"/>
      <w:color w:val="000000" w:themeColor="text1"/>
      <w:sz w:val="16"/>
    </w:rPr>
  </w:style>
  <w:style w:type="paragraph" w:customStyle="1" w:styleId="ContactMobile">
    <w:name w:val="Contact Mobile"/>
    <w:basedOn w:val="Normal"/>
    <w:next w:val="Contacte-mail"/>
    <w:qFormat/>
    <w:rsid w:val="00AB0436"/>
    <w:pPr>
      <w:numPr>
        <w:ilvl w:val="2"/>
        <w:numId w:val="37"/>
      </w:numPr>
      <w:tabs>
        <w:tab w:val="clear" w:pos="1021"/>
      </w:tabs>
      <w:spacing w:line="288" w:lineRule="auto"/>
      <w:ind w:left="0" w:firstLine="0"/>
    </w:pPr>
    <w:rPr>
      <w:rFonts w:asciiTheme="minorHAnsi" w:eastAsiaTheme="minorHAnsi" w:hAnsiTheme="minorHAnsi" w:cstheme="minorBidi"/>
      <w:color w:val="000000" w:themeColor="text1"/>
      <w:sz w:val="16"/>
    </w:rPr>
  </w:style>
  <w:style w:type="paragraph" w:customStyle="1" w:styleId="ContactOffice">
    <w:name w:val="Contact Office"/>
    <w:basedOn w:val="Normal"/>
    <w:next w:val="ContactDetails"/>
    <w:qFormat/>
    <w:rsid w:val="00AB0436"/>
    <w:pPr>
      <w:numPr>
        <w:ilvl w:val="4"/>
        <w:numId w:val="37"/>
      </w:numPr>
      <w:spacing w:line="288" w:lineRule="auto"/>
    </w:pPr>
    <w:rPr>
      <w:rFonts w:asciiTheme="minorHAnsi" w:eastAsia="MS Mincho" w:hAnsiTheme="minorHAnsi"/>
      <w:color w:val="000000" w:themeColor="text1"/>
      <w:sz w:val="16"/>
    </w:rPr>
  </w:style>
  <w:style w:type="character" w:customStyle="1" w:styleId="HeaderChar">
    <w:name w:val="Header Char"/>
    <w:basedOn w:val="DefaultParagraphFont"/>
    <w:link w:val="Header"/>
    <w:uiPriority w:val="99"/>
    <w:rsid w:val="00AB0436"/>
    <w:rPr>
      <w:rFonts w:ascii="Arial" w:hAnsi="Arial"/>
      <w:sz w:val="18"/>
      <w:lang w:eastAsia="en-US"/>
    </w:rPr>
  </w:style>
  <w:style w:type="paragraph" w:customStyle="1" w:styleId="Heading1noTOC">
    <w:name w:val="Heading 1 no TOC"/>
    <w:basedOn w:val="Heading1"/>
    <w:next w:val="Heading2noTOC"/>
    <w:qFormat/>
    <w:rsid w:val="00AB0436"/>
    <w:pPr>
      <w:keepLines w:val="0"/>
      <w:numPr>
        <w:numId w:val="0"/>
      </w:numPr>
      <w:tabs>
        <w:tab w:val="left" w:pos="567"/>
      </w:tabs>
      <w:spacing w:before="0" w:after="320"/>
    </w:pPr>
    <w:rPr>
      <w:rFonts w:asciiTheme="majorHAnsi" w:eastAsia="MS Mincho" w:hAnsiTheme="majorHAnsi" w:cs="Arial"/>
      <w:b w:val="0"/>
      <w:color w:val="E71D73" w:themeColor="accent1"/>
      <w:kern w:val="32"/>
      <w:sz w:val="52"/>
      <w:szCs w:val="32"/>
    </w:rPr>
  </w:style>
  <w:style w:type="paragraph" w:customStyle="1" w:styleId="BackcoverFrame">
    <w:name w:val="Backcover Frame"/>
    <w:basedOn w:val="Pilcro"/>
    <w:rsid w:val="00AB0436"/>
    <w:pPr>
      <w:framePr w:wrap="notBeside" w:vAnchor="page" w:hAnchor="page" w:yAlign="bottom"/>
      <w:spacing w:line="680" w:lineRule="exact"/>
    </w:pPr>
    <w:rPr>
      <w:color w:val="253360" w:themeColor="background2"/>
    </w:rPr>
  </w:style>
  <w:style w:type="paragraph" w:customStyle="1" w:styleId="Heading2noTOC">
    <w:name w:val="Heading 2 no TOC"/>
    <w:basedOn w:val="Heading2"/>
    <w:next w:val="BodyText"/>
    <w:rsid w:val="00AB0436"/>
    <w:pPr>
      <w:keepNext/>
      <w:keepLines/>
      <w:numPr>
        <w:ilvl w:val="0"/>
        <w:numId w:val="0"/>
      </w:numPr>
      <w:tabs>
        <w:tab w:val="clear" w:pos="475"/>
      </w:tabs>
      <w:spacing w:before="120" w:after="0"/>
    </w:pPr>
    <w:rPr>
      <w:rFonts w:asciiTheme="majorHAnsi" w:eastAsia="MS Mincho" w:hAnsiTheme="majorHAnsi" w:cs="Arial"/>
      <w:color w:val="95C11F" w:themeColor="accent2"/>
      <w:sz w:val="24"/>
      <w:szCs w:val="32"/>
    </w:rPr>
  </w:style>
  <w:style w:type="paragraph" w:styleId="ListNumber3">
    <w:name w:val="List Number 3"/>
    <w:basedOn w:val="Normal"/>
    <w:semiHidden/>
    <w:rsid w:val="00AB0436"/>
    <w:pPr>
      <w:numPr>
        <w:numId w:val="46"/>
      </w:numPr>
      <w:tabs>
        <w:tab w:val="clear" w:pos="926"/>
      </w:tabs>
      <w:ind w:left="0" w:firstLine="0"/>
    </w:pPr>
    <w:rPr>
      <w:rFonts w:asciiTheme="minorHAnsi" w:eastAsia="MS Mincho" w:hAnsiTheme="minorHAnsi"/>
      <w:color w:val="000000" w:themeColor="text1"/>
    </w:rPr>
  </w:style>
  <w:style w:type="paragraph" w:styleId="TableofFigures">
    <w:name w:val="table of figures"/>
    <w:basedOn w:val="Normal"/>
    <w:next w:val="Normal"/>
    <w:uiPriority w:val="99"/>
    <w:rsid w:val="00AB0436"/>
    <w:pPr>
      <w:tabs>
        <w:tab w:val="right" w:pos="10762"/>
      </w:tabs>
      <w:spacing w:after="60" w:line="360" w:lineRule="exact"/>
    </w:pPr>
    <w:rPr>
      <w:rFonts w:asciiTheme="minorHAnsi" w:eastAsia="MS Mincho" w:hAnsiTheme="minorHAnsi"/>
      <w:color w:val="000000" w:themeColor="text1"/>
    </w:rPr>
  </w:style>
  <w:style w:type="paragraph" w:customStyle="1" w:styleId="Bodytextnospacing">
    <w:name w:val="Body text (no spacing)"/>
    <w:basedOn w:val="BodyText"/>
    <w:qFormat/>
    <w:rsid w:val="00AB0436"/>
    <w:pPr>
      <w:spacing w:before="120" w:after="0" w:line="264" w:lineRule="auto"/>
    </w:pPr>
    <w:rPr>
      <w:rFonts w:asciiTheme="minorHAnsi" w:eastAsia="MS Mincho" w:hAnsiTheme="minorHAnsi"/>
      <w:color w:val="000000" w:themeColor="text1"/>
      <w:sz w:val="22"/>
    </w:rPr>
  </w:style>
  <w:style w:type="paragraph" w:styleId="ListBullet3">
    <w:name w:val="List Bullet 3"/>
    <w:basedOn w:val="Normal"/>
    <w:semiHidden/>
    <w:rsid w:val="00AB0436"/>
    <w:pPr>
      <w:numPr>
        <w:numId w:val="41"/>
      </w:numPr>
      <w:tabs>
        <w:tab w:val="clear" w:pos="926"/>
      </w:tabs>
      <w:ind w:left="0" w:firstLine="0"/>
    </w:pPr>
    <w:rPr>
      <w:rFonts w:asciiTheme="minorHAnsi" w:eastAsia="MS Mincho" w:hAnsiTheme="minorHAnsi"/>
      <w:color w:val="000000" w:themeColor="text1"/>
    </w:rPr>
  </w:style>
  <w:style w:type="paragraph" w:styleId="ListBullet5">
    <w:name w:val="List Bullet 5"/>
    <w:basedOn w:val="Normal"/>
    <w:semiHidden/>
    <w:rsid w:val="00AB0436"/>
    <w:pPr>
      <w:numPr>
        <w:numId w:val="43"/>
      </w:numPr>
      <w:tabs>
        <w:tab w:val="clear" w:pos="1492"/>
      </w:tabs>
      <w:ind w:left="0" w:firstLine="0"/>
    </w:pPr>
    <w:rPr>
      <w:rFonts w:asciiTheme="minorHAnsi" w:eastAsia="MS Mincho" w:hAnsiTheme="minorHAnsi"/>
      <w:color w:val="000000" w:themeColor="text1"/>
    </w:rPr>
  </w:style>
  <w:style w:type="paragraph" w:styleId="ListNumber5">
    <w:name w:val="List Number 5"/>
    <w:basedOn w:val="Normal"/>
    <w:semiHidden/>
    <w:rsid w:val="00AB0436"/>
    <w:pPr>
      <w:numPr>
        <w:numId w:val="48"/>
      </w:numPr>
      <w:tabs>
        <w:tab w:val="clear" w:pos="1492"/>
      </w:tabs>
      <w:ind w:left="0" w:firstLine="0"/>
    </w:pPr>
    <w:rPr>
      <w:rFonts w:asciiTheme="minorHAnsi" w:eastAsia="MS Mincho" w:hAnsiTheme="minorHAnsi"/>
      <w:color w:val="000000" w:themeColor="text1"/>
    </w:rPr>
  </w:style>
  <w:style w:type="paragraph" w:customStyle="1" w:styleId="DocPath">
    <w:name w:val="Doc Path"/>
    <w:basedOn w:val="Footer"/>
    <w:link w:val="DocPathChar"/>
    <w:rsid w:val="00AB0436"/>
    <w:pPr>
      <w:tabs>
        <w:tab w:val="clear" w:pos="8392"/>
        <w:tab w:val="center" w:pos="4153"/>
        <w:tab w:val="right" w:pos="8306"/>
      </w:tabs>
      <w:spacing w:before="0"/>
    </w:pPr>
    <w:rPr>
      <w:rFonts w:asciiTheme="minorHAnsi" w:eastAsia="MS Mincho" w:hAnsiTheme="minorHAnsi"/>
      <w:noProof/>
      <w:color w:val="808080"/>
      <w:sz w:val="10"/>
    </w:rPr>
  </w:style>
  <w:style w:type="character" w:customStyle="1" w:styleId="DocPathChar">
    <w:name w:val="Doc Path Char"/>
    <w:basedOn w:val="DefaultParagraphFont"/>
    <w:link w:val="DocPath"/>
    <w:rsid w:val="00AB0436"/>
    <w:rPr>
      <w:rFonts w:asciiTheme="minorHAnsi" w:eastAsia="MS Mincho" w:hAnsiTheme="minorHAnsi"/>
      <w:noProof/>
      <w:color w:val="808080"/>
      <w:sz w:val="10"/>
      <w:lang w:eastAsia="en-US"/>
    </w:rPr>
  </w:style>
  <w:style w:type="paragraph" w:customStyle="1" w:styleId="Reportsubtitle">
    <w:name w:val="Report subtitle"/>
    <w:basedOn w:val="Reporttitle"/>
    <w:rsid w:val="00AB0436"/>
    <w:pPr>
      <w:spacing w:after="200" w:line="264" w:lineRule="auto"/>
    </w:pPr>
    <w:rPr>
      <w:sz w:val="40"/>
    </w:rPr>
  </w:style>
  <w:style w:type="paragraph" w:customStyle="1" w:styleId="Address">
    <w:name w:val="Address"/>
    <w:basedOn w:val="Normal"/>
    <w:rsid w:val="00AB0436"/>
    <w:pPr>
      <w:spacing w:line="288" w:lineRule="auto"/>
    </w:pPr>
    <w:rPr>
      <w:rFonts w:asciiTheme="minorHAnsi" w:eastAsiaTheme="minorHAnsi" w:hAnsiTheme="minorHAnsi" w:cstheme="minorBidi"/>
      <w:color w:val="000000" w:themeColor="text1"/>
    </w:rPr>
  </w:style>
  <w:style w:type="character" w:customStyle="1" w:styleId="Heading5Char">
    <w:name w:val="Heading 5 Char"/>
    <w:aliases w:val="Heading 5 - Appendix headers Char"/>
    <w:basedOn w:val="DefaultParagraphFont"/>
    <w:link w:val="Heading5"/>
    <w:rsid w:val="00AB0436"/>
    <w:rPr>
      <w:rFonts w:ascii="Arial" w:hAnsi="Arial"/>
      <w:b/>
      <w:color w:val="000000" w:themeColor="text1"/>
      <w:sz w:val="40"/>
      <w:lang w:eastAsia="en-US"/>
    </w:rPr>
  </w:style>
  <w:style w:type="character" w:customStyle="1" w:styleId="Heading6Char">
    <w:name w:val="Heading 6 Char"/>
    <w:aliases w:val="Heading 6 - Subhead Char"/>
    <w:basedOn w:val="DefaultParagraphFont"/>
    <w:link w:val="Heading6"/>
    <w:rsid w:val="00AB0436"/>
    <w:rPr>
      <w:rFonts w:ascii="Arial" w:hAnsi="Arial"/>
      <w:b/>
      <w:color w:val="262626" w:themeColor="text1" w:themeTint="D9"/>
      <w:sz w:val="24"/>
      <w:lang w:eastAsia="en-US"/>
    </w:rPr>
  </w:style>
  <w:style w:type="character" w:customStyle="1" w:styleId="Heading7Char">
    <w:name w:val="Heading 7 Char"/>
    <w:basedOn w:val="DefaultParagraphFont"/>
    <w:link w:val="Heading7"/>
    <w:rsid w:val="00AB0436"/>
    <w:rPr>
      <w:rFonts w:ascii="Arial" w:hAnsi="Arial"/>
      <w:color w:val="808080" w:themeColor="background1" w:themeShade="80"/>
      <w:lang w:eastAsia="en-US"/>
    </w:rPr>
  </w:style>
  <w:style w:type="character" w:customStyle="1" w:styleId="Heading8Char">
    <w:name w:val="Heading 8 Char"/>
    <w:basedOn w:val="DefaultParagraphFont"/>
    <w:link w:val="Heading8"/>
    <w:rsid w:val="00AB0436"/>
    <w:rPr>
      <w:rFonts w:ascii="Arial" w:hAnsi="Arial"/>
      <w:color w:val="523E91" w:themeColor="accent4"/>
      <w:lang w:eastAsia="en-US"/>
    </w:rPr>
  </w:style>
  <w:style w:type="character" w:customStyle="1" w:styleId="Heading9Char">
    <w:name w:val="Heading 9 Char"/>
    <w:basedOn w:val="DefaultParagraphFont"/>
    <w:link w:val="Heading9"/>
    <w:rsid w:val="00AB0436"/>
    <w:rPr>
      <w:rFonts w:ascii="Arial" w:hAnsi="Arial"/>
      <w:b/>
      <w:i/>
      <w:sz w:val="18"/>
      <w:lang w:eastAsia="en-US"/>
    </w:rPr>
  </w:style>
  <w:style w:type="paragraph" w:styleId="Bibliography">
    <w:name w:val="Bibliography"/>
    <w:basedOn w:val="Normal"/>
    <w:next w:val="Normal"/>
    <w:uiPriority w:val="37"/>
    <w:semiHidden/>
    <w:unhideWhenUsed/>
    <w:rsid w:val="00AB0436"/>
    <w:rPr>
      <w:rFonts w:asciiTheme="minorHAnsi" w:eastAsiaTheme="minorHAnsi" w:hAnsiTheme="minorHAnsi" w:cstheme="minorBidi"/>
      <w:color w:val="000000" w:themeColor="text1"/>
    </w:rPr>
  </w:style>
  <w:style w:type="paragraph" w:styleId="BodyText2">
    <w:name w:val="Body Text 2"/>
    <w:basedOn w:val="Normal"/>
    <w:link w:val="BodyText2Char"/>
    <w:semiHidden/>
    <w:rsid w:val="00AB0436"/>
    <w:pPr>
      <w:spacing w:after="120" w:line="480" w:lineRule="auto"/>
    </w:pPr>
    <w:rPr>
      <w:rFonts w:asciiTheme="minorHAnsi" w:eastAsiaTheme="minorHAnsi" w:hAnsiTheme="minorHAnsi" w:cstheme="minorBidi"/>
      <w:color w:val="000000" w:themeColor="text1"/>
    </w:rPr>
  </w:style>
  <w:style w:type="character" w:customStyle="1" w:styleId="BodyText2Char">
    <w:name w:val="Body Text 2 Char"/>
    <w:basedOn w:val="DefaultParagraphFont"/>
    <w:link w:val="BodyText2"/>
    <w:semiHidden/>
    <w:rsid w:val="00AB0436"/>
    <w:rPr>
      <w:rFonts w:asciiTheme="minorHAnsi" w:eastAsiaTheme="minorHAnsi" w:hAnsiTheme="minorHAnsi" w:cstheme="minorBidi"/>
      <w:color w:val="000000" w:themeColor="text1"/>
      <w:lang w:eastAsia="en-US"/>
    </w:rPr>
  </w:style>
  <w:style w:type="paragraph" w:styleId="BodyText3">
    <w:name w:val="Body Text 3"/>
    <w:basedOn w:val="Normal"/>
    <w:link w:val="BodyText3Char"/>
    <w:semiHidden/>
    <w:rsid w:val="00AB0436"/>
    <w:pPr>
      <w:jc w:val="both"/>
    </w:pPr>
    <w:rPr>
      <w:rFonts w:asciiTheme="minorHAnsi" w:eastAsiaTheme="minorHAnsi" w:hAnsiTheme="minorHAnsi" w:cstheme="minorBidi"/>
      <w:color w:val="000000" w:themeColor="text1"/>
    </w:rPr>
  </w:style>
  <w:style w:type="character" w:customStyle="1" w:styleId="BodyText3Char">
    <w:name w:val="Body Text 3 Char"/>
    <w:basedOn w:val="DefaultParagraphFont"/>
    <w:link w:val="BodyText3"/>
    <w:semiHidden/>
    <w:rsid w:val="00AB0436"/>
    <w:rPr>
      <w:rFonts w:asciiTheme="minorHAnsi" w:eastAsiaTheme="minorHAnsi" w:hAnsiTheme="minorHAnsi" w:cstheme="minorBidi"/>
      <w:color w:val="000000" w:themeColor="text1"/>
      <w:lang w:eastAsia="en-US"/>
    </w:rPr>
  </w:style>
  <w:style w:type="paragraph" w:styleId="BodyTextFirstIndent">
    <w:name w:val="Body Text First Indent"/>
    <w:basedOn w:val="BodyText"/>
    <w:link w:val="BodyTextFirstIndentChar"/>
    <w:semiHidden/>
    <w:rsid w:val="00AB0436"/>
    <w:pPr>
      <w:spacing w:before="120" w:line="264" w:lineRule="auto"/>
      <w:ind w:firstLine="210"/>
    </w:pPr>
    <w:rPr>
      <w:rFonts w:asciiTheme="minorHAnsi" w:eastAsiaTheme="minorHAnsi" w:hAnsiTheme="minorHAnsi" w:cstheme="minorBidi"/>
      <w:color w:val="000000" w:themeColor="text1"/>
      <w:sz w:val="22"/>
    </w:rPr>
  </w:style>
  <w:style w:type="character" w:customStyle="1" w:styleId="BodyTextFirstIndentChar">
    <w:name w:val="Body Text First Indent Char"/>
    <w:basedOn w:val="BodyTextChar"/>
    <w:link w:val="BodyTextFirstIndent"/>
    <w:semiHidden/>
    <w:rsid w:val="00AB0436"/>
    <w:rPr>
      <w:rFonts w:asciiTheme="minorHAnsi" w:eastAsiaTheme="minorHAnsi" w:hAnsiTheme="minorHAnsi" w:cstheme="minorBidi"/>
      <w:color w:val="000000" w:themeColor="text1"/>
      <w:sz w:val="22"/>
      <w:lang w:eastAsia="en-US"/>
    </w:rPr>
  </w:style>
  <w:style w:type="paragraph" w:styleId="BodyTextIndent">
    <w:name w:val="Body Text Indent"/>
    <w:basedOn w:val="Normal"/>
    <w:link w:val="BodyTextIndentChar"/>
    <w:semiHidden/>
    <w:rsid w:val="00AB0436"/>
    <w:pPr>
      <w:spacing w:after="120"/>
      <w:ind w:left="283"/>
    </w:pPr>
    <w:rPr>
      <w:rFonts w:asciiTheme="minorHAnsi" w:eastAsiaTheme="minorHAnsi" w:hAnsiTheme="minorHAnsi" w:cstheme="minorBidi"/>
      <w:color w:val="000000" w:themeColor="text1"/>
    </w:rPr>
  </w:style>
  <w:style w:type="character" w:customStyle="1" w:styleId="BodyTextIndentChar">
    <w:name w:val="Body Text Indent Char"/>
    <w:basedOn w:val="DefaultParagraphFont"/>
    <w:link w:val="BodyTextIndent"/>
    <w:semiHidden/>
    <w:rsid w:val="00AB0436"/>
    <w:rPr>
      <w:rFonts w:asciiTheme="minorHAnsi" w:eastAsiaTheme="minorHAnsi" w:hAnsiTheme="minorHAnsi" w:cstheme="minorBidi"/>
      <w:color w:val="000000" w:themeColor="text1"/>
      <w:lang w:eastAsia="en-US"/>
    </w:rPr>
  </w:style>
  <w:style w:type="paragraph" w:styleId="BodyTextFirstIndent2">
    <w:name w:val="Body Text First Indent 2"/>
    <w:basedOn w:val="BodyTextIndent"/>
    <w:link w:val="BodyTextFirstIndent2Char"/>
    <w:semiHidden/>
    <w:rsid w:val="00AB0436"/>
    <w:pPr>
      <w:ind w:firstLine="210"/>
    </w:pPr>
  </w:style>
  <w:style w:type="character" w:customStyle="1" w:styleId="BodyTextFirstIndent2Char">
    <w:name w:val="Body Text First Indent 2 Char"/>
    <w:basedOn w:val="BodyTextIndentChar"/>
    <w:link w:val="BodyTextFirstIndent2"/>
    <w:semiHidden/>
    <w:rsid w:val="00AB0436"/>
    <w:rPr>
      <w:rFonts w:asciiTheme="minorHAnsi" w:eastAsiaTheme="minorHAnsi" w:hAnsiTheme="minorHAnsi" w:cstheme="minorBidi"/>
      <w:color w:val="000000" w:themeColor="text1"/>
      <w:lang w:eastAsia="en-US"/>
    </w:rPr>
  </w:style>
  <w:style w:type="paragraph" w:styleId="BodyTextIndent2">
    <w:name w:val="Body Text Indent 2"/>
    <w:basedOn w:val="Normal"/>
    <w:link w:val="BodyTextIndent2Char"/>
    <w:semiHidden/>
    <w:rsid w:val="00AB0436"/>
    <w:pPr>
      <w:spacing w:after="120" w:line="480" w:lineRule="auto"/>
      <w:ind w:left="283"/>
    </w:pPr>
    <w:rPr>
      <w:rFonts w:asciiTheme="minorHAnsi" w:eastAsiaTheme="minorHAnsi" w:hAnsiTheme="minorHAnsi" w:cstheme="minorBidi"/>
      <w:color w:val="000000" w:themeColor="text1"/>
    </w:rPr>
  </w:style>
  <w:style w:type="character" w:customStyle="1" w:styleId="BodyTextIndent2Char">
    <w:name w:val="Body Text Indent 2 Char"/>
    <w:basedOn w:val="DefaultParagraphFont"/>
    <w:link w:val="BodyTextIndent2"/>
    <w:semiHidden/>
    <w:rsid w:val="00AB0436"/>
    <w:rPr>
      <w:rFonts w:asciiTheme="minorHAnsi" w:eastAsiaTheme="minorHAnsi" w:hAnsiTheme="minorHAnsi" w:cstheme="minorBidi"/>
      <w:color w:val="000000" w:themeColor="text1"/>
      <w:lang w:eastAsia="en-US"/>
    </w:rPr>
  </w:style>
  <w:style w:type="paragraph" w:styleId="BodyTextIndent3">
    <w:name w:val="Body Text Indent 3"/>
    <w:basedOn w:val="Normal"/>
    <w:link w:val="BodyTextIndent3Char"/>
    <w:semiHidden/>
    <w:rsid w:val="00AB0436"/>
    <w:pPr>
      <w:spacing w:after="120"/>
      <w:ind w:left="283"/>
    </w:pPr>
    <w:rPr>
      <w:rFonts w:asciiTheme="minorHAnsi" w:eastAsiaTheme="minorHAnsi" w:hAnsiTheme="minorHAnsi" w:cstheme="minorBidi"/>
      <w:color w:val="000000" w:themeColor="text1"/>
      <w:sz w:val="16"/>
      <w:szCs w:val="16"/>
    </w:rPr>
  </w:style>
  <w:style w:type="character" w:customStyle="1" w:styleId="BodyTextIndent3Char">
    <w:name w:val="Body Text Indent 3 Char"/>
    <w:basedOn w:val="DefaultParagraphFont"/>
    <w:link w:val="BodyTextIndent3"/>
    <w:semiHidden/>
    <w:rsid w:val="00AB0436"/>
    <w:rPr>
      <w:rFonts w:asciiTheme="minorHAnsi" w:eastAsiaTheme="minorHAnsi" w:hAnsiTheme="minorHAnsi" w:cstheme="minorBidi"/>
      <w:color w:val="000000" w:themeColor="text1"/>
      <w:sz w:val="16"/>
      <w:szCs w:val="16"/>
      <w:lang w:eastAsia="en-US"/>
    </w:rPr>
  </w:style>
  <w:style w:type="character" w:styleId="BookTitle">
    <w:name w:val="Book Title"/>
    <w:basedOn w:val="DefaultParagraphFont"/>
    <w:uiPriority w:val="33"/>
    <w:qFormat/>
    <w:rsid w:val="00AB0436"/>
    <w:rPr>
      <w:b/>
      <w:bCs/>
      <w:smallCaps/>
      <w:spacing w:val="5"/>
      <w:lang w:val="en-GB"/>
    </w:rPr>
  </w:style>
  <w:style w:type="paragraph" w:customStyle="1" w:styleId="Bodytextwhite">
    <w:name w:val="Body text white"/>
    <w:basedOn w:val="BodyText"/>
    <w:link w:val="BodytextwhiteChar"/>
    <w:qFormat/>
    <w:rsid w:val="00AB0436"/>
    <w:pPr>
      <w:spacing w:after="200" w:line="264" w:lineRule="auto"/>
    </w:pPr>
    <w:rPr>
      <w:rFonts w:eastAsiaTheme="minorHAnsi" w:cstheme="minorBidi"/>
      <w:bCs/>
      <w:color w:val="FFFFFF" w:themeColor="background1"/>
      <w:sz w:val="18"/>
      <w:szCs w:val="18"/>
    </w:rPr>
  </w:style>
  <w:style w:type="character" w:customStyle="1" w:styleId="BodytextwhiteChar">
    <w:name w:val="Body text white Char"/>
    <w:basedOn w:val="BodyTextChar"/>
    <w:link w:val="Bodytextwhite"/>
    <w:rsid w:val="00AB0436"/>
    <w:rPr>
      <w:rFonts w:ascii="Arial" w:eastAsiaTheme="minorHAnsi" w:hAnsi="Arial" w:cstheme="minorBidi"/>
      <w:bCs/>
      <w:color w:val="FFFFFF" w:themeColor="background1"/>
      <w:sz w:val="18"/>
      <w:szCs w:val="18"/>
      <w:lang w:eastAsia="en-US"/>
    </w:rPr>
  </w:style>
  <w:style w:type="table" w:styleId="ColorfulGrid">
    <w:name w:val="Colorful Grid"/>
    <w:basedOn w:val="TableNormal"/>
    <w:uiPriority w:val="73"/>
    <w:rsid w:val="00AB0436"/>
    <w:rPr>
      <w:rFonts w:ascii="Arial" w:hAnsi="Arial"/>
      <w:color w:val="000000" w:themeColor="text1"/>
      <w:lang w:eastAsia="en-US"/>
    </w:rPr>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1">
    <w:name w:val="Colorful Grid Accent 1"/>
    <w:basedOn w:val="TableNormal"/>
    <w:uiPriority w:val="73"/>
    <w:rsid w:val="00AB0436"/>
    <w:rPr>
      <w:rFonts w:ascii="Arial" w:hAnsi="Arial"/>
      <w:color w:val="000000" w:themeColor="text1"/>
      <w:lang w:eastAsia="en-US"/>
    </w:rPr>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2">
    <w:name w:val="Colorful Grid Accent 2"/>
    <w:basedOn w:val="TableNormal"/>
    <w:uiPriority w:val="73"/>
    <w:rsid w:val="00AB0436"/>
    <w:rPr>
      <w:rFonts w:ascii="Arial" w:hAnsi="Arial"/>
      <w:color w:val="000000" w:themeColor="text1"/>
      <w:lang w:eastAsia="en-US"/>
    </w:rPr>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3">
    <w:name w:val="Colorful Grid Accent 3"/>
    <w:basedOn w:val="TableNormal"/>
    <w:uiPriority w:val="73"/>
    <w:rsid w:val="00AB0436"/>
    <w:rPr>
      <w:rFonts w:ascii="Arial" w:hAnsi="Arial"/>
      <w:color w:val="000000" w:themeColor="text1"/>
      <w:lang w:eastAsia="en-US"/>
    </w:rPr>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4">
    <w:name w:val="Colorful Grid Accent 4"/>
    <w:basedOn w:val="TableNormal"/>
    <w:uiPriority w:val="73"/>
    <w:rsid w:val="00AB0436"/>
    <w:rPr>
      <w:rFonts w:ascii="Arial" w:hAnsi="Arial"/>
      <w:color w:val="000000" w:themeColor="text1"/>
      <w:lang w:eastAsia="en-US"/>
    </w:rPr>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5">
    <w:name w:val="Colorful Grid Accent 5"/>
    <w:basedOn w:val="TableNormal"/>
    <w:uiPriority w:val="73"/>
    <w:rsid w:val="00AB0436"/>
    <w:rPr>
      <w:rFonts w:ascii="Arial" w:hAnsi="Arial"/>
      <w:color w:val="000000" w:themeColor="text1"/>
      <w:lang w:eastAsia="en-US"/>
    </w:rPr>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Grid-Accent6">
    <w:name w:val="Colorful Grid Accent 6"/>
    <w:basedOn w:val="TableNormal"/>
    <w:uiPriority w:val="73"/>
    <w:rsid w:val="00AB0436"/>
    <w:rPr>
      <w:rFonts w:ascii="Arial" w:hAnsi="Arial"/>
      <w:color w:val="000000" w:themeColor="text1"/>
      <w:lang w:eastAsia="en-US"/>
    </w:rPr>
    <w:tblPr/>
    <w:tblStylePr w:type="firstRow">
      <w:rPr>
        <w:b/>
        <w:bCs/>
      </w:rPr>
    </w:tblStylePr>
    <w:tblStylePr w:type="lastRow">
      <w:rPr>
        <w:b/>
        <w:bCs/>
        <w:color w:val="000000" w:themeColor="text1"/>
      </w:rPr>
    </w:tblStylePr>
    <w:tblStylePr w:type="firstCol">
      <w:rPr>
        <w:color w:val="FFFFFF" w:themeColor="background1"/>
      </w:rPr>
    </w:tblStylePr>
    <w:tblStylePr w:type="lastCol">
      <w:rPr>
        <w:color w:val="FFFFFF" w:themeColor="background1"/>
      </w:rPr>
    </w:tblStylePr>
  </w:style>
  <w:style w:type="table" w:styleId="ColorfulList">
    <w:name w:val="Colorful List"/>
    <w:basedOn w:val="TableNormal"/>
    <w:uiPriority w:val="72"/>
    <w:rsid w:val="00AB0436"/>
    <w:rPr>
      <w:rFonts w:ascii="Arial" w:hAnsi="Arial"/>
      <w:color w:val="000000" w:themeColor="text1"/>
      <w:lang w:eastAsia="en-US"/>
    </w:rPr>
    <w:tblPr/>
    <w:tblStylePr w:type="firstRow">
      <w:rPr>
        <w:b/>
        <w:bCs/>
        <w:color w:val="FFFFFF" w:themeColor="background1"/>
      </w:rPr>
    </w:tblStylePr>
    <w:tblStylePr w:type="lastRow">
      <w:rPr>
        <w:b/>
        <w:bCs/>
        <w:color w:val="769A18" w:themeColor="accent2" w:themeShade="CC"/>
      </w:rPr>
    </w:tblStylePr>
    <w:tblStylePr w:type="firstCol">
      <w:rPr>
        <w:b/>
        <w:bCs/>
      </w:rPr>
    </w:tblStylePr>
    <w:tblStylePr w:type="lastCol">
      <w:rPr>
        <w:b/>
        <w:bCs/>
      </w:rPr>
    </w:tblStylePr>
  </w:style>
  <w:style w:type="table" w:styleId="ColorfulList-Accent1">
    <w:name w:val="Colorful List Accent 1"/>
    <w:basedOn w:val="TableNormal"/>
    <w:uiPriority w:val="72"/>
    <w:rsid w:val="00AB0436"/>
    <w:rPr>
      <w:rFonts w:ascii="Arial" w:hAnsi="Arial"/>
      <w:color w:val="000000" w:themeColor="text1"/>
      <w:lang w:eastAsia="en-US"/>
    </w:rPr>
    <w:tblPr/>
    <w:tblStylePr w:type="firstRow">
      <w:rPr>
        <w:b/>
        <w:bCs/>
        <w:color w:val="FFFFFF" w:themeColor="background1"/>
      </w:rPr>
    </w:tblStylePr>
    <w:tblStylePr w:type="lastRow">
      <w:rPr>
        <w:b/>
        <w:bCs/>
        <w:color w:val="769A18" w:themeColor="accent2" w:themeShade="CC"/>
      </w:rPr>
    </w:tblStylePr>
    <w:tblStylePr w:type="firstCol">
      <w:rPr>
        <w:b/>
        <w:bCs/>
      </w:rPr>
    </w:tblStylePr>
    <w:tblStylePr w:type="lastCol">
      <w:rPr>
        <w:b/>
        <w:bCs/>
      </w:rPr>
    </w:tblStylePr>
  </w:style>
  <w:style w:type="table" w:styleId="ColorfulList-Accent2">
    <w:name w:val="Colorful List Accent 2"/>
    <w:basedOn w:val="TableNormal"/>
    <w:uiPriority w:val="72"/>
    <w:rsid w:val="00AB0436"/>
    <w:rPr>
      <w:rFonts w:ascii="Arial" w:hAnsi="Arial"/>
      <w:color w:val="000000" w:themeColor="text1"/>
      <w:lang w:eastAsia="en-US"/>
    </w:rPr>
    <w:tblPr/>
    <w:tblStylePr w:type="firstRow">
      <w:rPr>
        <w:b/>
        <w:bCs/>
        <w:color w:val="FFFFFF" w:themeColor="background1"/>
      </w:rPr>
    </w:tblStylePr>
    <w:tblStylePr w:type="lastRow">
      <w:rPr>
        <w:b/>
        <w:bCs/>
        <w:color w:val="769A18" w:themeColor="accent2" w:themeShade="CC"/>
      </w:rPr>
    </w:tblStylePr>
    <w:tblStylePr w:type="firstCol">
      <w:rPr>
        <w:b/>
        <w:bCs/>
      </w:rPr>
    </w:tblStylePr>
    <w:tblStylePr w:type="lastCol">
      <w:rPr>
        <w:b/>
        <w:bCs/>
      </w:rPr>
    </w:tblStylePr>
  </w:style>
  <w:style w:type="table" w:styleId="ColorfulList-Accent3">
    <w:name w:val="Colorful List Accent 3"/>
    <w:basedOn w:val="TableNormal"/>
    <w:uiPriority w:val="72"/>
    <w:rsid w:val="00AB0436"/>
    <w:rPr>
      <w:rFonts w:ascii="Arial" w:hAnsi="Arial"/>
      <w:color w:val="000000" w:themeColor="text1"/>
      <w:lang w:eastAsia="en-US"/>
    </w:rPr>
    <w:tblPr/>
    <w:tblStylePr w:type="firstRow">
      <w:rPr>
        <w:b/>
        <w:bCs/>
        <w:color w:val="FFFFFF" w:themeColor="background1"/>
      </w:rPr>
    </w:tblStylePr>
    <w:tblStylePr w:type="lastRow">
      <w:rPr>
        <w:b/>
        <w:bCs/>
        <w:color w:val="413173" w:themeColor="accent4" w:themeShade="CC"/>
      </w:rPr>
    </w:tblStylePr>
    <w:tblStylePr w:type="firstCol">
      <w:rPr>
        <w:b/>
        <w:bCs/>
      </w:rPr>
    </w:tblStylePr>
    <w:tblStylePr w:type="lastCol">
      <w:rPr>
        <w:b/>
        <w:bCs/>
      </w:rPr>
    </w:tblStylePr>
  </w:style>
  <w:style w:type="table" w:styleId="ColorfulList-Accent4">
    <w:name w:val="Colorful List Accent 4"/>
    <w:basedOn w:val="TableNormal"/>
    <w:uiPriority w:val="72"/>
    <w:rsid w:val="00AB0436"/>
    <w:rPr>
      <w:rFonts w:ascii="Arial" w:hAnsi="Arial"/>
      <w:color w:val="000000" w:themeColor="text1"/>
      <w:lang w:eastAsia="en-US"/>
    </w:rPr>
    <w:tblPr/>
    <w:tblStylePr w:type="firstRow">
      <w:rPr>
        <w:b/>
        <w:bCs/>
        <w:color w:val="FFFFFF" w:themeColor="background1"/>
      </w:rPr>
    </w:tblStylePr>
    <w:tblStylePr w:type="lastRow">
      <w:rPr>
        <w:b/>
        <w:bCs/>
        <w:color w:val="2B5C7D" w:themeColor="accent3" w:themeShade="CC"/>
      </w:rPr>
    </w:tblStylePr>
    <w:tblStylePr w:type="firstCol">
      <w:rPr>
        <w:b/>
        <w:bCs/>
      </w:rPr>
    </w:tblStylePr>
    <w:tblStylePr w:type="lastCol">
      <w:rPr>
        <w:b/>
        <w:bCs/>
      </w:rPr>
    </w:tblStylePr>
  </w:style>
  <w:style w:type="table" w:styleId="ColorfulList-Accent5">
    <w:name w:val="Colorful List Accent 5"/>
    <w:basedOn w:val="TableNormal"/>
    <w:uiPriority w:val="72"/>
    <w:rsid w:val="00AB0436"/>
    <w:rPr>
      <w:rFonts w:ascii="Arial" w:hAnsi="Arial"/>
      <w:color w:val="000000" w:themeColor="text1"/>
      <w:lang w:eastAsia="en-US"/>
    </w:rPr>
    <w:tblPr/>
    <w:tblStylePr w:type="firstRow">
      <w:rPr>
        <w:b/>
        <w:bCs/>
        <w:color w:val="FFFFFF" w:themeColor="background1"/>
      </w:rPr>
    </w:tblStylePr>
    <w:tblStylePr w:type="lastRow">
      <w:rPr>
        <w:b/>
        <w:bCs/>
        <w:color w:val="249FE1" w:themeColor="accent6" w:themeShade="CC"/>
      </w:rPr>
    </w:tblStylePr>
    <w:tblStylePr w:type="firstCol">
      <w:rPr>
        <w:b/>
        <w:bCs/>
      </w:rPr>
    </w:tblStylePr>
    <w:tblStylePr w:type="lastCol">
      <w:rPr>
        <w:b/>
        <w:bCs/>
      </w:rPr>
    </w:tblStylePr>
  </w:style>
  <w:style w:type="table" w:styleId="ColorfulList-Accent6">
    <w:name w:val="Colorful List Accent 6"/>
    <w:basedOn w:val="TableNormal"/>
    <w:uiPriority w:val="72"/>
    <w:rsid w:val="00AB0436"/>
    <w:rPr>
      <w:rFonts w:ascii="Arial" w:hAnsi="Arial"/>
      <w:color w:val="000000" w:themeColor="text1"/>
      <w:lang w:eastAsia="en-US"/>
    </w:rPr>
    <w:tblPr/>
    <w:tblStylePr w:type="firstRow">
      <w:rPr>
        <w:b/>
        <w:bCs/>
        <w:color w:val="FFFFFF" w:themeColor="background1"/>
      </w:rPr>
    </w:tblStylePr>
    <w:tblStylePr w:type="lastRow">
      <w:rPr>
        <w:b/>
        <w:bCs/>
        <w:color w:val="006345" w:themeColor="accent5" w:themeShade="CC"/>
      </w:rPr>
    </w:tblStylePr>
    <w:tblStylePr w:type="firstCol">
      <w:rPr>
        <w:b/>
        <w:bCs/>
      </w:rPr>
    </w:tblStylePr>
    <w:tblStylePr w:type="lastCol">
      <w:rPr>
        <w:b/>
        <w:bCs/>
      </w:rPr>
    </w:tblStylePr>
  </w:style>
  <w:style w:type="table" w:styleId="ColorfulShading">
    <w:name w:val="Colorful Shading"/>
    <w:basedOn w:val="TableNormal"/>
    <w:uiPriority w:val="71"/>
    <w:rsid w:val="00AB0436"/>
    <w:rPr>
      <w:rFonts w:ascii="Arial" w:hAnsi="Arial"/>
      <w:color w:val="000000" w:themeColor="text1"/>
      <w:lang w:eastAsia="en-US"/>
    </w:rPr>
    <w:tblPr>
      <w:tblStyleRowBandSize w:val="1"/>
      <w:tblStyleColBandSize w:val="1"/>
    </w:tblPr>
    <w:tcPr>
      <w:tcBorders>
        <w:top w:val="nil"/>
        <w:left w:val="nil"/>
        <w:bottom w:val="nil"/>
        <w:right w:val="nil"/>
      </w:tcBorders>
      <w:shd w:val="clear" w:color="auto" w:fill="E6E6E6" w:themeFill="text1" w:themeFillTint="19"/>
    </w:tcPr>
    <w:tblStylePr w:type="firstRow">
      <w:rPr>
        <w:b/>
        <w:bCs/>
      </w:r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AB0436"/>
    <w:rPr>
      <w:rFonts w:ascii="Arial" w:hAnsi="Arial"/>
      <w:color w:val="000000" w:themeColor="text1"/>
      <w:lang w:eastAsia="en-US"/>
    </w:rPr>
    <w:tblPr>
      <w:tblStyleRowBandSize w:val="1"/>
      <w:tblStyleColBandSize w:val="1"/>
    </w:tblPr>
    <w:tcPr>
      <w:tcBorders>
        <w:top w:val="nil"/>
        <w:left w:val="nil"/>
        <w:bottom w:val="nil"/>
        <w:right w:val="nil"/>
      </w:tcBorders>
      <w:shd w:val="clear" w:color="auto" w:fill="FCE8F1" w:themeFill="accent1" w:themeFillTint="19"/>
    </w:tcPr>
    <w:tblStylePr w:type="firstRow">
      <w:rPr>
        <w:b/>
        <w:bCs/>
      </w:r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AB0436"/>
    <w:rPr>
      <w:rFonts w:ascii="Arial" w:hAnsi="Arial"/>
      <w:color w:val="000000" w:themeColor="text1"/>
      <w:lang w:eastAsia="en-US"/>
    </w:rPr>
    <w:tblPr>
      <w:tblStyleRowBandSize w:val="1"/>
      <w:tblStyleColBandSize w:val="1"/>
    </w:tblPr>
    <w:tcPr>
      <w:tcBorders>
        <w:top w:val="nil"/>
        <w:left w:val="nil"/>
        <w:bottom w:val="nil"/>
        <w:right w:val="nil"/>
      </w:tcBorders>
      <w:shd w:val="clear" w:color="auto" w:fill="F5FBE6" w:themeFill="accent2" w:themeFillTint="19"/>
    </w:tcPr>
    <w:tblStylePr w:type="firstRow">
      <w:rPr>
        <w:b/>
        <w:bCs/>
      </w:r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AB0436"/>
    <w:rPr>
      <w:rFonts w:ascii="Arial" w:hAnsi="Arial"/>
      <w:color w:val="000000" w:themeColor="text1"/>
      <w:lang w:eastAsia="en-US"/>
    </w:rPr>
    <w:tblPr>
      <w:tblStyleRowBandSize w:val="1"/>
      <w:tblStyleColBandSize w:val="1"/>
    </w:tblPr>
    <w:tcPr>
      <w:tcBorders>
        <w:top w:val="nil"/>
        <w:left w:val="nil"/>
        <w:bottom w:val="nil"/>
        <w:right w:val="nil"/>
      </w:tcBorders>
      <w:shd w:val="clear" w:color="auto" w:fill="E9F1F7" w:themeFill="accent3" w:themeFillTint="19"/>
    </w:tcPr>
    <w:tblStylePr w:type="firstRow">
      <w:rPr>
        <w:b/>
        <w:bCs/>
      </w:r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style>
  <w:style w:type="table" w:styleId="ColorfulShading-Accent4">
    <w:name w:val="Colorful Shading Accent 4"/>
    <w:basedOn w:val="TableNormal"/>
    <w:uiPriority w:val="71"/>
    <w:rsid w:val="00AB0436"/>
    <w:rPr>
      <w:rFonts w:ascii="Arial" w:hAnsi="Arial"/>
      <w:color w:val="000000" w:themeColor="text1"/>
      <w:lang w:eastAsia="en-US"/>
    </w:rPr>
    <w:tblPr>
      <w:tblStyleRowBandSize w:val="1"/>
      <w:tblStyleColBandSize w:val="1"/>
    </w:tblPr>
    <w:tcPr>
      <w:tcBorders>
        <w:top w:val="nil"/>
        <w:left w:val="nil"/>
        <w:bottom w:val="nil"/>
        <w:right w:val="nil"/>
      </w:tcBorders>
      <w:shd w:val="clear" w:color="auto" w:fill="ECE9F6" w:themeFill="accent4" w:themeFillTint="19"/>
    </w:tcPr>
    <w:tblStylePr w:type="firstRow">
      <w:rPr>
        <w:b/>
        <w:bCs/>
      </w:r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AB0436"/>
    <w:rPr>
      <w:rFonts w:ascii="Arial" w:hAnsi="Arial"/>
      <w:color w:val="000000" w:themeColor="text1"/>
      <w:lang w:eastAsia="en-US"/>
    </w:rPr>
    <w:tblPr>
      <w:tblStyleRowBandSize w:val="1"/>
      <w:tblStyleColBandSize w:val="1"/>
    </w:tblPr>
    <w:tcPr>
      <w:tcBorders>
        <w:top w:val="nil"/>
        <w:left w:val="nil"/>
        <w:bottom w:val="nil"/>
        <w:right w:val="nil"/>
      </w:tcBorders>
      <w:shd w:val="clear" w:color="auto" w:fill="D9FFF3" w:themeFill="accent5" w:themeFillTint="19"/>
    </w:tcPr>
    <w:tblStylePr w:type="firstRow">
      <w:rPr>
        <w:b/>
        <w:bCs/>
      </w:r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AB0436"/>
    <w:rPr>
      <w:rFonts w:ascii="Arial" w:hAnsi="Arial"/>
      <w:color w:val="000000" w:themeColor="text1"/>
      <w:lang w:eastAsia="en-US"/>
    </w:rPr>
    <w:tblPr>
      <w:tblStyleRowBandSize w:val="1"/>
      <w:tblStyleColBandSize w:val="1"/>
    </w:tblPr>
    <w:tcPr>
      <w:tcBorders>
        <w:top w:val="nil"/>
        <w:left w:val="nil"/>
        <w:bottom w:val="nil"/>
        <w:right w:val="nil"/>
      </w:tcBorders>
      <w:shd w:val="clear" w:color="auto" w:fill="EFF8FD" w:themeFill="accent6" w:themeFillTint="19"/>
    </w:tcPr>
    <w:tblStylePr w:type="firstRow">
      <w:rPr>
        <w:b/>
        <w:bCs/>
      </w:r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rsid w:val="00AB0436"/>
    <w:rPr>
      <w:rFonts w:ascii="Arial" w:hAnsi="Arial"/>
      <w:color w:val="FFFFFF" w:themeColor="background1"/>
      <w:lang w:eastAsia="en-US"/>
    </w:rPr>
    <w:tblPr/>
    <w:tblStylePr w:type="firstRow">
      <w:rPr>
        <w:b/>
        <w:bCs/>
      </w:rPr>
    </w:tblStylePr>
  </w:style>
  <w:style w:type="table" w:styleId="DarkList-Accent1">
    <w:name w:val="Dark List Accent 1"/>
    <w:basedOn w:val="TableNormal"/>
    <w:uiPriority w:val="70"/>
    <w:rsid w:val="00AB0436"/>
    <w:rPr>
      <w:rFonts w:ascii="Arial" w:hAnsi="Arial"/>
      <w:color w:val="FFFFFF" w:themeColor="background1"/>
      <w:lang w:eastAsia="en-US"/>
    </w:rPr>
    <w:tblPr/>
    <w:tblStylePr w:type="firstRow">
      <w:rPr>
        <w:b/>
        <w:bCs/>
      </w:rPr>
    </w:tblStylePr>
  </w:style>
  <w:style w:type="table" w:styleId="DarkList-Accent2">
    <w:name w:val="Dark List Accent 2"/>
    <w:basedOn w:val="TableNormal"/>
    <w:uiPriority w:val="70"/>
    <w:rsid w:val="00AB0436"/>
    <w:rPr>
      <w:rFonts w:ascii="Arial" w:hAnsi="Arial"/>
      <w:color w:val="FFFFFF" w:themeColor="background1"/>
      <w:lang w:eastAsia="en-US"/>
    </w:rPr>
    <w:tblPr/>
    <w:tblStylePr w:type="firstRow">
      <w:rPr>
        <w:b/>
        <w:bCs/>
      </w:rPr>
    </w:tblStylePr>
  </w:style>
  <w:style w:type="table" w:styleId="DarkList-Accent3">
    <w:name w:val="Dark List Accent 3"/>
    <w:basedOn w:val="TableNormal"/>
    <w:uiPriority w:val="70"/>
    <w:rsid w:val="00AB0436"/>
    <w:rPr>
      <w:rFonts w:ascii="Arial" w:hAnsi="Arial"/>
      <w:color w:val="FFFFFF" w:themeColor="background1"/>
      <w:lang w:eastAsia="en-US"/>
    </w:rPr>
    <w:tblPr/>
    <w:tblStylePr w:type="firstRow">
      <w:rPr>
        <w:b/>
        <w:bCs/>
      </w:rPr>
    </w:tblStylePr>
  </w:style>
  <w:style w:type="table" w:styleId="DarkList-Accent4">
    <w:name w:val="Dark List Accent 4"/>
    <w:basedOn w:val="TableNormal"/>
    <w:uiPriority w:val="70"/>
    <w:rsid w:val="00AB0436"/>
    <w:rPr>
      <w:rFonts w:ascii="Arial" w:hAnsi="Arial"/>
      <w:color w:val="FFFFFF" w:themeColor="background1"/>
      <w:lang w:eastAsia="en-US"/>
    </w:rPr>
    <w:tblPr/>
    <w:tblStylePr w:type="firstRow">
      <w:rPr>
        <w:b/>
        <w:bCs/>
      </w:rPr>
    </w:tblStylePr>
  </w:style>
  <w:style w:type="table" w:styleId="DarkList-Accent5">
    <w:name w:val="Dark List Accent 5"/>
    <w:basedOn w:val="TableNormal"/>
    <w:uiPriority w:val="70"/>
    <w:rsid w:val="00AB0436"/>
    <w:rPr>
      <w:rFonts w:ascii="Arial" w:hAnsi="Arial"/>
      <w:color w:val="FFFFFF" w:themeColor="background1"/>
      <w:lang w:eastAsia="en-US"/>
    </w:rPr>
    <w:tblPr/>
    <w:tblStylePr w:type="firstRow">
      <w:rPr>
        <w:b/>
        <w:bCs/>
      </w:rPr>
    </w:tblStylePr>
  </w:style>
  <w:style w:type="table" w:styleId="DarkList-Accent6">
    <w:name w:val="Dark List Accent 6"/>
    <w:basedOn w:val="TableNormal"/>
    <w:uiPriority w:val="70"/>
    <w:rsid w:val="00AB0436"/>
    <w:rPr>
      <w:rFonts w:ascii="Arial" w:hAnsi="Arial"/>
      <w:color w:val="FFFFFF" w:themeColor="background1"/>
      <w:lang w:eastAsia="en-US"/>
    </w:rPr>
    <w:tblPr/>
    <w:tblStylePr w:type="firstRow">
      <w:rPr>
        <w:b/>
        <w:bCs/>
      </w:rPr>
    </w:tblStylePr>
  </w:style>
  <w:style w:type="paragraph" w:customStyle="1" w:styleId="BackcoverPageBreak">
    <w:name w:val="Backcover Page Break"/>
    <w:basedOn w:val="BackcoverFrame"/>
    <w:rsid w:val="00AB0436"/>
    <w:pPr>
      <w:pageBreakBefore/>
      <w:framePr w:wrap="notBeside"/>
      <w:spacing w:line="240" w:lineRule="auto"/>
    </w:pPr>
  </w:style>
  <w:style w:type="paragraph" w:styleId="DocumentMap">
    <w:name w:val="Document Map"/>
    <w:basedOn w:val="Normal"/>
    <w:link w:val="DocumentMapChar"/>
    <w:semiHidden/>
    <w:unhideWhenUsed/>
    <w:rsid w:val="00AB0436"/>
    <w:rPr>
      <w:rFonts w:ascii="Tahoma" w:eastAsiaTheme="minorHAnsi" w:hAnsi="Tahoma" w:cs="Tahoma"/>
      <w:color w:val="000000" w:themeColor="text1"/>
      <w:sz w:val="16"/>
      <w:szCs w:val="16"/>
    </w:rPr>
  </w:style>
  <w:style w:type="character" w:customStyle="1" w:styleId="DocumentMapChar">
    <w:name w:val="Document Map Char"/>
    <w:basedOn w:val="DefaultParagraphFont"/>
    <w:link w:val="DocumentMap"/>
    <w:semiHidden/>
    <w:rsid w:val="00AB0436"/>
    <w:rPr>
      <w:rFonts w:ascii="Tahoma" w:eastAsiaTheme="minorHAnsi" w:hAnsi="Tahoma" w:cs="Tahoma"/>
      <w:color w:val="000000" w:themeColor="text1"/>
      <w:sz w:val="16"/>
      <w:szCs w:val="16"/>
      <w:lang w:eastAsia="en-US"/>
    </w:rPr>
  </w:style>
  <w:style w:type="paragraph" w:styleId="E-mailSignature">
    <w:name w:val="E-mail Signature"/>
    <w:basedOn w:val="Normal"/>
    <w:link w:val="E-mailSignatureChar"/>
    <w:semiHidden/>
    <w:rsid w:val="00AB0436"/>
    <w:rPr>
      <w:rFonts w:asciiTheme="minorHAnsi" w:eastAsiaTheme="minorHAnsi" w:hAnsiTheme="minorHAnsi" w:cstheme="minorBidi"/>
      <w:color w:val="000000" w:themeColor="text1"/>
    </w:rPr>
  </w:style>
  <w:style w:type="character" w:customStyle="1" w:styleId="E-mailSignatureChar">
    <w:name w:val="E-mail Signature Char"/>
    <w:basedOn w:val="DefaultParagraphFont"/>
    <w:link w:val="E-mailSignature"/>
    <w:semiHidden/>
    <w:rsid w:val="00AB0436"/>
    <w:rPr>
      <w:rFonts w:asciiTheme="minorHAnsi" w:eastAsiaTheme="minorHAnsi" w:hAnsiTheme="minorHAnsi" w:cstheme="minorBidi"/>
      <w:color w:val="000000" w:themeColor="text1"/>
      <w:lang w:eastAsia="en-US"/>
    </w:rPr>
  </w:style>
  <w:style w:type="character" w:styleId="Emphasis">
    <w:name w:val="Emphasis"/>
    <w:basedOn w:val="DefaultParagraphFont"/>
    <w:qFormat/>
    <w:rsid w:val="00AB0436"/>
    <w:rPr>
      <w:i/>
      <w:iCs/>
      <w:lang w:val="en-GB"/>
    </w:rPr>
  </w:style>
  <w:style w:type="character" w:customStyle="1" w:styleId="EndnoteTextChar">
    <w:name w:val="Endnote Text Char"/>
    <w:basedOn w:val="DefaultParagraphFont"/>
    <w:link w:val="EndnoteText"/>
    <w:rsid w:val="00AB0436"/>
    <w:rPr>
      <w:rFonts w:ascii="Arial" w:hAnsi="Arial"/>
      <w:lang w:eastAsia="en-US"/>
    </w:rPr>
  </w:style>
  <w:style w:type="paragraph" w:styleId="EnvelopeAddress">
    <w:name w:val="envelope address"/>
    <w:basedOn w:val="Normal"/>
    <w:semiHidden/>
    <w:unhideWhenUsed/>
    <w:rsid w:val="00AB0436"/>
    <w:pPr>
      <w:framePr w:w="7920" w:h="1980" w:hRule="exact" w:hSpace="180" w:wrap="auto" w:hAnchor="page" w:xAlign="center" w:yAlign="bottom"/>
      <w:ind w:left="2880"/>
    </w:pPr>
    <w:rPr>
      <w:rFonts w:asciiTheme="majorHAnsi" w:eastAsiaTheme="majorEastAsia" w:hAnsiTheme="majorHAnsi" w:cstheme="majorBidi"/>
      <w:color w:val="000000" w:themeColor="text1"/>
      <w:sz w:val="24"/>
      <w:szCs w:val="24"/>
    </w:rPr>
  </w:style>
  <w:style w:type="paragraph" w:styleId="EnvelopeReturn">
    <w:name w:val="envelope return"/>
    <w:basedOn w:val="Normal"/>
    <w:semiHidden/>
    <w:unhideWhenUsed/>
    <w:rsid w:val="00AB0436"/>
    <w:rPr>
      <w:rFonts w:asciiTheme="majorHAnsi" w:eastAsiaTheme="majorEastAsia" w:hAnsiTheme="majorHAnsi" w:cstheme="majorBidi"/>
      <w:color w:val="000000" w:themeColor="text1"/>
    </w:rPr>
  </w:style>
  <w:style w:type="paragraph" w:customStyle="1" w:styleId="Footnote">
    <w:name w:val="Footnote"/>
    <w:basedOn w:val="Normal"/>
    <w:rsid w:val="00AB0436"/>
    <w:rPr>
      <w:rFonts w:asciiTheme="minorHAnsi" w:eastAsia="MS Mincho" w:hAnsiTheme="minorHAnsi" w:cstheme="minorBidi"/>
      <w:color w:val="000000" w:themeColor="text1"/>
      <w:sz w:val="16"/>
    </w:rPr>
  </w:style>
  <w:style w:type="character" w:styleId="HTMLAcronym">
    <w:name w:val="HTML Acronym"/>
    <w:basedOn w:val="DefaultParagraphFont"/>
    <w:semiHidden/>
    <w:rsid w:val="00AB0436"/>
    <w:rPr>
      <w:lang w:val="en-GB"/>
    </w:rPr>
  </w:style>
  <w:style w:type="paragraph" w:styleId="HTMLAddress">
    <w:name w:val="HTML Address"/>
    <w:basedOn w:val="Normal"/>
    <w:link w:val="HTMLAddressChar"/>
    <w:semiHidden/>
    <w:rsid w:val="00AB0436"/>
    <w:rPr>
      <w:rFonts w:asciiTheme="minorHAnsi" w:eastAsiaTheme="minorHAnsi" w:hAnsiTheme="minorHAnsi" w:cstheme="minorBidi"/>
      <w:i/>
      <w:iCs/>
      <w:color w:val="000000" w:themeColor="text1"/>
    </w:rPr>
  </w:style>
  <w:style w:type="character" w:customStyle="1" w:styleId="HTMLAddressChar">
    <w:name w:val="HTML Address Char"/>
    <w:basedOn w:val="DefaultParagraphFont"/>
    <w:link w:val="HTMLAddress"/>
    <w:semiHidden/>
    <w:rsid w:val="00AB0436"/>
    <w:rPr>
      <w:rFonts w:asciiTheme="minorHAnsi" w:eastAsiaTheme="minorHAnsi" w:hAnsiTheme="minorHAnsi" w:cstheme="minorBidi"/>
      <w:i/>
      <w:iCs/>
      <w:color w:val="000000" w:themeColor="text1"/>
      <w:lang w:eastAsia="en-US"/>
    </w:rPr>
  </w:style>
  <w:style w:type="character" w:styleId="HTMLCite">
    <w:name w:val="HTML Cite"/>
    <w:basedOn w:val="DefaultParagraphFont"/>
    <w:semiHidden/>
    <w:rsid w:val="00AB0436"/>
    <w:rPr>
      <w:i/>
      <w:iCs/>
      <w:lang w:val="en-GB"/>
    </w:rPr>
  </w:style>
  <w:style w:type="character" w:styleId="HTMLCode">
    <w:name w:val="HTML Code"/>
    <w:basedOn w:val="DefaultParagraphFont"/>
    <w:semiHidden/>
    <w:rsid w:val="00AB0436"/>
    <w:rPr>
      <w:rFonts w:ascii="Courier New" w:hAnsi="Courier New" w:cs="Courier New"/>
      <w:sz w:val="20"/>
      <w:szCs w:val="20"/>
      <w:lang w:val="en-GB"/>
    </w:rPr>
  </w:style>
  <w:style w:type="character" w:styleId="HTMLDefinition">
    <w:name w:val="HTML Definition"/>
    <w:basedOn w:val="DefaultParagraphFont"/>
    <w:semiHidden/>
    <w:rsid w:val="00AB0436"/>
    <w:rPr>
      <w:i/>
      <w:iCs/>
      <w:lang w:val="en-GB"/>
    </w:rPr>
  </w:style>
  <w:style w:type="character" w:styleId="HTMLKeyboard">
    <w:name w:val="HTML Keyboard"/>
    <w:basedOn w:val="DefaultParagraphFont"/>
    <w:semiHidden/>
    <w:rsid w:val="00AB0436"/>
    <w:rPr>
      <w:rFonts w:ascii="Courier New" w:hAnsi="Courier New" w:cs="Courier New"/>
      <w:sz w:val="20"/>
      <w:szCs w:val="20"/>
      <w:lang w:val="en-GB"/>
    </w:rPr>
  </w:style>
  <w:style w:type="paragraph" w:styleId="HTMLPreformatted">
    <w:name w:val="HTML Preformatted"/>
    <w:basedOn w:val="Normal"/>
    <w:link w:val="HTMLPreformattedChar"/>
    <w:semiHidden/>
    <w:rsid w:val="00AB0436"/>
    <w:rPr>
      <w:rFonts w:ascii="Courier New" w:eastAsiaTheme="minorHAnsi" w:hAnsi="Courier New" w:cs="Courier New"/>
      <w:color w:val="000000" w:themeColor="text1"/>
    </w:rPr>
  </w:style>
  <w:style w:type="character" w:customStyle="1" w:styleId="HTMLPreformattedChar">
    <w:name w:val="HTML Preformatted Char"/>
    <w:basedOn w:val="DefaultParagraphFont"/>
    <w:link w:val="HTMLPreformatted"/>
    <w:semiHidden/>
    <w:rsid w:val="00AB0436"/>
    <w:rPr>
      <w:rFonts w:ascii="Courier New" w:eastAsiaTheme="minorHAnsi" w:hAnsi="Courier New" w:cs="Courier New"/>
      <w:color w:val="000000" w:themeColor="text1"/>
      <w:lang w:eastAsia="en-US"/>
    </w:rPr>
  </w:style>
  <w:style w:type="character" w:styleId="HTMLSample">
    <w:name w:val="HTML Sample"/>
    <w:basedOn w:val="DefaultParagraphFont"/>
    <w:semiHidden/>
    <w:rsid w:val="00AB0436"/>
    <w:rPr>
      <w:rFonts w:ascii="Courier New" w:hAnsi="Courier New" w:cs="Courier New"/>
      <w:lang w:val="en-GB"/>
    </w:rPr>
  </w:style>
  <w:style w:type="character" w:styleId="HTMLTypewriter">
    <w:name w:val="HTML Typewriter"/>
    <w:basedOn w:val="DefaultParagraphFont"/>
    <w:semiHidden/>
    <w:rsid w:val="00AB0436"/>
    <w:rPr>
      <w:rFonts w:ascii="Courier New" w:hAnsi="Courier New" w:cs="Courier New"/>
      <w:sz w:val="20"/>
      <w:szCs w:val="20"/>
      <w:lang w:val="en-GB"/>
    </w:rPr>
  </w:style>
  <w:style w:type="character" w:styleId="HTMLVariable">
    <w:name w:val="HTML Variable"/>
    <w:basedOn w:val="DefaultParagraphFont"/>
    <w:semiHidden/>
    <w:rsid w:val="00AB0436"/>
    <w:rPr>
      <w:i/>
      <w:iCs/>
      <w:lang w:val="en-GB"/>
    </w:rPr>
  </w:style>
  <w:style w:type="paragraph" w:styleId="Index1">
    <w:name w:val="index 1"/>
    <w:basedOn w:val="Normal"/>
    <w:next w:val="Normal"/>
    <w:autoRedefine/>
    <w:semiHidden/>
    <w:unhideWhenUsed/>
    <w:rsid w:val="00AB0436"/>
    <w:pPr>
      <w:ind w:left="180" w:hanging="180"/>
    </w:pPr>
    <w:rPr>
      <w:rFonts w:asciiTheme="minorHAnsi" w:eastAsiaTheme="minorHAnsi" w:hAnsiTheme="minorHAnsi" w:cstheme="minorBidi"/>
      <w:color w:val="000000" w:themeColor="text1"/>
    </w:rPr>
  </w:style>
  <w:style w:type="paragraph" w:styleId="Index2">
    <w:name w:val="index 2"/>
    <w:basedOn w:val="Normal"/>
    <w:next w:val="Normal"/>
    <w:autoRedefine/>
    <w:semiHidden/>
    <w:unhideWhenUsed/>
    <w:rsid w:val="00AB0436"/>
    <w:pPr>
      <w:ind w:left="360" w:hanging="180"/>
    </w:pPr>
    <w:rPr>
      <w:rFonts w:asciiTheme="minorHAnsi" w:eastAsiaTheme="minorHAnsi" w:hAnsiTheme="minorHAnsi" w:cstheme="minorBidi"/>
      <w:color w:val="000000" w:themeColor="text1"/>
    </w:rPr>
  </w:style>
  <w:style w:type="paragraph" w:styleId="Index3">
    <w:name w:val="index 3"/>
    <w:basedOn w:val="Normal"/>
    <w:next w:val="Normal"/>
    <w:autoRedefine/>
    <w:semiHidden/>
    <w:unhideWhenUsed/>
    <w:rsid w:val="00AB0436"/>
    <w:pPr>
      <w:ind w:left="540" w:hanging="180"/>
    </w:pPr>
    <w:rPr>
      <w:rFonts w:asciiTheme="minorHAnsi" w:eastAsiaTheme="minorHAnsi" w:hAnsiTheme="minorHAnsi" w:cstheme="minorBidi"/>
      <w:color w:val="000000" w:themeColor="text1"/>
    </w:rPr>
  </w:style>
  <w:style w:type="paragraph" w:styleId="Index4">
    <w:name w:val="index 4"/>
    <w:basedOn w:val="Normal"/>
    <w:next w:val="Normal"/>
    <w:autoRedefine/>
    <w:semiHidden/>
    <w:unhideWhenUsed/>
    <w:rsid w:val="00AB0436"/>
    <w:pPr>
      <w:ind w:left="720" w:hanging="180"/>
    </w:pPr>
    <w:rPr>
      <w:rFonts w:asciiTheme="minorHAnsi" w:eastAsiaTheme="minorHAnsi" w:hAnsiTheme="minorHAnsi" w:cstheme="minorBidi"/>
      <w:color w:val="000000" w:themeColor="text1"/>
    </w:rPr>
  </w:style>
  <w:style w:type="paragraph" w:styleId="Index5">
    <w:name w:val="index 5"/>
    <w:basedOn w:val="Normal"/>
    <w:next w:val="Normal"/>
    <w:autoRedefine/>
    <w:semiHidden/>
    <w:unhideWhenUsed/>
    <w:rsid w:val="00AB0436"/>
    <w:pPr>
      <w:ind w:left="900" w:hanging="180"/>
    </w:pPr>
    <w:rPr>
      <w:rFonts w:asciiTheme="minorHAnsi" w:eastAsiaTheme="minorHAnsi" w:hAnsiTheme="minorHAnsi" w:cstheme="minorBidi"/>
      <w:color w:val="000000" w:themeColor="text1"/>
    </w:rPr>
  </w:style>
  <w:style w:type="paragraph" w:styleId="Index6">
    <w:name w:val="index 6"/>
    <w:basedOn w:val="Normal"/>
    <w:next w:val="Normal"/>
    <w:autoRedefine/>
    <w:semiHidden/>
    <w:unhideWhenUsed/>
    <w:rsid w:val="00AB0436"/>
    <w:pPr>
      <w:ind w:left="1080" w:hanging="180"/>
    </w:pPr>
    <w:rPr>
      <w:rFonts w:asciiTheme="minorHAnsi" w:eastAsiaTheme="minorHAnsi" w:hAnsiTheme="minorHAnsi" w:cstheme="minorBidi"/>
      <w:color w:val="000000" w:themeColor="text1"/>
    </w:rPr>
  </w:style>
  <w:style w:type="paragraph" w:styleId="Index7">
    <w:name w:val="index 7"/>
    <w:basedOn w:val="Normal"/>
    <w:next w:val="Normal"/>
    <w:autoRedefine/>
    <w:semiHidden/>
    <w:unhideWhenUsed/>
    <w:rsid w:val="00AB0436"/>
    <w:pPr>
      <w:ind w:left="1260" w:hanging="180"/>
    </w:pPr>
    <w:rPr>
      <w:rFonts w:asciiTheme="minorHAnsi" w:eastAsiaTheme="minorHAnsi" w:hAnsiTheme="minorHAnsi" w:cstheme="minorBidi"/>
      <w:color w:val="000000" w:themeColor="text1"/>
    </w:rPr>
  </w:style>
  <w:style w:type="paragraph" w:styleId="Index8">
    <w:name w:val="index 8"/>
    <w:basedOn w:val="Normal"/>
    <w:next w:val="Normal"/>
    <w:autoRedefine/>
    <w:semiHidden/>
    <w:unhideWhenUsed/>
    <w:rsid w:val="00AB0436"/>
    <w:pPr>
      <w:ind w:left="1440" w:hanging="180"/>
    </w:pPr>
    <w:rPr>
      <w:rFonts w:asciiTheme="minorHAnsi" w:eastAsiaTheme="minorHAnsi" w:hAnsiTheme="minorHAnsi" w:cstheme="minorBidi"/>
      <w:color w:val="000000" w:themeColor="text1"/>
    </w:rPr>
  </w:style>
  <w:style w:type="paragraph" w:styleId="Index9">
    <w:name w:val="index 9"/>
    <w:basedOn w:val="Normal"/>
    <w:next w:val="Normal"/>
    <w:autoRedefine/>
    <w:semiHidden/>
    <w:unhideWhenUsed/>
    <w:rsid w:val="00AB0436"/>
    <w:pPr>
      <w:ind w:left="1620" w:hanging="180"/>
    </w:pPr>
    <w:rPr>
      <w:rFonts w:asciiTheme="minorHAnsi" w:eastAsiaTheme="minorHAnsi" w:hAnsiTheme="minorHAnsi" w:cstheme="minorBidi"/>
      <w:color w:val="000000" w:themeColor="text1"/>
    </w:rPr>
  </w:style>
  <w:style w:type="paragraph" w:styleId="IndexHeading">
    <w:name w:val="index heading"/>
    <w:basedOn w:val="Normal"/>
    <w:next w:val="Index1"/>
    <w:semiHidden/>
    <w:unhideWhenUsed/>
    <w:rsid w:val="00AB0436"/>
    <w:rPr>
      <w:rFonts w:asciiTheme="majorHAnsi" w:eastAsiaTheme="majorEastAsia" w:hAnsiTheme="majorHAnsi" w:cstheme="majorBidi"/>
      <w:b/>
      <w:bCs/>
      <w:color w:val="000000" w:themeColor="text1"/>
    </w:rPr>
  </w:style>
  <w:style w:type="character" w:styleId="IntenseEmphasis">
    <w:name w:val="Intense Emphasis"/>
    <w:basedOn w:val="DefaultParagraphFont"/>
    <w:uiPriority w:val="21"/>
    <w:qFormat/>
    <w:rsid w:val="00AB0436"/>
    <w:rPr>
      <w:b/>
      <w:bCs/>
      <w:i/>
      <w:iCs/>
      <w:color w:val="E71D73" w:themeColor="accent1"/>
      <w:lang w:val="en-GB"/>
    </w:rPr>
  </w:style>
  <w:style w:type="paragraph" w:styleId="IntenseQuote">
    <w:name w:val="Intense Quote"/>
    <w:basedOn w:val="Normal"/>
    <w:next w:val="Normal"/>
    <w:link w:val="IntenseQuoteChar"/>
    <w:uiPriority w:val="30"/>
    <w:qFormat/>
    <w:rsid w:val="00AB0436"/>
    <w:pPr>
      <w:pBdr>
        <w:bottom w:val="single" w:sz="4" w:space="4" w:color="E71D73" w:themeColor="accent1"/>
      </w:pBdr>
      <w:spacing w:before="200" w:after="280"/>
      <w:ind w:left="936" w:right="936"/>
    </w:pPr>
    <w:rPr>
      <w:rFonts w:asciiTheme="minorHAnsi" w:eastAsiaTheme="minorHAnsi" w:hAnsiTheme="minorHAnsi" w:cstheme="minorBidi"/>
      <w:b/>
      <w:bCs/>
      <w:i/>
      <w:iCs/>
      <w:color w:val="E71D73" w:themeColor="accent1"/>
    </w:rPr>
  </w:style>
  <w:style w:type="character" w:customStyle="1" w:styleId="IntenseQuoteChar">
    <w:name w:val="Intense Quote Char"/>
    <w:basedOn w:val="DefaultParagraphFont"/>
    <w:link w:val="IntenseQuote"/>
    <w:uiPriority w:val="30"/>
    <w:rsid w:val="00AB0436"/>
    <w:rPr>
      <w:rFonts w:asciiTheme="minorHAnsi" w:eastAsiaTheme="minorHAnsi" w:hAnsiTheme="minorHAnsi" w:cstheme="minorBidi"/>
      <w:b/>
      <w:bCs/>
      <w:i/>
      <w:iCs/>
      <w:color w:val="E71D73" w:themeColor="accent1"/>
      <w:lang w:eastAsia="en-US"/>
    </w:rPr>
  </w:style>
  <w:style w:type="character" w:styleId="IntenseReference">
    <w:name w:val="Intense Reference"/>
    <w:basedOn w:val="DefaultParagraphFont"/>
    <w:uiPriority w:val="32"/>
    <w:qFormat/>
    <w:rsid w:val="00AB0436"/>
    <w:rPr>
      <w:b/>
      <w:bCs/>
      <w:smallCaps/>
      <w:color w:val="95C11F" w:themeColor="accent2"/>
      <w:spacing w:val="5"/>
      <w:u w:val="single"/>
      <w:lang w:val="en-GB"/>
    </w:rPr>
  </w:style>
  <w:style w:type="table" w:styleId="LightGrid">
    <w:name w:val="Light Grid"/>
    <w:basedOn w:val="TableNormal"/>
    <w:uiPriority w:val="62"/>
    <w:rsid w:val="00AB0436"/>
    <w:rPr>
      <w:rFonts w:ascii="Arial" w:hAnsi="Arial"/>
      <w:color w:val="63666A"/>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AB0436"/>
    <w:rPr>
      <w:rFonts w:ascii="Arial" w:hAnsi="Arial"/>
      <w:color w:val="63666A"/>
      <w:lang w:eastAsia="en-US"/>
    </w:rPr>
    <w:tblPr>
      <w:tblStyleRowBandSize w:val="1"/>
      <w:tblStyleColBandSize w:val="1"/>
      <w:tblBorders>
        <w:top w:val="single" w:sz="8" w:space="0" w:color="E71D73" w:themeColor="accent1"/>
        <w:left w:val="single" w:sz="8" w:space="0" w:color="E71D73" w:themeColor="accent1"/>
        <w:bottom w:val="single" w:sz="8" w:space="0" w:color="E71D73" w:themeColor="accent1"/>
        <w:right w:val="single" w:sz="8" w:space="0" w:color="E71D73" w:themeColor="accent1"/>
        <w:insideH w:val="single" w:sz="8" w:space="0" w:color="E71D73" w:themeColor="accent1"/>
        <w:insideV w:val="single" w:sz="8" w:space="0" w:color="E71D73"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71D73" w:themeColor="accent1"/>
          <w:left w:val="single" w:sz="8" w:space="0" w:color="E71D73" w:themeColor="accent1"/>
          <w:bottom w:val="single" w:sz="18" w:space="0" w:color="E71D73" w:themeColor="accent1"/>
          <w:right w:val="single" w:sz="8" w:space="0" w:color="E71D73" w:themeColor="accent1"/>
          <w:insideH w:val="nil"/>
          <w:insideV w:val="single" w:sz="8" w:space="0" w:color="E71D73"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71D73" w:themeColor="accent1"/>
          <w:left w:val="single" w:sz="8" w:space="0" w:color="E71D73" w:themeColor="accent1"/>
          <w:bottom w:val="single" w:sz="8" w:space="0" w:color="E71D73" w:themeColor="accent1"/>
          <w:right w:val="single" w:sz="8" w:space="0" w:color="E71D73" w:themeColor="accent1"/>
          <w:insideH w:val="nil"/>
          <w:insideV w:val="single" w:sz="8" w:space="0" w:color="E71D73"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71D73" w:themeColor="accent1"/>
          <w:left w:val="single" w:sz="8" w:space="0" w:color="E71D73" w:themeColor="accent1"/>
          <w:bottom w:val="single" w:sz="8" w:space="0" w:color="E71D73" w:themeColor="accent1"/>
          <w:right w:val="single" w:sz="8" w:space="0" w:color="E71D73" w:themeColor="accent1"/>
        </w:tcBorders>
      </w:tcPr>
    </w:tblStylePr>
    <w:tblStylePr w:type="band1Vert">
      <w:tblPr/>
      <w:tcPr>
        <w:tcBorders>
          <w:top w:val="single" w:sz="8" w:space="0" w:color="E71D73" w:themeColor="accent1"/>
          <w:left w:val="single" w:sz="8" w:space="0" w:color="E71D73" w:themeColor="accent1"/>
          <w:bottom w:val="single" w:sz="8" w:space="0" w:color="E71D73" w:themeColor="accent1"/>
          <w:right w:val="single" w:sz="8" w:space="0" w:color="E71D73" w:themeColor="accent1"/>
        </w:tcBorders>
        <w:shd w:val="clear" w:color="auto" w:fill="F9C6DC" w:themeFill="accent1" w:themeFillTint="3F"/>
      </w:tcPr>
    </w:tblStylePr>
    <w:tblStylePr w:type="band1Horz">
      <w:tblPr/>
      <w:tcPr>
        <w:tcBorders>
          <w:top w:val="single" w:sz="8" w:space="0" w:color="E71D73" w:themeColor="accent1"/>
          <w:left w:val="single" w:sz="8" w:space="0" w:color="E71D73" w:themeColor="accent1"/>
          <w:bottom w:val="single" w:sz="8" w:space="0" w:color="E71D73" w:themeColor="accent1"/>
          <w:right w:val="single" w:sz="8" w:space="0" w:color="E71D73" w:themeColor="accent1"/>
          <w:insideV w:val="single" w:sz="8" w:space="0" w:color="E71D73" w:themeColor="accent1"/>
        </w:tcBorders>
        <w:shd w:val="clear" w:color="auto" w:fill="F9C6DC" w:themeFill="accent1" w:themeFillTint="3F"/>
      </w:tcPr>
    </w:tblStylePr>
    <w:tblStylePr w:type="band2Horz">
      <w:tblPr/>
      <w:tcPr>
        <w:tcBorders>
          <w:top w:val="single" w:sz="8" w:space="0" w:color="E71D73" w:themeColor="accent1"/>
          <w:left w:val="single" w:sz="8" w:space="0" w:color="E71D73" w:themeColor="accent1"/>
          <w:bottom w:val="single" w:sz="8" w:space="0" w:color="E71D73" w:themeColor="accent1"/>
          <w:right w:val="single" w:sz="8" w:space="0" w:color="E71D73" w:themeColor="accent1"/>
          <w:insideV w:val="single" w:sz="8" w:space="0" w:color="E71D73" w:themeColor="accent1"/>
        </w:tcBorders>
      </w:tcPr>
    </w:tblStylePr>
  </w:style>
  <w:style w:type="table" w:styleId="LightGrid-Accent2">
    <w:name w:val="Light Grid Accent 2"/>
    <w:basedOn w:val="TableNormal"/>
    <w:uiPriority w:val="62"/>
    <w:rsid w:val="00AB0436"/>
    <w:rPr>
      <w:rFonts w:ascii="Arial" w:hAnsi="Arial"/>
      <w:color w:val="63666A"/>
      <w:lang w:eastAsia="en-US"/>
    </w:rPr>
    <w:tblPr>
      <w:tblStyleRowBandSize w:val="1"/>
      <w:tblStyleColBandSize w:val="1"/>
      <w:tblBorders>
        <w:top w:val="single" w:sz="8" w:space="0" w:color="95C11F" w:themeColor="accent2"/>
        <w:left w:val="single" w:sz="8" w:space="0" w:color="95C11F" w:themeColor="accent2"/>
        <w:bottom w:val="single" w:sz="8" w:space="0" w:color="95C11F" w:themeColor="accent2"/>
        <w:right w:val="single" w:sz="8" w:space="0" w:color="95C11F" w:themeColor="accent2"/>
        <w:insideH w:val="single" w:sz="8" w:space="0" w:color="95C11F" w:themeColor="accent2"/>
        <w:insideV w:val="single" w:sz="8" w:space="0" w:color="95C11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C11F" w:themeColor="accent2"/>
          <w:left w:val="single" w:sz="8" w:space="0" w:color="95C11F" w:themeColor="accent2"/>
          <w:bottom w:val="single" w:sz="18" w:space="0" w:color="95C11F" w:themeColor="accent2"/>
          <w:right w:val="single" w:sz="8" w:space="0" w:color="95C11F" w:themeColor="accent2"/>
          <w:insideH w:val="nil"/>
          <w:insideV w:val="single" w:sz="8" w:space="0" w:color="95C11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C11F" w:themeColor="accent2"/>
          <w:left w:val="single" w:sz="8" w:space="0" w:color="95C11F" w:themeColor="accent2"/>
          <w:bottom w:val="single" w:sz="8" w:space="0" w:color="95C11F" w:themeColor="accent2"/>
          <w:right w:val="single" w:sz="8" w:space="0" w:color="95C11F" w:themeColor="accent2"/>
          <w:insideH w:val="nil"/>
          <w:insideV w:val="single" w:sz="8" w:space="0" w:color="95C11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C11F" w:themeColor="accent2"/>
          <w:left w:val="single" w:sz="8" w:space="0" w:color="95C11F" w:themeColor="accent2"/>
          <w:bottom w:val="single" w:sz="8" w:space="0" w:color="95C11F" w:themeColor="accent2"/>
          <w:right w:val="single" w:sz="8" w:space="0" w:color="95C11F" w:themeColor="accent2"/>
        </w:tcBorders>
      </w:tcPr>
    </w:tblStylePr>
    <w:tblStylePr w:type="band1Vert">
      <w:tblPr/>
      <w:tcPr>
        <w:tcBorders>
          <w:top w:val="single" w:sz="8" w:space="0" w:color="95C11F" w:themeColor="accent2"/>
          <w:left w:val="single" w:sz="8" w:space="0" w:color="95C11F" w:themeColor="accent2"/>
          <w:bottom w:val="single" w:sz="8" w:space="0" w:color="95C11F" w:themeColor="accent2"/>
          <w:right w:val="single" w:sz="8" w:space="0" w:color="95C11F" w:themeColor="accent2"/>
        </w:tcBorders>
        <w:shd w:val="clear" w:color="auto" w:fill="E7F5C2" w:themeFill="accent2" w:themeFillTint="3F"/>
      </w:tcPr>
    </w:tblStylePr>
    <w:tblStylePr w:type="band1Horz">
      <w:tblPr/>
      <w:tcPr>
        <w:tcBorders>
          <w:top w:val="single" w:sz="8" w:space="0" w:color="95C11F" w:themeColor="accent2"/>
          <w:left w:val="single" w:sz="8" w:space="0" w:color="95C11F" w:themeColor="accent2"/>
          <w:bottom w:val="single" w:sz="8" w:space="0" w:color="95C11F" w:themeColor="accent2"/>
          <w:right w:val="single" w:sz="8" w:space="0" w:color="95C11F" w:themeColor="accent2"/>
          <w:insideV w:val="single" w:sz="8" w:space="0" w:color="95C11F" w:themeColor="accent2"/>
        </w:tcBorders>
        <w:shd w:val="clear" w:color="auto" w:fill="E7F5C2" w:themeFill="accent2" w:themeFillTint="3F"/>
      </w:tcPr>
    </w:tblStylePr>
    <w:tblStylePr w:type="band2Horz">
      <w:tblPr/>
      <w:tcPr>
        <w:tcBorders>
          <w:top w:val="single" w:sz="8" w:space="0" w:color="95C11F" w:themeColor="accent2"/>
          <w:left w:val="single" w:sz="8" w:space="0" w:color="95C11F" w:themeColor="accent2"/>
          <w:bottom w:val="single" w:sz="8" w:space="0" w:color="95C11F" w:themeColor="accent2"/>
          <w:right w:val="single" w:sz="8" w:space="0" w:color="95C11F" w:themeColor="accent2"/>
          <w:insideV w:val="single" w:sz="8" w:space="0" w:color="95C11F" w:themeColor="accent2"/>
        </w:tcBorders>
      </w:tcPr>
    </w:tblStylePr>
  </w:style>
  <w:style w:type="table" w:styleId="LightGrid-Accent3">
    <w:name w:val="Light Grid Accent 3"/>
    <w:basedOn w:val="TableNormal"/>
    <w:uiPriority w:val="62"/>
    <w:rsid w:val="00AB0436"/>
    <w:rPr>
      <w:rFonts w:ascii="Arial" w:hAnsi="Arial"/>
      <w:color w:val="63666A"/>
      <w:lang w:eastAsia="en-US"/>
    </w:rPr>
    <w:tblPr>
      <w:tblStyleRowBandSize w:val="1"/>
      <w:tblStyleColBandSize w:val="1"/>
      <w:tblBorders>
        <w:top w:val="single" w:sz="8" w:space="0" w:color="36749D" w:themeColor="accent3"/>
        <w:left w:val="single" w:sz="8" w:space="0" w:color="36749D" w:themeColor="accent3"/>
        <w:bottom w:val="single" w:sz="8" w:space="0" w:color="36749D" w:themeColor="accent3"/>
        <w:right w:val="single" w:sz="8" w:space="0" w:color="36749D" w:themeColor="accent3"/>
        <w:insideH w:val="single" w:sz="8" w:space="0" w:color="36749D" w:themeColor="accent3"/>
        <w:insideV w:val="single" w:sz="8" w:space="0" w:color="36749D"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6749D" w:themeColor="accent3"/>
          <w:left w:val="single" w:sz="8" w:space="0" w:color="36749D" w:themeColor="accent3"/>
          <w:bottom w:val="single" w:sz="18" w:space="0" w:color="36749D" w:themeColor="accent3"/>
          <w:right w:val="single" w:sz="8" w:space="0" w:color="36749D" w:themeColor="accent3"/>
          <w:insideH w:val="nil"/>
          <w:insideV w:val="single" w:sz="8" w:space="0" w:color="36749D"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6749D" w:themeColor="accent3"/>
          <w:left w:val="single" w:sz="8" w:space="0" w:color="36749D" w:themeColor="accent3"/>
          <w:bottom w:val="single" w:sz="8" w:space="0" w:color="36749D" w:themeColor="accent3"/>
          <w:right w:val="single" w:sz="8" w:space="0" w:color="36749D" w:themeColor="accent3"/>
          <w:insideH w:val="nil"/>
          <w:insideV w:val="single" w:sz="8" w:space="0" w:color="36749D"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6749D" w:themeColor="accent3"/>
          <w:left w:val="single" w:sz="8" w:space="0" w:color="36749D" w:themeColor="accent3"/>
          <w:bottom w:val="single" w:sz="8" w:space="0" w:color="36749D" w:themeColor="accent3"/>
          <w:right w:val="single" w:sz="8" w:space="0" w:color="36749D" w:themeColor="accent3"/>
        </w:tcBorders>
      </w:tcPr>
    </w:tblStylePr>
    <w:tblStylePr w:type="band1Vert">
      <w:tblPr/>
      <w:tcPr>
        <w:tcBorders>
          <w:top w:val="single" w:sz="8" w:space="0" w:color="36749D" w:themeColor="accent3"/>
          <w:left w:val="single" w:sz="8" w:space="0" w:color="36749D" w:themeColor="accent3"/>
          <w:bottom w:val="single" w:sz="8" w:space="0" w:color="36749D" w:themeColor="accent3"/>
          <w:right w:val="single" w:sz="8" w:space="0" w:color="36749D" w:themeColor="accent3"/>
        </w:tcBorders>
        <w:shd w:val="clear" w:color="auto" w:fill="C7DDEC" w:themeFill="accent3" w:themeFillTint="3F"/>
      </w:tcPr>
    </w:tblStylePr>
    <w:tblStylePr w:type="band1Horz">
      <w:tblPr/>
      <w:tcPr>
        <w:tcBorders>
          <w:top w:val="single" w:sz="8" w:space="0" w:color="36749D" w:themeColor="accent3"/>
          <w:left w:val="single" w:sz="8" w:space="0" w:color="36749D" w:themeColor="accent3"/>
          <w:bottom w:val="single" w:sz="8" w:space="0" w:color="36749D" w:themeColor="accent3"/>
          <w:right w:val="single" w:sz="8" w:space="0" w:color="36749D" w:themeColor="accent3"/>
          <w:insideV w:val="single" w:sz="8" w:space="0" w:color="36749D" w:themeColor="accent3"/>
        </w:tcBorders>
        <w:shd w:val="clear" w:color="auto" w:fill="C7DDEC" w:themeFill="accent3" w:themeFillTint="3F"/>
      </w:tcPr>
    </w:tblStylePr>
    <w:tblStylePr w:type="band2Horz">
      <w:tblPr/>
      <w:tcPr>
        <w:tcBorders>
          <w:top w:val="single" w:sz="8" w:space="0" w:color="36749D" w:themeColor="accent3"/>
          <w:left w:val="single" w:sz="8" w:space="0" w:color="36749D" w:themeColor="accent3"/>
          <w:bottom w:val="single" w:sz="8" w:space="0" w:color="36749D" w:themeColor="accent3"/>
          <w:right w:val="single" w:sz="8" w:space="0" w:color="36749D" w:themeColor="accent3"/>
          <w:insideV w:val="single" w:sz="8" w:space="0" w:color="36749D" w:themeColor="accent3"/>
        </w:tcBorders>
      </w:tcPr>
    </w:tblStylePr>
  </w:style>
  <w:style w:type="table" w:styleId="LightGrid-Accent4">
    <w:name w:val="Light Grid Accent 4"/>
    <w:basedOn w:val="TableNormal"/>
    <w:uiPriority w:val="62"/>
    <w:rsid w:val="00AB0436"/>
    <w:rPr>
      <w:rFonts w:ascii="Arial" w:hAnsi="Arial"/>
      <w:color w:val="63666A"/>
      <w:lang w:eastAsia="en-US"/>
    </w:rPr>
    <w:tblPr>
      <w:tblStyleRowBandSize w:val="1"/>
      <w:tblStyleColBandSize w:val="1"/>
      <w:tblBorders>
        <w:top w:val="single" w:sz="8" w:space="0" w:color="523E91" w:themeColor="accent4"/>
        <w:left w:val="single" w:sz="8" w:space="0" w:color="523E91" w:themeColor="accent4"/>
        <w:bottom w:val="single" w:sz="8" w:space="0" w:color="523E91" w:themeColor="accent4"/>
        <w:right w:val="single" w:sz="8" w:space="0" w:color="523E91" w:themeColor="accent4"/>
        <w:insideH w:val="single" w:sz="8" w:space="0" w:color="523E91" w:themeColor="accent4"/>
        <w:insideV w:val="single" w:sz="8" w:space="0" w:color="523E91"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23E91" w:themeColor="accent4"/>
          <w:left w:val="single" w:sz="8" w:space="0" w:color="523E91" w:themeColor="accent4"/>
          <w:bottom w:val="single" w:sz="18" w:space="0" w:color="523E91" w:themeColor="accent4"/>
          <w:right w:val="single" w:sz="8" w:space="0" w:color="523E91" w:themeColor="accent4"/>
          <w:insideH w:val="nil"/>
          <w:insideV w:val="single" w:sz="8" w:space="0" w:color="523E91"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23E91" w:themeColor="accent4"/>
          <w:left w:val="single" w:sz="8" w:space="0" w:color="523E91" w:themeColor="accent4"/>
          <w:bottom w:val="single" w:sz="8" w:space="0" w:color="523E91" w:themeColor="accent4"/>
          <w:right w:val="single" w:sz="8" w:space="0" w:color="523E91" w:themeColor="accent4"/>
          <w:insideH w:val="nil"/>
          <w:insideV w:val="single" w:sz="8" w:space="0" w:color="523E91"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23E91" w:themeColor="accent4"/>
          <w:left w:val="single" w:sz="8" w:space="0" w:color="523E91" w:themeColor="accent4"/>
          <w:bottom w:val="single" w:sz="8" w:space="0" w:color="523E91" w:themeColor="accent4"/>
          <w:right w:val="single" w:sz="8" w:space="0" w:color="523E91" w:themeColor="accent4"/>
        </w:tcBorders>
      </w:tcPr>
    </w:tblStylePr>
    <w:tblStylePr w:type="band1Vert">
      <w:tblPr/>
      <w:tcPr>
        <w:tcBorders>
          <w:top w:val="single" w:sz="8" w:space="0" w:color="523E91" w:themeColor="accent4"/>
          <w:left w:val="single" w:sz="8" w:space="0" w:color="523E91" w:themeColor="accent4"/>
          <w:bottom w:val="single" w:sz="8" w:space="0" w:color="523E91" w:themeColor="accent4"/>
          <w:right w:val="single" w:sz="8" w:space="0" w:color="523E91" w:themeColor="accent4"/>
        </w:tcBorders>
        <w:shd w:val="clear" w:color="auto" w:fill="D1CAE8" w:themeFill="accent4" w:themeFillTint="3F"/>
      </w:tcPr>
    </w:tblStylePr>
    <w:tblStylePr w:type="band1Horz">
      <w:tblPr/>
      <w:tcPr>
        <w:tcBorders>
          <w:top w:val="single" w:sz="8" w:space="0" w:color="523E91" w:themeColor="accent4"/>
          <w:left w:val="single" w:sz="8" w:space="0" w:color="523E91" w:themeColor="accent4"/>
          <w:bottom w:val="single" w:sz="8" w:space="0" w:color="523E91" w:themeColor="accent4"/>
          <w:right w:val="single" w:sz="8" w:space="0" w:color="523E91" w:themeColor="accent4"/>
          <w:insideV w:val="single" w:sz="8" w:space="0" w:color="523E91" w:themeColor="accent4"/>
        </w:tcBorders>
        <w:shd w:val="clear" w:color="auto" w:fill="D1CAE8" w:themeFill="accent4" w:themeFillTint="3F"/>
      </w:tcPr>
    </w:tblStylePr>
    <w:tblStylePr w:type="band2Horz">
      <w:tblPr/>
      <w:tcPr>
        <w:tcBorders>
          <w:top w:val="single" w:sz="8" w:space="0" w:color="523E91" w:themeColor="accent4"/>
          <w:left w:val="single" w:sz="8" w:space="0" w:color="523E91" w:themeColor="accent4"/>
          <w:bottom w:val="single" w:sz="8" w:space="0" w:color="523E91" w:themeColor="accent4"/>
          <w:right w:val="single" w:sz="8" w:space="0" w:color="523E91" w:themeColor="accent4"/>
          <w:insideV w:val="single" w:sz="8" w:space="0" w:color="523E91" w:themeColor="accent4"/>
        </w:tcBorders>
      </w:tcPr>
    </w:tblStylePr>
  </w:style>
  <w:style w:type="table" w:styleId="LightGrid-Accent5">
    <w:name w:val="Light Grid Accent 5"/>
    <w:basedOn w:val="TableNormal"/>
    <w:uiPriority w:val="62"/>
    <w:rsid w:val="00AB0436"/>
    <w:rPr>
      <w:rFonts w:ascii="Arial" w:hAnsi="Arial"/>
      <w:color w:val="63666A"/>
      <w:lang w:eastAsia="en-US"/>
    </w:rPr>
    <w:tblPr>
      <w:tblStyleRowBandSize w:val="1"/>
      <w:tblStyleColBandSize w:val="1"/>
      <w:tblBorders>
        <w:top w:val="single" w:sz="8" w:space="0" w:color="007C58" w:themeColor="accent5"/>
        <w:left w:val="single" w:sz="8" w:space="0" w:color="007C58" w:themeColor="accent5"/>
        <w:bottom w:val="single" w:sz="8" w:space="0" w:color="007C58" w:themeColor="accent5"/>
        <w:right w:val="single" w:sz="8" w:space="0" w:color="007C58" w:themeColor="accent5"/>
        <w:insideH w:val="single" w:sz="8" w:space="0" w:color="007C58" w:themeColor="accent5"/>
        <w:insideV w:val="single" w:sz="8" w:space="0" w:color="007C58"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C58" w:themeColor="accent5"/>
          <w:left w:val="single" w:sz="8" w:space="0" w:color="007C58" w:themeColor="accent5"/>
          <w:bottom w:val="single" w:sz="18" w:space="0" w:color="007C58" w:themeColor="accent5"/>
          <w:right w:val="single" w:sz="8" w:space="0" w:color="007C58" w:themeColor="accent5"/>
          <w:insideH w:val="nil"/>
          <w:insideV w:val="single" w:sz="8" w:space="0" w:color="007C58"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C58" w:themeColor="accent5"/>
          <w:left w:val="single" w:sz="8" w:space="0" w:color="007C58" w:themeColor="accent5"/>
          <w:bottom w:val="single" w:sz="8" w:space="0" w:color="007C58" w:themeColor="accent5"/>
          <w:right w:val="single" w:sz="8" w:space="0" w:color="007C58" w:themeColor="accent5"/>
          <w:insideH w:val="nil"/>
          <w:insideV w:val="single" w:sz="8" w:space="0" w:color="007C58"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C58" w:themeColor="accent5"/>
          <w:left w:val="single" w:sz="8" w:space="0" w:color="007C58" w:themeColor="accent5"/>
          <w:bottom w:val="single" w:sz="8" w:space="0" w:color="007C58" w:themeColor="accent5"/>
          <w:right w:val="single" w:sz="8" w:space="0" w:color="007C58" w:themeColor="accent5"/>
        </w:tcBorders>
      </w:tcPr>
    </w:tblStylePr>
    <w:tblStylePr w:type="band1Vert">
      <w:tblPr/>
      <w:tcPr>
        <w:tcBorders>
          <w:top w:val="single" w:sz="8" w:space="0" w:color="007C58" w:themeColor="accent5"/>
          <w:left w:val="single" w:sz="8" w:space="0" w:color="007C58" w:themeColor="accent5"/>
          <w:bottom w:val="single" w:sz="8" w:space="0" w:color="007C58" w:themeColor="accent5"/>
          <w:right w:val="single" w:sz="8" w:space="0" w:color="007C58" w:themeColor="accent5"/>
        </w:tcBorders>
        <w:shd w:val="clear" w:color="auto" w:fill="9FFFE2" w:themeFill="accent5" w:themeFillTint="3F"/>
      </w:tcPr>
    </w:tblStylePr>
    <w:tblStylePr w:type="band1Horz">
      <w:tblPr/>
      <w:tcPr>
        <w:tcBorders>
          <w:top w:val="single" w:sz="8" w:space="0" w:color="007C58" w:themeColor="accent5"/>
          <w:left w:val="single" w:sz="8" w:space="0" w:color="007C58" w:themeColor="accent5"/>
          <w:bottom w:val="single" w:sz="8" w:space="0" w:color="007C58" w:themeColor="accent5"/>
          <w:right w:val="single" w:sz="8" w:space="0" w:color="007C58" w:themeColor="accent5"/>
          <w:insideV w:val="single" w:sz="8" w:space="0" w:color="007C58" w:themeColor="accent5"/>
        </w:tcBorders>
        <w:shd w:val="clear" w:color="auto" w:fill="9FFFE2" w:themeFill="accent5" w:themeFillTint="3F"/>
      </w:tcPr>
    </w:tblStylePr>
    <w:tblStylePr w:type="band2Horz">
      <w:tblPr/>
      <w:tcPr>
        <w:tcBorders>
          <w:top w:val="single" w:sz="8" w:space="0" w:color="007C58" w:themeColor="accent5"/>
          <w:left w:val="single" w:sz="8" w:space="0" w:color="007C58" w:themeColor="accent5"/>
          <w:bottom w:val="single" w:sz="8" w:space="0" w:color="007C58" w:themeColor="accent5"/>
          <w:right w:val="single" w:sz="8" w:space="0" w:color="007C58" w:themeColor="accent5"/>
          <w:insideV w:val="single" w:sz="8" w:space="0" w:color="007C58" w:themeColor="accent5"/>
        </w:tcBorders>
      </w:tcPr>
    </w:tblStylePr>
  </w:style>
  <w:style w:type="table" w:styleId="LightGrid-Accent6">
    <w:name w:val="Light Grid Accent 6"/>
    <w:basedOn w:val="TableNormal"/>
    <w:uiPriority w:val="62"/>
    <w:rsid w:val="00AB0436"/>
    <w:rPr>
      <w:rFonts w:ascii="Arial" w:hAnsi="Arial"/>
      <w:color w:val="63666A"/>
      <w:lang w:eastAsia="en-US"/>
    </w:rPr>
    <w:tblPr>
      <w:tblStyleRowBandSize w:val="1"/>
      <w:tblStyleColBandSize w:val="1"/>
    </w:tblPr>
    <w:tblStylePr w:type="firstRow">
      <w:pPr>
        <w:spacing w:before="0" w:after="0" w:line="240" w:lineRule="auto"/>
      </w:pPr>
      <w:rPr>
        <w:rFonts w:asciiTheme="majorHAnsi" w:eastAsiaTheme="majorEastAsia" w:hAnsiTheme="majorHAnsi" w:cstheme="majorBidi"/>
        <w:b/>
        <w:bCs/>
      </w:rPr>
      <w:tblPr/>
      <w:tcPr>
        <w:tcBorders>
          <w:top w:val="single" w:sz="8" w:space="0" w:color="5EB9E9" w:themeColor="accent6"/>
          <w:left w:val="single" w:sz="8" w:space="0" w:color="5EB9E9" w:themeColor="accent6"/>
          <w:bottom w:val="single" w:sz="18" w:space="0" w:color="5EB9E9" w:themeColor="accent6"/>
          <w:right w:val="single" w:sz="8" w:space="0" w:color="5EB9E9" w:themeColor="accent6"/>
          <w:insideH w:val="nil"/>
          <w:insideV w:val="single" w:sz="8" w:space="0" w:color="5EB9E9"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EB9E9" w:themeColor="accent6"/>
          <w:left w:val="single" w:sz="8" w:space="0" w:color="5EB9E9" w:themeColor="accent6"/>
          <w:bottom w:val="single" w:sz="8" w:space="0" w:color="5EB9E9" w:themeColor="accent6"/>
          <w:right w:val="single" w:sz="8" w:space="0" w:color="5EB9E9" w:themeColor="accent6"/>
          <w:insideH w:val="nil"/>
          <w:insideV w:val="single" w:sz="8" w:space="0" w:color="5EB9E9"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EB9E9" w:themeColor="accent6"/>
          <w:left w:val="single" w:sz="8" w:space="0" w:color="5EB9E9" w:themeColor="accent6"/>
          <w:bottom w:val="single" w:sz="8" w:space="0" w:color="5EB9E9" w:themeColor="accent6"/>
          <w:right w:val="single" w:sz="8" w:space="0" w:color="5EB9E9" w:themeColor="accent6"/>
        </w:tcBorders>
      </w:tcPr>
    </w:tblStylePr>
    <w:tblStylePr w:type="band1Vert">
      <w:tblPr/>
      <w:tcPr>
        <w:tcBorders>
          <w:top w:val="single" w:sz="8" w:space="0" w:color="5EB9E9" w:themeColor="accent6"/>
          <w:left w:val="single" w:sz="8" w:space="0" w:color="5EB9E9" w:themeColor="accent6"/>
          <w:bottom w:val="single" w:sz="8" w:space="0" w:color="5EB9E9" w:themeColor="accent6"/>
          <w:right w:val="single" w:sz="8" w:space="0" w:color="5EB9E9" w:themeColor="accent6"/>
        </w:tcBorders>
        <w:shd w:val="clear" w:color="auto" w:fill="D7EDF9" w:themeFill="accent6" w:themeFillTint="3F"/>
      </w:tcPr>
    </w:tblStylePr>
    <w:tblStylePr w:type="band1Horz">
      <w:tblPr/>
      <w:tcPr>
        <w:tcBorders>
          <w:top w:val="single" w:sz="8" w:space="0" w:color="5EB9E9" w:themeColor="accent6"/>
          <w:left w:val="single" w:sz="8" w:space="0" w:color="5EB9E9" w:themeColor="accent6"/>
          <w:bottom w:val="single" w:sz="8" w:space="0" w:color="5EB9E9" w:themeColor="accent6"/>
          <w:right w:val="single" w:sz="8" w:space="0" w:color="5EB9E9" w:themeColor="accent6"/>
          <w:insideV w:val="single" w:sz="8" w:space="0" w:color="5EB9E9" w:themeColor="accent6"/>
        </w:tcBorders>
        <w:shd w:val="clear" w:color="auto" w:fill="D7EDF9" w:themeFill="accent6" w:themeFillTint="3F"/>
      </w:tcPr>
    </w:tblStylePr>
    <w:tblStylePr w:type="band2Horz">
      <w:tblPr/>
      <w:tcPr>
        <w:tcBorders>
          <w:top w:val="single" w:sz="8" w:space="0" w:color="5EB9E9" w:themeColor="accent6"/>
          <w:left w:val="single" w:sz="8" w:space="0" w:color="5EB9E9" w:themeColor="accent6"/>
          <w:bottom w:val="single" w:sz="8" w:space="0" w:color="5EB9E9" w:themeColor="accent6"/>
          <w:right w:val="single" w:sz="8" w:space="0" w:color="5EB9E9" w:themeColor="accent6"/>
          <w:insideV w:val="single" w:sz="8" w:space="0" w:color="5EB9E9" w:themeColor="accent6"/>
        </w:tcBorders>
      </w:tcPr>
    </w:tblStylePr>
  </w:style>
  <w:style w:type="table" w:styleId="LightList">
    <w:name w:val="Light List"/>
    <w:basedOn w:val="TableNormal"/>
    <w:uiPriority w:val="61"/>
    <w:rsid w:val="00AB0436"/>
    <w:rPr>
      <w:rFonts w:ascii="Arial" w:hAnsi="Arial"/>
      <w:color w:val="63666A"/>
      <w:lang w:eastAsia="en-US"/>
    </w:rPr>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2">
    <w:name w:val="Light List Accent 2"/>
    <w:basedOn w:val="TableNormal"/>
    <w:uiPriority w:val="61"/>
    <w:rsid w:val="00AB0436"/>
    <w:rPr>
      <w:rFonts w:ascii="Arial" w:hAnsi="Arial"/>
      <w:color w:val="63666A"/>
      <w:lang w:eastAsia="en-US"/>
    </w:rPr>
    <w:tblPr>
      <w:tblStyleRowBandSize w:val="1"/>
      <w:tblStyleColBandSize w:val="1"/>
    </w:tblPr>
    <w:tcPr>
      <w:tcBorders>
        <w:top w:val="single" w:sz="8" w:space="0" w:color="95C11F" w:themeColor="accent2"/>
        <w:left w:val="single" w:sz="8" w:space="0" w:color="95C11F" w:themeColor="accent2"/>
        <w:bottom w:val="single" w:sz="8" w:space="0" w:color="95C11F" w:themeColor="accent2"/>
        <w:right w:val="single" w:sz="8" w:space="0" w:color="95C11F" w:themeColor="accent2"/>
      </w:tcBorders>
    </w:tcPr>
    <w:tblStylePr w:type="firstRow">
      <w:pPr>
        <w:spacing w:before="0" w:after="0" w:line="240" w:lineRule="auto"/>
      </w:pPr>
      <w:rPr>
        <w:b/>
        <w:bCs/>
        <w:color w:val="FFFFFF" w:themeColor="background1"/>
      </w:rPr>
      <w:tblPr/>
      <w:tcPr>
        <w:shd w:val="clear" w:color="auto" w:fill="95C11F" w:themeFill="accent2"/>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3">
    <w:name w:val="Light List Accent 3"/>
    <w:basedOn w:val="TableNormal"/>
    <w:uiPriority w:val="61"/>
    <w:rsid w:val="00AB0436"/>
    <w:rPr>
      <w:rFonts w:ascii="Arial" w:hAnsi="Arial"/>
      <w:color w:val="63666A"/>
      <w:lang w:eastAsia="en-US"/>
    </w:rPr>
    <w:tblPr>
      <w:tblStyleRowBandSize w:val="1"/>
      <w:tblStyleColBandSize w:val="1"/>
    </w:tblPr>
    <w:tcPr>
      <w:tcBorders>
        <w:top w:val="single" w:sz="8" w:space="0" w:color="36749D" w:themeColor="accent3"/>
        <w:left w:val="single" w:sz="8" w:space="0" w:color="36749D" w:themeColor="accent3"/>
        <w:bottom w:val="single" w:sz="8" w:space="0" w:color="36749D" w:themeColor="accent3"/>
        <w:right w:val="single" w:sz="8" w:space="0" w:color="36749D" w:themeColor="accent3"/>
      </w:tcBorders>
    </w:tcPr>
    <w:tblStylePr w:type="firstRow">
      <w:pPr>
        <w:spacing w:before="0" w:after="0" w:line="240" w:lineRule="auto"/>
      </w:pPr>
      <w:rPr>
        <w:b/>
        <w:bCs/>
        <w:color w:val="FFFFFF" w:themeColor="background1"/>
      </w:rPr>
      <w:tblPr/>
      <w:tcPr>
        <w:shd w:val="clear" w:color="auto" w:fill="36749D" w:themeFill="accent3"/>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4">
    <w:name w:val="Light List Accent 4"/>
    <w:basedOn w:val="TableNormal"/>
    <w:uiPriority w:val="61"/>
    <w:rsid w:val="00AB0436"/>
    <w:rPr>
      <w:rFonts w:ascii="Arial" w:hAnsi="Arial"/>
      <w:color w:val="63666A"/>
      <w:lang w:eastAsia="en-US"/>
    </w:rPr>
    <w:tblPr>
      <w:tblStyleRowBandSize w:val="1"/>
      <w:tblStyleColBandSize w:val="1"/>
    </w:tblPr>
    <w:tcPr>
      <w:tcBorders>
        <w:top w:val="single" w:sz="8" w:space="0" w:color="523E91" w:themeColor="accent4"/>
        <w:left w:val="single" w:sz="8" w:space="0" w:color="523E91" w:themeColor="accent4"/>
        <w:bottom w:val="single" w:sz="8" w:space="0" w:color="523E91" w:themeColor="accent4"/>
        <w:right w:val="single" w:sz="8" w:space="0" w:color="523E91" w:themeColor="accent4"/>
      </w:tcBorders>
    </w:tcPr>
    <w:tblStylePr w:type="firstRow">
      <w:pPr>
        <w:spacing w:before="0" w:after="0" w:line="240" w:lineRule="auto"/>
      </w:pPr>
      <w:rPr>
        <w:b/>
        <w:bCs/>
        <w:color w:val="FFFFFF" w:themeColor="background1"/>
      </w:rPr>
      <w:tblPr/>
      <w:tcPr>
        <w:shd w:val="clear" w:color="auto" w:fill="523E91" w:themeFill="accent4"/>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5">
    <w:name w:val="Light List Accent 5"/>
    <w:basedOn w:val="TableNormal"/>
    <w:uiPriority w:val="61"/>
    <w:rsid w:val="00AB0436"/>
    <w:rPr>
      <w:rFonts w:ascii="Arial" w:hAnsi="Arial"/>
      <w:color w:val="63666A"/>
      <w:lang w:eastAsia="en-US"/>
    </w:rPr>
    <w:tblPr>
      <w:tblStyleRowBandSize w:val="1"/>
      <w:tblStyleColBandSize w:val="1"/>
    </w:tblPr>
    <w:tcPr>
      <w:tcBorders>
        <w:top w:val="single" w:sz="8" w:space="0" w:color="007C58" w:themeColor="accent5"/>
        <w:left w:val="single" w:sz="8" w:space="0" w:color="007C58" w:themeColor="accent5"/>
        <w:bottom w:val="single" w:sz="8" w:space="0" w:color="007C58" w:themeColor="accent5"/>
        <w:right w:val="single" w:sz="8" w:space="0" w:color="007C58" w:themeColor="accent5"/>
      </w:tcBorders>
    </w:tcPr>
    <w:tblStylePr w:type="firstRow">
      <w:pPr>
        <w:spacing w:before="0" w:after="0" w:line="240" w:lineRule="auto"/>
      </w:pPr>
      <w:rPr>
        <w:b/>
        <w:bCs/>
        <w:color w:val="FFFFFF" w:themeColor="background1"/>
      </w:rPr>
      <w:tblPr/>
      <w:tcPr>
        <w:shd w:val="clear" w:color="auto" w:fill="007C58" w:themeFill="accent5"/>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6">
    <w:name w:val="Light List Accent 6"/>
    <w:basedOn w:val="TableNormal"/>
    <w:uiPriority w:val="61"/>
    <w:rsid w:val="00AB0436"/>
    <w:rPr>
      <w:rFonts w:ascii="Arial" w:hAnsi="Arial"/>
      <w:color w:val="63666A"/>
      <w:lang w:eastAsia="en-US"/>
    </w:rPr>
    <w:tblPr>
      <w:tblStyleRowBandSize w:val="1"/>
      <w:tblStyleColBandSize w:val="1"/>
    </w:tblPr>
    <w:tcPr>
      <w:tcBorders>
        <w:top w:val="single" w:sz="8" w:space="0" w:color="5EB9E9" w:themeColor="accent6"/>
        <w:left w:val="single" w:sz="8" w:space="0" w:color="5EB9E9" w:themeColor="accent6"/>
        <w:bottom w:val="single" w:sz="8" w:space="0" w:color="5EB9E9" w:themeColor="accent6"/>
        <w:right w:val="single" w:sz="8" w:space="0" w:color="5EB9E9" w:themeColor="accent6"/>
      </w:tcBorders>
    </w:tcPr>
    <w:tblStylePr w:type="firstRow">
      <w:pPr>
        <w:spacing w:before="0" w:after="0" w:line="240" w:lineRule="auto"/>
      </w:pPr>
      <w:rPr>
        <w:b/>
        <w:bCs/>
        <w:color w:val="FFFFFF" w:themeColor="background1"/>
      </w:rPr>
      <w:tblPr/>
      <w:tcPr>
        <w:shd w:val="clear" w:color="auto" w:fill="5EB9E9" w:themeFill="accent6"/>
      </w:tcPr>
    </w:tblStylePr>
    <w:tblStylePr w:type="lastRow">
      <w:pPr>
        <w:spacing w:before="0" w:after="0" w:line="240" w:lineRule="auto"/>
      </w:pPr>
      <w:rPr>
        <w:b/>
        <w:bCs/>
      </w:rPr>
    </w:tblStylePr>
    <w:tblStylePr w:type="firstCol">
      <w:rPr>
        <w:b/>
        <w:bCs/>
      </w:rPr>
    </w:tblStylePr>
    <w:tblStylePr w:type="lastCol">
      <w:rPr>
        <w:b/>
        <w:bCs/>
      </w:rPr>
    </w:tblStylePr>
  </w:style>
  <w:style w:type="table" w:styleId="LightShading">
    <w:name w:val="Light Shading"/>
    <w:basedOn w:val="TableNormal"/>
    <w:uiPriority w:val="60"/>
    <w:rsid w:val="00AB0436"/>
    <w:rPr>
      <w:rFonts w:ascii="Arial" w:hAnsi="Arial"/>
      <w:color w:val="000000" w:themeColor="text1" w:themeShade="BF"/>
      <w:lang w:eastAsia="en-US"/>
    </w:rPr>
    <w:tblPr>
      <w:tblStyleRowBandSize w:val="1"/>
      <w:tblStyleColBandSize w:val="1"/>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AB0436"/>
    <w:rPr>
      <w:rFonts w:ascii="Arial" w:hAnsi="Arial"/>
      <w:color w:val="AF1255" w:themeColor="accent1" w:themeShade="BF"/>
      <w:lang w:eastAsia="en-US"/>
    </w:rPr>
    <w:tblPr>
      <w:tblStyleRowBandSize w:val="1"/>
      <w:tblStyleColBandSize w:val="1"/>
    </w:tblPr>
    <w:tblStylePr w:type="firstRow">
      <w:pPr>
        <w:spacing w:before="0" w:after="0" w:line="240" w:lineRule="auto"/>
      </w:pPr>
      <w:rPr>
        <w:b/>
        <w:bCs/>
      </w:rPr>
      <w:tblPr/>
      <w:tcPr>
        <w:tcBorders>
          <w:top w:val="single" w:sz="8" w:space="0" w:color="E71D73" w:themeColor="accent1"/>
          <w:left w:val="nil"/>
          <w:bottom w:val="single" w:sz="8" w:space="0" w:color="E71D73" w:themeColor="accent1"/>
          <w:right w:val="nil"/>
          <w:insideH w:val="nil"/>
          <w:insideV w:val="nil"/>
        </w:tcBorders>
      </w:tcPr>
    </w:tblStylePr>
    <w:tblStylePr w:type="lastRow">
      <w:pPr>
        <w:spacing w:before="0" w:after="0" w:line="240" w:lineRule="auto"/>
      </w:pPr>
      <w:rPr>
        <w:b/>
        <w:bCs/>
      </w:rPr>
      <w:tblPr/>
      <w:tcPr>
        <w:tcBorders>
          <w:top w:val="single" w:sz="8" w:space="0" w:color="E71D73" w:themeColor="accent1"/>
          <w:left w:val="nil"/>
          <w:bottom w:val="single" w:sz="8" w:space="0" w:color="E71D73"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C6DC" w:themeFill="accent1" w:themeFillTint="3F"/>
      </w:tcPr>
    </w:tblStylePr>
    <w:tblStylePr w:type="band1Horz">
      <w:tblPr/>
      <w:tcPr>
        <w:tcBorders>
          <w:left w:val="nil"/>
          <w:right w:val="nil"/>
          <w:insideH w:val="nil"/>
          <w:insideV w:val="nil"/>
        </w:tcBorders>
        <w:shd w:val="clear" w:color="auto" w:fill="F9C6DC" w:themeFill="accent1" w:themeFillTint="3F"/>
      </w:tcPr>
    </w:tblStylePr>
  </w:style>
  <w:style w:type="table" w:styleId="LightShading-Accent2">
    <w:name w:val="Light Shading Accent 2"/>
    <w:basedOn w:val="TableNormal"/>
    <w:uiPriority w:val="60"/>
    <w:rsid w:val="00AB0436"/>
    <w:rPr>
      <w:rFonts w:ascii="Arial" w:hAnsi="Arial"/>
      <w:color w:val="6F9017" w:themeColor="accent2" w:themeShade="BF"/>
      <w:lang w:eastAsia="en-US"/>
    </w:rPr>
    <w:tblPr>
      <w:tblStyleRowBandSize w:val="1"/>
      <w:tblStyleColBandSize w:val="1"/>
    </w:tblPr>
    <w:tblStylePr w:type="firstRow">
      <w:pPr>
        <w:spacing w:before="0" w:after="0" w:line="240" w:lineRule="auto"/>
      </w:pPr>
      <w:rPr>
        <w:b/>
        <w:bCs/>
      </w:rPr>
      <w:tblPr/>
      <w:tcPr>
        <w:tcBorders>
          <w:top w:val="single" w:sz="8" w:space="0" w:color="95C11F" w:themeColor="accent2"/>
          <w:left w:val="nil"/>
          <w:bottom w:val="single" w:sz="8" w:space="0" w:color="95C11F" w:themeColor="accent2"/>
          <w:right w:val="nil"/>
          <w:insideH w:val="nil"/>
          <w:insideV w:val="nil"/>
        </w:tcBorders>
      </w:tcPr>
    </w:tblStylePr>
    <w:tblStylePr w:type="lastRow">
      <w:pPr>
        <w:spacing w:before="0" w:after="0" w:line="240" w:lineRule="auto"/>
      </w:pPr>
      <w:rPr>
        <w:b/>
        <w:bCs/>
      </w:rPr>
      <w:tblPr/>
      <w:tcPr>
        <w:tcBorders>
          <w:top w:val="single" w:sz="8" w:space="0" w:color="95C11F" w:themeColor="accent2"/>
          <w:left w:val="nil"/>
          <w:bottom w:val="single" w:sz="8" w:space="0" w:color="95C11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F5C2" w:themeFill="accent2" w:themeFillTint="3F"/>
      </w:tcPr>
    </w:tblStylePr>
    <w:tblStylePr w:type="band1Horz">
      <w:tblPr/>
      <w:tcPr>
        <w:tcBorders>
          <w:left w:val="nil"/>
          <w:right w:val="nil"/>
          <w:insideH w:val="nil"/>
          <w:insideV w:val="nil"/>
        </w:tcBorders>
        <w:shd w:val="clear" w:color="auto" w:fill="E7F5C2" w:themeFill="accent2" w:themeFillTint="3F"/>
      </w:tcPr>
    </w:tblStylePr>
  </w:style>
  <w:style w:type="table" w:styleId="LightShading-Accent3">
    <w:name w:val="Light Shading Accent 3"/>
    <w:basedOn w:val="TableNormal"/>
    <w:uiPriority w:val="60"/>
    <w:rsid w:val="00AB0436"/>
    <w:rPr>
      <w:rFonts w:ascii="Arial" w:hAnsi="Arial"/>
      <w:color w:val="285675" w:themeColor="accent3" w:themeShade="BF"/>
      <w:lang w:eastAsia="en-US"/>
    </w:rPr>
    <w:tblPr>
      <w:tblStyleRowBandSize w:val="1"/>
      <w:tblStyleColBandSize w:val="1"/>
    </w:tblPr>
    <w:tblStylePr w:type="firstRow">
      <w:pPr>
        <w:spacing w:before="0" w:after="0" w:line="240" w:lineRule="auto"/>
      </w:pPr>
      <w:rPr>
        <w:b/>
        <w:bCs/>
      </w:rPr>
      <w:tblPr/>
      <w:tcPr>
        <w:tcBorders>
          <w:top w:val="single" w:sz="8" w:space="0" w:color="36749D" w:themeColor="accent3"/>
          <w:left w:val="nil"/>
          <w:bottom w:val="single" w:sz="8" w:space="0" w:color="36749D" w:themeColor="accent3"/>
          <w:right w:val="nil"/>
          <w:insideH w:val="nil"/>
          <w:insideV w:val="nil"/>
        </w:tcBorders>
      </w:tcPr>
    </w:tblStylePr>
    <w:tblStylePr w:type="lastRow">
      <w:pPr>
        <w:spacing w:before="0" w:after="0" w:line="240" w:lineRule="auto"/>
      </w:pPr>
      <w:rPr>
        <w:b/>
        <w:bCs/>
      </w:rPr>
      <w:tblPr/>
      <w:tcPr>
        <w:tcBorders>
          <w:top w:val="single" w:sz="8" w:space="0" w:color="36749D" w:themeColor="accent3"/>
          <w:left w:val="nil"/>
          <w:bottom w:val="single" w:sz="8" w:space="0" w:color="36749D"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7DDEC" w:themeFill="accent3" w:themeFillTint="3F"/>
      </w:tcPr>
    </w:tblStylePr>
    <w:tblStylePr w:type="band1Horz">
      <w:tblPr/>
      <w:tcPr>
        <w:tcBorders>
          <w:left w:val="nil"/>
          <w:right w:val="nil"/>
          <w:insideH w:val="nil"/>
          <w:insideV w:val="nil"/>
        </w:tcBorders>
        <w:shd w:val="clear" w:color="auto" w:fill="C7DDEC" w:themeFill="accent3" w:themeFillTint="3F"/>
      </w:tcPr>
    </w:tblStylePr>
  </w:style>
  <w:style w:type="table" w:styleId="LightShading-Accent4">
    <w:name w:val="Light Shading Accent 4"/>
    <w:basedOn w:val="TableNormal"/>
    <w:uiPriority w:val="60"/>
    <w:rsid w:val="00AB0436"/>
    <w:rPr>
      <w:rFonts w:ascii="Arial" w:hAnsi="Arial"/>
      <w:color w:val="3D2E6C" w:themeColor="accent4" w:themeShade="BF"/>
      <w:lang w:eastAsia="en-US"/>
    </w:rPr>
    <w:tblPr>
      <w:tblStyleRowBandSize w:val="1"/>
      <w:tblStyleColBandSize w:val="1"/>
    </w:tblPr>
    <w:tblStylePr w:type="firstRow">
      <w:pPr>
        <w:spacing w:before="0" w:after="0" w:line="240" w:lineRule="auto"/>
      </w:pPr>
      <w:rPr>
        <w:b/>
        <w:bCs/>
      </w:rPr>
      <w:tblPr/>
      <w:tcPr>
        <w:tcBorders>
          <w:top w:val="single" w:sz="8" w:space="0" w:color="523E91" w:themeColor="accent4"/>
          <w:left w:val="nil"/>
          <w:bottom w:val="single" w:sz="8" w:space="0" w:color="523E91" w:themeColor="accent4"/>
          <w:right w:val="nil"/>
          <w:insideH w:val="nil"/>
          <w:insideV w:val="nil"/>
        </w:tcBorders>
      </w:tcPr>
    </w:tblStylePr>
    <w:tblStylePr w:type="lastRow">
      <w:pPr>
        <w:spacing w:before="0" w:after="0" w:line="240" w:lineRule="auto"/>
      </w:pPr>
      <w:rPr>
        <w:b/>
        <w:bCs/>
      </w:rPr>
      <w:tblPr/>
      <w:tcPr>
        <w:tcBorders>
          <w:top w:val="single" w:sz="8" w:space="0" w:color="523E91" w:themeColor="accent4"/>
          <w:left w:val="nil"/>
          <w:bottom w:val="single" w:sz="8" w:space="0" w:color="523E91"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1CAE8" w:themeFill="accent4" w:themeFillTint="3F"/>
      </w:tcPr>
    </w:tblStylePr>
    <w:tblStylePr w:type="band1Horz">
      <w:tblPr/>
      <w:tcPr>
        <w:tcBorders>
          <w:left w:val="nil"/>
          <w:right w:val="nil"/>
          <w:insideH w:val="nil"/>
          <w:insideV w:val="nil"/>
        </w:tcBorders>
        <w:shd w:val="clear" w:color="auto" w:fill="D1CAE8" w:themeFill="accent4" w:themeFillTint="3F"/>
      </w:tcPr>
    </w:tblStylePr>
  </w:style>
  <w:style w:type="table" w:styleId="LightShading-Accent5">
    <w:name w:val="Light Shading Accent 5"/>
    <w:basedOn w:val="TableNormal"/>
    <w:uiPriority w:val="60"/>
    <w:rsid w:val="00AB0436"/>
    <w:rPr>
      <w:rFonts w:ascii="Arial" w:hAnsi="Arial"/>
      <w:color w:val="005C41" w:themeColor="accent5" w:themeShade="BF"/>
      <w:lang w:eastAsia="en-US"/>
    </w:rPr>
    <w:tblPr>
      <w:tblStyleRowBandSize w:val="1"/>
      <w:tblStyleColBandSize w:val="1"/>
    </w:tblPr>
    <w:tblStylePr w:type="firstRow">
      <w:pPr>
        <w:spacing w:before="0" w:after="0" w:line="240" w:lineRule="auto"/>
      </w:pPr>
      <w:rPr>
        <w:b/>
        <w:bCs/>
      </w:rPr>
      <w:tblPr/>
      <w:tcPr>
        <w:tcBorders>
          <w:top w:val="single" w:sz="8" w:space="0" w:color="007C58" w:themeColor="accent5"/>
          <w:left w:val="nil"/>
          <w:bottom w:val="single" w:sz="8" w:space="0" w:color="007C58" w:themeColor="accent5"/>
          <w:right w:val="nil"/>
          <w:insideH w:val="nil"/>
          <w:insideV w:val="nil"/>
        </w:tcBorders>
      </w:tcPr>
    </w:tblStylePr>
    <w:tblStylePr w:type="lastRow">
      <w:pPr>
        <w:spacing w:before="0" w:after="0" w:line="240" w:lineRule="auto"/>
      </w:pPr>
      <w:rPr>
        <w:b/>
        <w:bCs/>
      </w:rPr>
      <w:tblPr/>
      <w:tcPr>
        <w:tcBorders>
          <w:top w:val="single" w:sz="8" w:space="0" w:color="007C58" w:themeColor="accent5"/>
          <w:left w:val="nil"/>
          <w:bottom w:val="single" w:sz="8" w:space="0" w:color="007C58"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9FFFE2" w:themeFill="accent5" w:themeFillTint="3F"/>
      </w:tcPr>
    </w:tblStylePr>
    <w:tblStylePr w:type="band1Horz">
      <w:tblPr/>
      <w:tcPr>
        <w:tcBorders>
          <w:left w:val="nil"/>
          <w:right w:val="nil"/>
          <w:insideH w:val="nil"/>
          <w:insideV w:val="nil"/>
        </w:tcBorders>
        <w:shd w:val="clear" w:color="auto" w:fill="9FFFE2" w:themeFill="accent5" w:themeFillTint="3F"/>
      </w:tcPr>
    </w:tblStylePr>
  </w:style>
  <w:style w:type="table" w:styleId="LightShading-Accent6">
    <w:name w:val="Light Shading Accent 6"/>
    <w:basedOn w:val="TableNormal"/>
    <w:uiPriority w:val="60"/>
    <w:rsid w:val="00AB0436"/>
    <w:rPr>
      <w:rFonts w:ascii="Arial" w:hAnsi="Arial"/>
      <w:color w:val="1D96D7" w:themeColor="accent6" w:themeShade="BF"/>
      <w:lang w:eastAsia="en-US"/>
    </w:rPr>
    <w:tblPr>
      <w:tblStyleRowBandSize w:val="1"/>
      <w:tblStyleColBandSize w:val="1"/>
    </w:tblPr>
    <w:tblStylePr w:type="firstRow">
      <w:pPr>
        <w:spacing w:before="0" w:after="0" w:line="240" w:lineRule="auto"/>
      </w:pPr>
      <w:rPr>
        <w:b/>
        <w:bCs/>
      </w:rPr>
      <w:tblPr/>
      <w:tcPr>
        <w:tcBorders>
          <w:top w:val="single" w:sz="8" w:space="0" w:color="5EB9E9" w:themeColor="accent6"/>
          <w:left w:val="nil"/>
          <w:bottom w:val="single" w:sz="8" w:space="0" w:color="5EB9E9" w:themeColor="accent6"/>
          <w:right w:val="nil"/>
          <w:insideH w:val="nil"/>
          <w:insideV w:val="nil"/>
        </w:tcBorders>
      </w:tcPr>
    </w:tblStylePr>
    <w:tblStylePr w:type="lastRow">
      <w:pPr>
        <w:spacing w:before="0" w:after="0" w:line="240" w:lineRule="auto"/>
      </w:pPr>
      <w:rPr>
        <w:b/>
        <w:bCs/>
      </w:rPr>
      <w:tblPr/>
      <w:tcPr>
        <w:tcBorders>
          <w:top w:val="single" w:sz="8" w:space="0" w:color="5EB9E9" w:themeColor="accent6"/>
          <w:left w:val="nil"/>
          <w:bottom w:val="single" w:sz="8" w:space="0" w:color="5EB9E9"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7EDF9" w:themeFill="accent6" w:themeFillTint="3F"/>
      </w:tcPr>
    </w:tblStylePr>
    <w:tblStylePr w:type="band1Horz">
      <w:tblPr/>
      <w:tcPr>
        <w:tcBorders>
          <w:left w:val="nil"/>
          <w:right w:val="nil"/>
          <w:insideH w:val="nil"/>
          <w:insideV w:val="nil"/>
        </w:tcBorders>
        <w:shd w:val="clear" w:color="auto" w:fill="D7EDF9" w:themeFill="accent6" w:themeFillTint="3F"/>
      </w:tcPr>
    </w:tblStylePr>
  </w:style>
  <w:style w:type="character" w:styleId="LineNumber">
    <w:name w:val="line number"/>
    <w:basedOn w:val="DefaultParagraphFont"/>
    <w:semiHidden/>
    <w:rsid w:val="00AB0436"/>
    <w:rPr>
      <w:lang w:val="en-GB"/>
    </w:rPr>
  </w:style>
  <w:style w:type="paragraph" w:styleId="List">
    <w:name w:val="List"/>
    <w:basedOn w:val="Normal"/>
    <w:semiHidden/>
    <w:rsid w:val="00AB0436"/>
    <w:pPr>
      <w:ind w:left="283" w:hanging="283"/>
    </w:pPr>
    <w:rPr>
      <w:rFonts w:asciiTheme="minorHAnsi" w:eastAsiaTheme="minorHAnsi" w:hAnsiTheme="minorHAnsi" w:cstheme="minorBidi"/>
      <w:color w:val="000000" w:themeColor="text1"/>
    </w:rPr>
  </w:style>
  <w:style w:type="paragraph" w:styleId="List2">
    <w:name w:val="List 2"/>
    <w:basedOn w:val="Normal"/>
    <w:semiHidden/>
    <w:rsid w:val="00AB0436"/>
    <w:pPr>
      <w:ind w:left="566" w:hanging="283"/>
    </w:pPr>
    <w:rPr>
      <w:rFonts w:asciiTheme="minorHAnsi" w:eastAsiaTheme="minorHAnsi" w:hAnsiTheme="minorHAnsi" w:cstheme="minorBidi"/>
      <w:color w:val="000000" w:themeColor="text1"/>
    </w:rPr>
  </w:style>
  <w:style w:type="paragraph" w:styleId="List3">
    <w:name w:val="List 3"/>
    <w:basedOn w:val="Normal"/>
    <w:semiHidden/>
    <w:rsid w:val="00AB0436"/>
    <w:pPr>
      <w:ind w:left="849" w:hanging="283"/>
    </w:pPr>
    <w:rPr>
      <w:rFonts w:asciiTheme="minorHAnsi" w:eastAsiaTheme="minorHAnsi" w:hAnsiTheme="minorHAnsi" w:cstheme="minorBidi"/>
      <w:color w:val="000000" w:themeColor="text1"/>
    </w:rPr>
  </w:style>
  <w:style w:type="paragraph" w:styleId="List4">
    <w:name w:val="List 4"/>
    <w:basedOn w:val="Normal"/>
    <w:semiHidden/>
    <w:rsid w:val="00AB0436"/>
    <w:pPr>
      <w:ind w:left="1132" w:hanging="283"/>
    </w:pPr>
    <w:rPr>
      <w:rFonts w:asciiTheme="minorHAnsi" w:eastAsiaTheme="minorHAnsi" w:hAnsiTheme="minorHAnsi" w:cstheme="minorBidi"/>
      <w:color w:val="000000" w:themeColor="text1"/>
    </w:rPr>
  </w:style>
  <w:style w:type="paragraph" w:styleId="List5">
    <w:name w:val="List 5"/>
    <w:basedOn w:val="Normal"/>
    <w:semiHidden/>
    <w:rsid w:val="00AB0436"/>
    <w:pPr>
      <w:ind w:left="1415" w:hanging="283"/>
    </w:pPr>
    <w:rPr>
      <w:rFonts w:asciiTheme="minorHAnsi" w:eastAsiaTheme="minorHAnsi" w:hAnsiTheme="minorHAnsi" w:cstheme="minorBidi"/>
      <w:color w:val="000000" w:themeColor="text1"/>
    </w:rPr>
  </w:style>
  <w:style w:type="paragraph" w:styleId="ListBullet">
    <w:name w:val="List Bullet"/>
    <w:basedOn w:val="Normal"/>
    <w:semiHidden/>
    <w:rsid w:val="00AB0436"/>
    <w:pPr>
      <w:numPr>
        <w:numId w:val="39"/>
      </w:numPr>
      <w:tabs>
        <w:tab w:val="clear" w:pos="360"/>
      </w:tabs>
      <w:ind w:left="0" w:firstLine="0"/>
    </w:pPr>
    <w:rPr>
      <w:rFonts w:asciiTheme="minorHAnsi" w:eastAsiaTheme="minorHAnsi" w:hAnsiTheme="minorHAnsi" w:cstheme="minorBidi"/>
      <w:color w:val="000000" w:themeColor="text1"/>
    </w:rPr>
  </w:style>
  <w:style w:type="paragraph" w:styleId="ListBullet2">
    <w:name w:val="List Bullet 2"/>
    <w:basedOn w:val="Normal"/>
    <w:semiHidden/>
    <w:rsid w:val="00AB0436"/>
    <w:pPr>
      <w:numPr>
        <w:numId w:val="40"/>
      </w:numPr>
      <w:tabs>
        <w:tab w:val="clear" w:pos="643"/>
      </w:tabs>
      <w:ind w:left="0" w:firstLine="0"/>
    </w:pPr>
    <w:rPr>
      <w:rFonts w:asciiTheme="minorHAnsi" w:eastAsiaTheme="minorHAnsi" w:hAnsiTheme="minorHAnsi" w:cstheme="minorBidi"/>
      <w:color w:val="000000" w:themeColor="text1"/>
    </w:rPr>
  </w:style>
  <w:style w:type="paragraph" w:styleId="ListBullet4">
    <w:name w:val="List Bullet 4"/>
    <w:basedOn w:val="Normal"/>
    <w:semiHidden/>
    <w:rsid w:val="00AB0436"/>
    <w:pPr>
      <w:numPr>
        <w:numId w:val="42"/>
      </w:numPr>
      <w:tabs>
        <w:tab w:val="clear" w:pos="1209"/>
      </w:tabs>
      <w:ind w:left="0" w:firstLine="0"/>
    </w:pPr>
    <w:rPr>
      <w:rFonts w:asciiTheme="minorHAnsi" w:eastAsiaTheme="minorHAnsi" w:hAnsiTheme="minorHAnsi" w:cstheme="minorBidi"/>
      <w:color w:val="000000" w:themeColor="text1"/>
    </w:rPr>
  </w:style>
  <w:style w:type="paragraph" w:styleId="ListContinue">
    <w:name w:val="List Continue"/>
    <w:basedOn w:val="Normal"/>
    <w:semiHidden/>
    <w:rsid w:val="00AB0436"/>
    <w:pPr>
      <w:spacing w:after="120"/>
      <w:ind w:left="283"/>
    </w:pPr>
    <w:rPr>
      <w:rFonts w:asciiTheme="minorHAnsi" w:eastAsiaTheme="minorHAnsi" w:hAnsiTheme="minorHAnsi" w:cstheme="minorBidi"/>
      <w:color w:val="000000" w:themeColor="text1"/>
    </w:rPr>
  </w:style>
  <w:style w:type="paragraph" w:styleId="ListContinue2">
    <w:name w:val="List Continue 2"/>
    <w:basedOn w:val="Normal"/>
    <w:semiHidden/>
    <w:rsid w:val="00AB0436"/>
    <w:pPr>
      <w:spacing w:after="120"/>
      <w:ind w:left="566"/>
    </w:pPr>
    <w:rPr>
      <w:rFonts w:asciiTheme="minorHAnsi" w:eastAsiaTheme="minorHAnsi" w:hAnsiTheme="minorHAnsi" w:cstheme="minorBidi"/>
      <w:color w:val="000000" w:themeColor="text1"/>
    </w:rPr>
  </w:style>
  <w:style w:type="paragraph" w:styleId="ListContinue3">
    <w:name w:val="List Continue 3"/>
    <w:basedOn w:val="Normal"/>
    <w:semiHidden/>
    <w:rsid w:val="00AB0436"/>
    <w:pPr>
      <w:spacing w:after="120"/>
      <w:ind w:left="849"/>
    </w:pPr>
    <w:rPr>
      <w:rFonts w:asciiTheme="minorHAnsi" w:eastAsiaTheme="minorHAnsi" w:hAnsiTheme="minorHAnsi" w:cstheme="minorBidi"/>
      <w:color w:val="000000" w:themeColor="text1"/>
    </w:rPr>
  </w:style>
  <w:style w:type="paragraph" w:styleId="ListContinue4">
    <w:name w:val="List Continue 4"/>
    <w:basedOn w:val="Normal"/>
    <w:semiHidden/>
    <w:rsid w:val="00AB0436"/>
    <w:pPr>
      <w:spacing w:after="120"/>
      <w:ind w:left="1132"/>
    </w:pPr>
    <w:rPr>
      <w:rFonts w:asciiTheme="minorHAnsi" w:eastAsiaTheme="minorHAnsi" w:hAnsiTheme="minorHAnsi" w:cstheme="minorBidi"/>
      <w:color w:val="000000" w:themeColor="text1"/>
    </w:rPr>
  </w:style>
  <w:style w:type="paragraph" w:styleId="ListContinue5">
    <w:name w:val="List Continue 5"/>
    <w:basedOn w:val="Normal"/>
    <w:semiHidden/>
    <w:rsid w:val="00AB0436"/>
    <w:pPr>
      <w:spacing w:after="120"/>
      <w:ind w:left="1415"/>
    </w:pPr>
    <w:rPr>
      <w:rFonts w:asciiTheme="minorHAnsi" w:eastAsiaTheme="minorHAnsi" w:hAnsiTheme="minorHAnsi" w:cstheme="minorBidi"/>
      <w:color w:val="000000" w:themeColor="text1"/>
    </w:rPr>
  </w:style>
  <w:style w:type="paragraph" w:styleId="ListNumber">
    <w:name w:val="List Number"/>
    <w:basedOn w:val="Normal"/>
    <w:semiHidden/>
    <w:rsid w:val="00AB0436"/>
    <w:pPr>
      <w:numPr>
        <w:numId w:val="44"/>
      </w:numPr>
      <w:tabs>
        <w:tab w:val="clear" w:pos="360"/>
      </w:tabs>
      <w:ind w:left="0" w:firstLine="0"/>
    </w:pPr>
    <w:rPr>
      <w:rFonts w:asciiTheme="minorHAnsi" w:eastAsiaTheme="minorHAnsi" w:hAnsiTheme="minorHAnsi" w:cstheme="minorBidi"/>
      <w:color w:val="000000" w:themeColor="text1"/>
    </w:rPr>
  </w:style>
  <w:style w:type="paragraph" w:styleId="ListNumber2">
    <w:name w:val="List Number 2"/>
    <w:basedOn w:val="Normal"/>
    <w:semiHidden/>
    <w:rsid w:val="00AB0436"/>
    <w:pPr>
      <w:numPr>
        <w:numId w:val="45"/>
      </w:numPr>
      <w:tabs>
        <w:tab w:val="clear" w:pos="643"/>
      </w:tabs>
      <w:ind w:left="0" w:firstLine="0"/>
    </w:pPr>
    <w:rPr>
      <w:rFonts w:asciiTheme="minorHAnsi" w:eastAsiaTheme="minorHAnsi" w:hAnsiTheme="minorHAnsi" w:cstheme="minorBidi"/>
      <w:color w:val="000000" w:themeColor="text1"/>
    </w:rPr>
  </w:style>
  <w:style w:type="paragraph" w:styleId="ListNumber4">
    <w:name w:val="List Number 4"/>
    <w:basedOn w:val="Normal"/>
    <w:semiHidden/>
    <w:rsid w:val="00AB0436"/>
    <w:pPr>
      <w:numPr>
        <w:numId w:val="47"/>
      </w:numPr>
      <w:tabs>
        <w:tab w:val="clear" w:pos="1209"/>
      </w:tabs>
      <w:ind w:left="0" w:firstLine="0"/>
    </w:pPr>
    <w:rPr>
      <w:rFonts w:asciiTheme="minorHAnsi" w:eastAsiaTheme="minorHAnsi" w:hAnsiTheme="minorHAnsi" w:cstheme="minorBidi"/>
      <w:color w:val="000000" w:themeColor="text1"/>
    </w:rPr>
  </w:style>
  <w:style w:type="paragraph" w:styleId="MacroText">
    <w:name w:val="macro"/>
    <w:link w:val="MacroTextChar"/>
    <w:semiHidden/>
    <w:unhideWhenUsed/>
    <w:rsid w:val="00AB0436"/>
    <w:pPr>
      <w:tabs>
        <w:tab w:val="left" w:pos="480"/>
        <w:tab w:val="left" w:pos="960"/>
        <w:tab w:val="left" w:pos="1440"/>
        <w:tab w:val="left" w:pos="1920"/>
        <w:tab w:val="left" w:pos="2400"/>
        <w:tab w:val="left" w:pos="2880"/>
        <w:tab w:val="left" w:pos="3360"/>
        <w:tab w:val="left" w:pos="3840"/>
        <w:tab w:val="left" w:pos="4320"/>
      </w:tabs>
    </w:pPr>
    <w:rPr>
      <w:rFonts w:ascii="Consolas" w:hAnsi="Consolas" w:cs="Consolas"/>
      <w:color w:val="63666A"/>
      <w:lang w:eastAsia="en-US"/>
    </w:rPr>
  </w:style>
  <w:style w:type="character" w:customStyle="1" w:styleId="MacroTextChar">
    <w:name w:val="Macro Text Char"/>
    <w:basedOn w:val="DefaultParagraphFont"/>
    <w:link w:val="MacroText"/>
    <w:semiHidden/>
    <w:rsid w:val="00AB0436"/>
    <w:rPr>
      <w:rFonts w:ascii="Consolas" w:hAnsi="Consolas" w:cs="Consolas"/>
      <w:color w:val="63666A"/>
      <w:lang w:eastAsia="en-US"/>
    </w:rPr>
  </w:style>
  <w:style w:type="table" w:styleId="MediumGrid1">
    <w:name w:val="Medium Grid 1"/>
    <w:basedOn w:val="TableNormal"/>
    <w:uiPriority w:val="67"/>
    <w:rsid w:val="00AB0436"/>
    <w:rPr>
      <w:rFonts w:ascii="Arial" w:hAnsi="Arial"/>
      <w:color w:val="63666A"/>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AB0436"/>
    <w:rPr>
      <w:rFonts w:ascii="Arial" w:hAnsi="Arial"/>
      <w:color w:val="63666A"/>
      <w:lang w:eastAsia="en-US"/>
    </w:rPr>
    <w:tblPr>
      <w:tblStyleRowBandSize w:val="1"/>
      <w:tblStyleColBandSize w:val="1"/>
      <w:tblBorders>
        <w:top w:val="single" w:sz="8" w:space="0" w:color="ED5595" w:themeColor="accent1" w:themeTint="BF"/>
        <w:left w:val="single" w:sz="8" w:space="0" w:color="ED5595" w:themeColor="accent1" w:themeTint="BF"/>
        <w:bottom w:val="single" w:sz="8" w:space="0" w:color="ED5595" w:themeColor="accent1" w:themeTint="BF"/>
        <w:right w:val="single" w:sz="8" w:space="0" w:color="ED5595" w:themeColor="accent1" w:themeTint="BF"/>
        <w:insideH w:val="single" w:sz="8" w:space="0" w:color="ED5595" w:themeColor="accent1" w:themeTint="BF"/>
        <w:insideV w:val="single" w:sz="8" w:space="0" w:color="ED5595" w:themeColor="accent1" w:themeTint="BF"/>
      </w:tblBorders>
    </w:tblPr>
    <w:tcPr>
      <w:shd w:val="clear" w:color="auto" w:fill="F9C6DC" w:themeFill="accent1" w:themeFillTint="3F"/>
    </w:tcPr>
    <w:tblStylePr w:type="firstRow">
      <w:rPr>
        <w:b/>
        <w:bCs/>
      </w:rPr>
    </w:tblStylePr>
    <w:tblStylePr w:type="lastRow">
      <w:rPr>
        <w:b/>
        <w:bCs/>
      </w:rPr>
      <w:tblPr/>
      <w:tcPr>
        <w:tcBorders>
          <w:top w:val="single" w:sz="18" w:space="0" w:color="ED5595" w:themeColor="accent1" w:themeTint="BF"/>
        </w:tcBorders>
      </w:tcPr>
    </w:tblStylePr>
    <w:tblStylePr w:type="firstCol">
      <w:rPr>
        <w:b/>
        <w:bCs/>
      </w:rPr>
    </w:tblStylePr>
    <w:tblStylePr w:type="lastCol">
      <w:rPr>
        <w:b/>
        <w:bCs/>
      </w:rPr>
    </w:tblStylePr>
    <w:tblStylePr w:type="band1Vert">
      <w:tblPr/>
      <w:tcPr>
        <w:shd w:val="clear" w:color="auto" w:fill="F38EB8" w:themeFill="accent1" w:themeFillTint="7F"/>
      </w:tcPr>
    </w:tblStylePr>
    <w:tblStylePr w:type="band1Horz">
      <w:tblPr/>
      <w:tcPr>
        <w:shd w:val="clear" w:color="auto" w:fill="F38EB8" w:themeFill="accent1" w:themeFillTint="7F"/>
      </w:tcPr>
    </w:tblStylePr>
  </w:style>
  <w:style w:type="table" w:styleId="MediumGrid1-Accent2">
    <w:name w:val="Medium Grid 1 Accent 2"/>
    <w:basedOn w:val="TableNormal"/>
    <w:uiPriority w:val="67"/>
    <w:rsid w:val="00AB0436"/>
    <w:rPr>
      <w:rFonts w:ascii="Arial" w:hAnsi="Arial"/>
      <w:color w:val="63666A"/>
      <w:lang w:eastAsia="en-US"/>
    </w:rPr>
    <w:tblPr>
      <w:tblStyleRowBandSize w:val="1"/>
      <w:tblStyleColBandSize w:val="1"/>
      <w:tblBorders>
        <w:top w:val="single" w:sz="8" w:space="0" w:color="B6E146" w:themeColor="accent2" w:themeTint="BF"/>
        <w:left w:val="single" w:sz="8" w:space="0" w:color="B6E146" w:themeColor="accent2" w:themeTint="BF"/>
        <w:bottom w:val="single" w:sz="8" w:space="0" w:color="B6E146" w:themeColor="accent2" w:themeTint="BF"/>
        <w:right w:val="single" w:sz="8" w:space="0" w:color="B6E146" w:themeColor="accent2" w:themeTint="BF"/>
        <w:insideH w:val="single" w:sz="8" w:space="0" w:color="B6E146" w:themeColor="accent2" w:themeTint="BF"/>
        <w:insideV w:val="single" w:sz="8" w:space="0" w:color="B6E146" w:themeColor="accent2" w:themeTint="BF"/>
      </w:tblBorders>
    </w:tblPr>
    <w:tcPr>
      <w:shd w:val="clear" w:color="auto" w:fill="E7F5C2" w:themeFill="accent2" w:themeFillTint="3F"/>
    </w:tcPr>
    <w:tblStylePr w:type="firstRow">
      <w:rPr>
        <w:b/>
        <w:bCs/>
      </w:rPr>
    </w:tblStylePr>
    <w:tblStylePr w:type="lastRow">
      <w:rPr>
        <w:b/>
        <w:bCs/>
      </w:rPr>
      <w:tblPr/>
      <w:tcPr>
        <w:tcBorders>
          <w:top w:val="single" w:sz="18" w:space="0" w:color="B6E146" w:themeColor="accent2" w:themeTint="BF"/>
        </w:tcBorders>
      </w:tcPr>
    </w:tblStylePr>
    <w:tblStylePr w:type="firstCol">
      <w:rPr>
        <w:b/>
        <w:bCs/>
      </w:rPr>
    </w:tblStylePr>
    <w:tblStylePr w:type="lastCol">
      <w:rPr>
        <w:b/>
        <w:bCs/>
      </w:rPr>
    </w:tblStylePr>
    <w:tblStylePr w:type="band1Vert">
      <w:tblPr/>
      <w:tcPr>
        <w:shd w:val="clear" w:color="auto" w:fill="CEEB84" w:themeFill="accent2" w:themeFillTint="7F"/>
      </w:tcPr>
    </w:tblStylePr>
    <w:tblStylePr w:type="band1Horz">
      <w:tblPr/>
      <w:tcPr>
        <w:shd w:val="clear" w:color="auto" w:fill="CEEB84" w:themeFill="accent2" w:themeFillTint="7F"/>
      </w:tcPr>
    </w:tblStylePr>
  </w:style>
  <w:style w:type="table" w:styleId="MediumGrid1-Accent3">
    <w:name w:val="Medium Grid 1 Accent 3"/>
    <w:basedOn w:val="TableNormal"/>
    <w:uiPriority w:val="67"/>
    <w:rsid w:val="00AB0436"/>
    <w:rPr>
      <w:rFonts w:ascii="Arial" w:hAnsi="Arial"/>
      <w:color w:val="63666A"/>
      <w:lang w:eastAsia="en-US"/>
    </w:rPr>
    <w:tblPr>
      <w:tblStyleRowBandSize w:val="1"/>
      <w:tblStyleColBandSize w:val="1"/>
      <w:tblBorders>
        <w:top w:val="single" w:sz="8" w:space="0" w:color="5899C5" w:themeColor="accent3" w:themeTint="BF"/>
        <w:left w:val="single" w:sz="8" w:space="0" w:color="5899C5" w:themeColor="accent3" w:themeTint="BF"/>
        <w:bottom w:val="single" w:sz="8" w:space="0" w:color="5899C5" w:themeColor="accent3" w:themeTint="BF"/>
        <w:right w:val="single" w:sz="8" w:space="0" w:color="5899C5" w:themeColor="accent3" w:themeTint="BF"/>
        <w:insideH w:val="single" w:sz="8" w:space="0" w:color="5899C5" w:themeColor="accent3" w:themeTint="BF"/>
        <w:insideV w:val="single" w:sz="8" w:space="0" w:color="5899C5" w:themeColor="accent3" w:themeTint="BF"/>
      </w:tblBorders>
    </w:tblPr>
    <w:tcPr>
      <w:shd w:val="clear" w:color="auto" w:fill="C7DDEC" w:themeFill="accent3" w:themeFillTint="3F"/>
    </w:tcPr>
    <w:tblStylePr w:type="firstRow">
      <w:rPr>
        <w:b/>
        <w:bCs/>
      </w:rPr>
    </w:tblStylePr>
    <w:tblStylePr w:type="lastRow">
      <w:rPr>
        <w:b/>
        <w:bCs/>
      </w:rPr>
      <w:tblPr/>
      <w:tcPr>
        <w:tcBorders>
          <w:top w:val="single" w:sz="18" w:space="0" w:color="5899C5" w:themeColor="accent3" w:themeTint="BF"/>
        </w:tcBorders>
      </w:tcPr>
    </w:tblStylePr>
    <w:tblStylePr w:type="firstCol">
      <w:rPr>
        <w:b/>
        <w:bCs/>
      </w:rPr>
    </w:tblStylePr>
    <w:tblStylePr w:type="lastCol">
      <w:rPr>
        <w:b/>
        <w:bCs/>
      </w:rPr>
    </w:tblStylePr>
    <w:tblStylePr w:type="band1Vert">
      <w:tblPr/>
      <w:tcPr>
        <w:shd w:val="clear" w:color="auto" w:fill="90BBD8" w:themeFill="accent3" w:themeFillTint="7F"/>
      </w:tcPr>
    </w:tblStylePr>
    <w:tblStylePr w:type="band1Horz">
      <w:tblPr/>
      <w:tcPr>
        <w:shd w:val="clear" w:color="auto" w:fill="90BBD8" w:themeFill="accent3" w:themeFillTint="7F"/>
      </w:tcPr>
    </w:tblStylePr>
  </w:style>
  <w:style w:type="table" w:styleId="MediumGrid1-Accent4">
    <w:name w:val="Medium Grid 1 Accent 4"/>
    <w:basedOn w:val="TableNormal"/>
    <w:uiPriority w:val="67"/>
    <w:rsid w:val="00AB0436"/>
    <w:rPr>
      <w:rFonts w:ascii="Arial" w:hAnsi="Arial"/>
      <w:color w:val="63666A"/>
      <w:lang w:eastAsia="en-US"/>
    </w:rPr>
    <w:tblPr>
      <w:tblStyleRowBandSize w:val="1"/>
      <w:tblStyleColBandSize w:val="1"/>
      <w:tblBorders>
        <w:top w:val="single" w:sz="8" w:space="0" w:color="7560BB" w:themeColor="accent4" w:themeTint="BF"/>
        <w:left w:val="single" w:sz="8" w:space="0" w:color="7560BB" w:themeColor="accent4" w:themeTint="BF"/>
        <w:bottom w:val="single" w:sz="8" w:space="0" w:color="7560BB" w:themeColor="accent4" w:themeTint="BF"/>
        <w:right w:val="single" w:sz="8" w:space="0" w:color="7560BB" w:themeColor="accent4" w:themeTint="BF"/>
        <w:insideH w:val="single" w:sz="8" w:space="0" w:color="7560BB" w:themeColor="accent4" w:themeTint="BF"/>
        <w:insideV w:val="single" w:sz="8" w:space="0" w:color="7560BB" w:themeColor="accent4" w:themeTint="BF"/>
      </w:tblBorders>
    </w:tblPr>
    <w:tcPr>
      <w:shd w:val="clear" w:color="auto" w:fill="D1CAE8" w:themeFill="accent4" w:themeFillTint="3F"/>
    </w:tcPr>
    <w:tblStylePr w:type="firstRow">
      <w:rPr>
        <w:b/>
        <w:bCs/>
      </w:rPr>
    </w:tblStylePr>
    <w:tblStylePr w:type="lastRow">
      <w:rPr>
        <w:b/>
        <w:bCs/>
      </w:rPr>
      <w:tblPr/>
      <w:tcPr>
        <w:tcBorders>
          <w:top w:val="single" w:sz="18" w:space="0" w:color="7560BB" w:themeColor="accent4" w:themeTint="BF"/>
        </w:tcBorders>
      </w:tcPr>
    </w:tblStylePr>
    <w:tblStylePr w:type="firstCol">
      <w:rPr>
        <w:b/>
        <w:bCs/>
      </w:rPr>
    </w:tblStylePr>
    <w:tblStylePr w:type="lastCol">
      <w:rPr>
        <w:b/>
        <w:bCs/>
      </w:rPr>
    </w:tblStylePr>
    <w:tblStylePr w:type="band1Vert">
      <w:tblPr/>
      <w:tcPr>
        <w:shd w:val="clear" w:color="auto" w:fill="A395D1" w:themeFill="accent4" w:themeFillTint="7F"/>
      </w:tcPr>
    </w:tblStylePr>
    <w:tblStylePr w:type="band1Horz">
      <w:tblPr/>
      <w:tcPr>
        <w:shd w:val="clear" w:color="auto" w:fill="A395D1" w:themeFill="accent4" w:themeFillTint="7F"/>
      </w:tcPr>
    </w:tblStylePr>
  </w:style>
  <w:style w:type="table" w:styleId="MediumGrid1-Accent5">
    <w:name w:val="Medium Grid 1 Accent 5"/>
    <w:basedOn w:val="TableNormal"/>
    <w:uiPriority w:val="67"/>
    <w:rsid w:val="00AB0436"/>
    <w:rPr>
      <w:rFonts w:ascii="Arial" w:hAnsi="Arial"/>
      <w:color w:val="63666A"/>
      <w:lang w:eastAsia="en-US"/>
    </w:rPr>
    <w:tblPr>
      <w:tblStyleRowBandSize w:val="1"/>
      <w:tblStyleColBandSize w:val="1"/>
      <w:tblBorders>
        <w:top w:val="single" w:sz="8" w:space="0" w:color="00DC9B" w:themeColor="accent5" w:themeTint="BF"/>
        <w:left w:val="single" w:sz="8" w:space="0" w:color="00DC9B" w:themeColor="accent5" w:themeTint="BF"/>
        <w:bottom w:val="single" w:sz="8" w:space="0" w:color="00DC9B" w:themeColor="accent5" w:themeTint="BF"/>
        <w:right w:val="single" w:sz="8" w:space="0" w:color="00DC9B" w:themeColor="accent5" w:themeTint="BF"/>
        <w:insideH w:val="single" w:sz="8" w:space="0" w:color="00DC9B" w:themeColor="accent5" w:themeTint="BF"/>
        <w:insideV w:val="single" w:sz="8" w:space="0" w:color="00DC9B" w:themeColor="accent5" w:themeTint="BF"/>
      </w:tblBorders>
    </w:tblPr>
    <w:tcPr>
      <w:shd w:val="clear" w:color="auto" w:fill="9FFFE2" w:themeFill="accent5" w:themeFillTint="3F"/>
    </w:tcPr>
    <w:tblStylePr w:type="firstRow">
      <w:rPr>
        <w:b/>
        <w:bCs/>
      </w:rPr>
    </w:tblStylePr>
    <w:tblStylePr w:type="lastRow">
      <w:rPr>
        <w:b/>
        <w:bCs/>
      </w:rPr>
      <w:tblPr/>
      <w:tcPr>
        <w:tcBorders>
          <w:top w:val="single" w:sz="18" w:space="0" w:color="00DC9B" w:themeColor="accent5" w:themeTint="BF"/>
        </w:tcBorders>
      </w:tcPr>
    </w:tblStylePr>
    <w:tblStylePr w:type="firstCol">
      <w:rPr>
        <w:b/>
        <w:bCs/>
      </w:rPr>
    </w:tblStylePr>
    <w:tblStylePr w:type="lastCol">
      <w:rPr>
        <w:b/>
        <w:bCs/>
      </w:rPr>
    </w:tblStylePr>
    <w:tblStylePr w:type="band1Vert">
      <w:tblPr/>
      <w:tcPr>
        <w:shd w:val="clear" w:color="auto" w:fill="3EFFC6" w:themeFill="accent5" w:themeFillTint="7F"/>
      </w:tcPr>
    </w:tblStylePr>
    <w:tblStylePr w:type="band1Horz">
      <w:tblPr/>
      <w:tcPr>
        <w:shd w:val="clear" w:color="auto" w:fill="3EFFC6" w:themeFill="accent5" w:themeFillTint="7F"/>
      </w:tcPr>
    </w:tblStylePr>
  </w:style>
  <w:style w:type="table" w:styleId="MediumGrid1-Accent6">
    <w:name w:val="Medium Grid 1 Accent 6"/>
    <w:basedOn w:val="TableNormal"/>
    <w:uiPriority w:val="67"/>
    <w:rsid w:val="00AB0436"/>
    <w:rPr>
      <w:rFonts w:ascii="Arial" w:hAnsi="Arial"/>
      <w:color w:val="63666A"/>
      <w:lang w:eastAsia="en-US"/>
    </w:rPr>
    <w:tblPr>
      <w:tblStyleRowBandSize w:val="1"/>
      <w:tblStyleColBandSize w:val="1"/>
      <w:tblBorders>
        <w:top w:val="single" w:sz="8" w:space="0" w:color="86CAEE" w:themeColor="accent6" w:themeTint="BF"/>
        <w:left w:val="single" w:sz="8" w:space="0" w:color="86CAEE" w:themeColor="accent6" w:themeTint="BF"/>
        <w:bottom w:val="single" w:sz="8" w:space="0" w:color="86CAEE" w:themeColor="accent6" w:themeTint="BF"/>
        <w:right w:val="single" w:sz="8" w:space="0" w:color="86CAEE" w:themeColor="accent6" w:themeTint="BF"/>
        <w:insideH w:val="single" w:sz="8" w:space="0" w:color="86CAEE" w:themeColor="accent6" w:themeTint="BF"/>
        <w:insideV w:val="single" w:sz="8" w:space="0" w:color="86CAEE" w:themeColor="accent6" w:themeTint="BF"/>
      </w:tblBorders>
    </w:tblPr>
    <w:tcPr>
      <w:shd w:val="clear" w:color="auto" w:fill="D7EDF9" w:themeFill="accent6" w:themeFillTint="3F"/>
    </w:tcPr>
    <w:tblStylePr w:type="firstRow">
      <w:rPr>
        <w:b/>
        <w:bCs/>
      </w:rPr>
    </w:tblStylePr>
    <w:tblStylePr w:type="lastRow">
      <w:rPr>
        <w:b/>
        <w:bCs/>
      </w:rPr>
      <w:tblPr/>
      <w:tcPr>
        <w:tcBorders>
          <w:top w:val="single" w:sz="18" w:space="0" w:color="86CAEE" w:themeColor="accent6" w:themeTint="BF"/>
        </w:tcBorders>
      </w:tcPr>
    </w:tblStylePr>
    <w:tblStylePr w:type="firstCol">
      <w:rPr>
        <w:b/>
        <w:bCs/>
      </w:rPr>
    </w:tblStylePr>
    <w:tblStylePr w:type="lastCol">
      <w:rPr>
        <w:b/>
        <w:bCs/>
      </w:rPr>
    </w:tblStylePr>
    <w:tblStylePr w:type="band1Vert">
      <w:tblPr/>
      <w:tcPr>
        <w:shd w:val="clear" w:color="auto" w:fill="AEDBF4" w:themeFill="accent6" w:themeFillTint="7F"/>
      </w:tcPr>
    </w:tblStylePr>
    <w:tblStylePr w:type="band1Horz">
      <w:tblPr/>
      <w:tcPr>
        <w:shd w:val="clear" w:color="auto" w:fill="AEDBF4" w:themeFill="accent6" w:themeFillTint="7F"/>
      </w:tcPr>
    </w:tblStylePr>
  </w:style>
  <w:style w:type="table" w:styleId="MediumGrid2">
    <w:name w:val="Medium Grid 2"/>
    <w:basedOn w:val="TableNormal"/>
    <w:uiPriority w:val="68"/>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E71D73" w:themeColor="accent1"/>
        <w:left w:val="single" w:sz="8" w:space="0" w:color="E71D73" w:themeColor="accent1"/>
        <w:bottom w:val="single" w:sz="8" w:space="0" w:color="E71D73" w:themeColor="accent1"/>
        <w:right w:val="single" w:sz="8" w:space="0" w:color="E71D73" w:themeColor="accent1"/>
        <w:insideH w:val="single" w:sz="8" w:space="0" w:color="E71D73" w:themeColor="accent1"/>
        <w:insideV w:val="single" w:sz="8" w:space="0" w:color="E71D73" w:themeColor="accent1"/>
      </w:tblBorders>
    </w:tblPr>
    <w:tcPr>
      <w:shd w:val="clear" w:color="auto" w:fill="F9C6DC" w:themeFill="accent1" w:themeFillTint="3F"/>
    </w:tcPr>
    <w:tblStylePr w:type="firstRow">
      <w:rPr>
        <w:b/>
        <w:bCs/>
        <w:color w:val="000000" w:themeColor="text1"/>
      </w:rPr>
      <w:tblPr/>
      <w:tcPr>
        <w:shd w:val="clear" w:color="auto" w:fill="FCE8F1"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D1E2" w:themeFill="accent1" w:themeFillTint="33"/>
      </w:tcPr>
    </w:tblStylePr>
    <w:tblStylePr w:type="band1Vert">
      <w:tblPr/>
      <w:tcPr>
        <w:shd w:val="clear" w:color="auto" w:fill="F38EB8" w:themeFill="accent1" w:themeFillTint="7F"/>
      </w:tcPr>
    </w:tblStylePr>
    <w:tblStylePr w:type="band1Horz">
      <w:tblPr/>
      <w:tcPr>
        <w:tcBorders>
          <w:insideH w:val="single" w:sz="6" w:space="0" w:color="E71D73" w:themeColor="accent1"/>
          <w:insideV w:val="single" w:sz="6" w:space="0" w:color="E71D73" w:themeColor="accent1"/>
        </w:tcBorders>
        <w:shd w:val="clear" w:color="auto" w:fill="F38EB8"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95C11F" w:themeColor="accent2"/>
        <w:left w:val="single" w:sz="8" w:space="0" w:color="95C11F" w:themeColor="accent2"/>
        <w:bottom w:val="single" w:sz="8" w:space="0" w:color="95C11F" w:themeColor="accent2"/>
        <w:right w:val="single" w:sz="8" w:space="0" w:color="95C11F" w:themeColor="accent2"/>
        <w:insideH w:val="single" w:sz="8" w:space="0" w:color="95C11F" w:themeColor="accent2"/>
        <w:insideV w:val="single" w:sz="8" w:space="0" w:color="95C11F" w:themeColor="accent2"/>
      </w:tblBorders>
    </w:tblPr>
    <w:tcPr>
      <w:shd w:val="clear" w:color="auto" w:fill="E7F5C2" w:themeFill="accent2" w:themeFillTint="3F"/>
    </w:tcPr>
    <w:tblStylePr w:type="firstRow">
      <w:rPr>
        <w:b/>
        <w:bCs/>
        <w:color w:val="000000" w:themeColor="text1"/>
      </w:rPr>
      <w:tblPr/>
      <w:tcPr>
        <w:shd w:val="clear" w:color="auto" w:fill="F5FBE6"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7CD" w:themeFill="accent2" w:themeFillTint="33"/>
      </w:tcPr>
    </w:tblStylePr>
    <w:tblStylePr w:type="band1Vert">
      <w:tblPr/>
      <w:tcPr>
        <w:shd w:val="clear" w:color="auto" w:fill="CEEB84" w:themeFill="accent2" w:themeFillTint="7F"/>
      </w:tcPr>
    </w:tblStylePr>
    <w:tblStylePr w:type="band1Horz">
      <w:tblPr/>
      <w:tcPr>
        <w:tcBorders>
          <w:insideH w:val="single" w:sz="6" w:space="0" w:color="95C11F" w:themeColor="accent2"/>
          <w:insideV w:val="single" w:sz="6" w:space="0" w:color="95C11F" w:themeColor="accent2"/>
        </w:tcBorders>
        <w:shd w:val="clear" w:color="auto" w:fill="CEEB8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36749D" w:themeColor="accent3"/>
        <w:left w:val="single" w:sz="8" w:space="0" w:color="36749D" w:themeColor="accent3"/>
        <w:bottom w:val="single" w:sz="8" w:space="0" w:color="36749D" w:themeColor="accent3"/>
        <w:right w:val="single" w:sz="8" w:space="0" w:color="36749D" w:themeColor="accent3"/>
        <w:insideH w:val="single" w:sz="8" w:space="0" w:color="36749D" w:themeColor="accent3"/>
        <w:insideV w:val="single" w:sz="8" w:space="0" w:color="36749D" w:themeColor="accent3"/>
      </w:tblBorders>
    </w:tblPr>
    <w:tcPr>
      <w:shd w:val="clear" w:color="auto" w:fill="C7DDEC" w:themeFill="accent3" w:themeFillTint="3F"/>
    </w:tcPr>
    <w:tblStylePr w:type="firstRow">
      <w:rPr>
        <w:b/>
        <w:bCs/>
        <w:color w:val="000000" w:themeColor="text1"/>
      </w:rPr>
      <w:tblPr/>
      <w:tcPr>
        <w:shd w:val="clear" w:color="auto" w:fill="E9F1F7"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2E3EF" w:themeFill="accent3" w:themeFillTint="33"/>
      </w:tcPr>
    </w:tblStylePr>
    <w:tblStylePr w:type="band1Vert">
      <w:tblPr/>
      <w:tcPr>
        <w:shd w:val="clear" w:color="auto" w:fill="90BBD8" w:themeFill="accent3" w:themeFillTint="7F"/>
      </w:tcPr>
    </w:tblStylePr>
    <w:tblStylePr w:type="band1Horz">
      <w:tblPr/>
      <w:tcPr>
        <w:tcBorders>
          <w:insideH w:val="single" w:sz="6" w:space="0" w:color="36749D" w:themeColor="accent3"/>
          <w:insideV w:val="single" w:sz="6" w:space="0" w:color="36749D" w:themeColor="accent3"/>
        </w:tcBorders>
        <w:shd w:val="clear" w:color="auto" w:fill="90BBD8"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523E91" w:themeColor="accent4"/>
        <w:left w:val="single" w:sz="8" w:space="0" w:color="523E91" w:themeColor="accent4"/>
        <w:bottom w:val="single" w:sz="8" w:space="0" w:color="523E91" w:themeColor="accent4"/>
        <w:right w:val="single" w:sz="8" w:space="0" w:color="523E91" w:themeColor="accent4"/>
        <w:insideH w:val="single" w:sz="8" w:space="0" w:color="523E91" w:themeColor="accent4"/>
        <w:insideV w:val="single" w:sz="8" w:space="0" w:color="523E91" w:themeColor="accent4"/>
      </w:tblBorders>
    </w:tblPr>
    <w:tcPr>
      <w:shd w:val="clear" w:color="auto" w:fill="D1CAE8" w:themeFill="accent4" w:themeFillTint="3F"/>
    </w:tcPr>
    <w:tblStylePr w:type="firstRow">
      <w:rPr>
        <w:b/>
        <w:bCs/>
        <w:color w:val="000000" w:themeColor="text1"/>
      </w:rPr>
      <w:tblPr/>
      <w:tcPr>
        <w:shd w:val="clear" w:color="auto" w:fill="ECE9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D4EC" w:themeFill="accent4" w:themeFillTint="33"/>
      </w:tcPr>
    </w:tblStylePr>
    <w:tblStylePr w:type="band1Vert">
      <w:tblPr/>
      <w:tcPr>
        <w:shd w:val="clear" w:color="auto" w:fill="A395D1" w:themeFill="accent4" w:themeFillTint="7F"/>
      </w:tcPr>
    </w:tblStylePr>
    <w:tblStylePr w:type="band1Horz">
      <w:tblPr/>
      <w:tcPr>
        <w:tcBorders>
          <w:insideH w:val="single" w:sz="6" w:space="0" w:color="523E91" w:themeColor="accent4"/>
          <w:insideV w:val="single" w:sz="6" w:space="0" w:color="523E91" w:themeColor="accent4"/>
        </w:tcBorders>
        <w:shd w:val="clear" w:color="auto" w:fill="A395D1"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007C58" w:themeColor="accent5"/>
        <w:left w:val="single" w:sz="8" w:space="0" w:color="007C58" w:themeColor="accent5"/>
        <w:bottom w:val="single" w:sz="8" w:space="0" w:color="007C58" w:themeColor="accent5"/>
        <w:right w:val="single" w:sz="8" w:space="0" w:color="007C58" w:themeColor="accent5"/>
        <w:insideH w:val="single" w:sz="8" w:space="0" w:color="007C58" w:themeColor="accent5"/>
        <w:insideV w:val="single" w:sz="8" w:space="0" w:color="007C58" w:themeColor="accent5"/>
      </w:tblBorders>
    </w:tblPr>
    <w:tcPr>
      <w:shd w:val="clear" w:color="auto" w:fill="9FFFE2" w:themeFill="accent5" w:themeFillTint="3F"/>
    </w:tcPr>
    <w:tblStylePr w:type="firstRow">
      <w:rPr>
        <w:b/>
        <w:bCs/>
        <w:color w:val="000000" w:themeColor="text1"/>
      </w:rPr>
      <w:tblPr/>
      <w:tcPr>
        <w:shd w:val="clear" w:color="auto" w:fill="D9FFF3"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1FFE8" w:themeFill="accent5" w:themeFillTint="33"/>
      </w:tcPr>
    </w:tblStylePr>
    <w:tblStylePr w:type="band1Vert">
      <w:tblPr/>
      <w:tcPr>
        <w:shd w:val="clear" w:color="auto" w:fill="3EFFC6" w:themeFill="accent5" w:themeFillTint="7F"/>
      </w:tcPr>
    </w:tblStylePr>
    <w:tblStylePr w:type="band1Horz">
      <w:tblPr/>
      <w:tcPr>
        <w:tcBorders>
          <w:insideH w:val="single" w:sz="6" w:space="0" w:color="007C58" w:themeColor="accent5"/>
          <w:insideV w:val="single" w:sz="6" w:space="0" w:color="007C58" w:themeColor="accent5"/>
        </w:tcBorders>
        <w:shd w:val="clear" w:color="auto" w:fill="3EFFC6"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5EB9E9" w:themeColor="accent6"/>
        <w:left w:val="single" w:sz="8" w:space="0" w:color="5EB9E9" w:themeColor="accent6"/>
        <w:bottom w:val="single" w:sz="8" w:space="0" w:color="5EB9E9" w:themeColor="accent6"/>
        <w:right w:val="single" w:sz="8" w:space="0" w:color="5EB9E9" w:themeColor="accent6"/>
        <w:insideH w:val="single" w:sz="8" w:space="0" w:color="5EB9E9" w:themeColor="accent6"/>
        <w:insideV w:val="single" w:sz="8" w:space="0" w:color="5EB9E9" w:themeColor="accent6"/>
      </w:tblBorders>
    </w:tblPr>
    <w:tcPr>
      <w:shd w:val="clear" w:color="auto" w:fill="D7EDF9" w:themeFill="accent6" w:themeFillTint="3F"/>
    </w:tcPr>
    <w:tblStylePr w:type="firstRow">
      <w:rPr>
        <w:b/>
        <w:bCs/>
        <w:color w:val="000000" w:themeColor="text1"/>
      </w:rPr>
      <w:tblPr/>
      <w:tcPr>
        <w:shd w:val="clear" w:color="auto" w:fill="EFF8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F0FA" w:themeFill="accent6" w:themeFillTint="33"/>
      </w:tcPr>
    </w:tblStylePr>
    <w:tblStylePr w:type="band1Vert">
      <w:tblPr/>
      <w:tcPr>
        <w:shd w:val="clear" w:color="auto" w:fill="AEDBF4" w:themeFill="accent6" w:themeFillTint="7F"/>
      </w:tcPr>
    </w:tblStylePr>
    <w:tblStylePr w:type="band1Horz">
      <w:tblPr/>
      <w:tcPr>
        <w:tcBorders>
          <w:insideH w:val="single" w:sz="6" w:space="0" w:color="5EB9E9" w:themeColor="accent6"/>
          <w:insideV w:val="single" w:sz="6" w:space="0" w:color="5EB9E9" w:themeColor="accent6"/>
        </w:tcBorders>
        <w:shd w:val="clear" w:color="auto" w:fill="AEDBF4"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AB0436"/>
    <w:rPr>
      <w:rFonts w:ascii="Arial" w:hAnsi="Arial"/>
      <w:color w:val="63666A"/>
      <w:lang w:eastAsia="en-US"/>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rsid w:val="00AB0436"/>
    <w:rPr>
      <w:rFonts w:ascii="Arial" w:hAnsi="Arial"/>
      <w:color w:val="63666A"/>
      <w:lang w:eastAsia="en-US"/>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9C6DC"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71D73"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71D73"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71D73"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71D73"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38EB8" w:themeFill="accent1" w:themeFillTint="7F"/>
      </w:tcPr>
    </w:tblStylePr>
  </w:style>
  <w:style w:type="table" w:styleId="MediumGrid3-Accent2">
    <w:name w:val="Medium Grid 3 Accent 2"/>
    <w:basedOn w:val="TableNormal"/>
    <w:uiPriority w:val="69"/>
    <w:rsid w:val="00AB0436"/>
    <w:rPr>
      <w:rFonts w:ascii="Arial" w:hAnsi="Arial"/>
      <w:color w:val="63666A"/>
      <w:lang w:eastAsia="en-US"/>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7F5C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5C11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5C11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5C11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5C11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EEB84" w:themeFill="accent2" w:themeFillTint="7F"/>
      </w:tcPr>
    </w:tblStylePr>
  </w:style>
  <w:style w:type="table" w:styleId="MediumGrid3-Accent3">
    <w:name w:val="Medium Grid 3 Accent 3"/>
    <w:basedOn w:val="TableNormal"/>
    <w:uiPriority w:val="69"/>
    <w:rsid w:val="00AB0436"/>
    <w:rPr>
      <w:rFonts w:ascii="Arial" w:hAnsi="Arial"/>
      <w:color w:val="63666A"/>
      <w:lang w:eastAsia="en-US"/>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7DDEC"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6749D"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6749D"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6749D"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6749D"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0BBD8" w:themeFill="accent3" w:themeFillTint="7F"/>
      </w:tcPr>
    </w:tblStylePr>
  </w:style>
  <w:style w:type="table" w:styleId="MediumGrid3-Accent4">
    <w:name w:val="Medium Grid 3 Accent 4"/>
    <w:basedOn w:val="TableNormal"/>
    <w:uiPriority w:val="69"/>
    <w:rsid w:val="00AB0436"/>
    <w:rPr>
      <w:rFonts w:ascii="Arial" w:hAnsi="Arial"/>
      <w:color w:val="63666A"/>
      <w:lang w:eastAsia="en-US"/>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1CA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23E91"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23E91"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23E91"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23E91"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395D1" w:themeFill="accent4" w:themeFillTint="7F"/>
      </w:tcPr>
    </w:tblStylePr>
  </w:style>
  <w:style w:type="table" w:styleId="MediumGrid3-Accent5">
    <w:name w:val="Medium Grid 3 Accent 5"/>
    <w:basedOn w:val="TableNormal"/>
    <w:uiPriority w:val="69"/>
    <w:rsid w:val="00AB0436"/>
    <w:rPr>
      <w:rFonts w:ascii="Arial" w:hAnsi="Arial"/>
      <w:color w:val="63666A"/>
      <w:lang w:eastAsia="en-US"/>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9FFFE2"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C58"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C58"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C58"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C58"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3EFFC6" w:themeFill="accent5" w:themeFillTint="7F"/>
      </w:tcPr>
    </w:tblStylePr>
  </w:style>
  <w:style w:type="table" w:styleId="MediumGrid3-Accent6">
    <w:name w:val="Medium Grid 3 Accent 6"/>
    <w:basedOn w:val="TableNormal"/>
    <w:uiPriority w:val="69"/>
    <w:rsid w:val="00AB0436"/>
    <w:rPr>
      <w:rFonts w:ascii="Arial" w:hAnsi="Arial"/>
      <w:color w:val="63666A"/>
      <w:lang w:eastAsia="en-US"/>
    </w:rPr>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7EDF9"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EB9E9"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EB9E9"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EB9E9"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EB9E9"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EDBF4" w:themeFill="accent6" w:themeFillTint="7F"/>
      </w:tcPr>
    </w:tblStylePr>
  </w:style>
  <w:style w:type="table" w:styleId="MediumList1">
    <w:name w:val="Medium List 1"/>
    <w:basedOn w:val="TableNormal"/>
    <w:uiPriority w:val="65"/>
    <w:rsid w:val="00AB0436"/>
    <w:rPr>
      <w:rFonts w:ascii="Arial" w:hAnsi="Arial"/>
      <w:color w:val="000000" w:themeColor="text1"/>
      <w:lang w:eastAsia="en-US"/>
    </w:rPr>
    <w:tblPr>
      <w:tblStyleRowBandSize w:val="1"/>
      <w:tblStyleColBandSize w:val="1"/>
    </w:tblPr>
    <w:tcPr>
      <w:tcBorders>
        <w:top w:val="single" w:sz="8" w:space="0" w:color="000000" w:themeColor="text1"/>
        <w:bottom w:val="single" w:sz="8" w:space="0" w:color="000000" w:themeColor="text1"/>
      </w:tcBorders>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333333"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StylePr>
  </w:style>
  <w:style w:type="table" w:styleId="MediumList1-Accent1">
    <w:name w:val="Medium List 1 Accent 1"/>
    <w:basedOn w:val="TableNormal"/>
    <w:uiPriority w:val="65"/>
    <w:rsid w:val="00AB0436"/>
    <w:rPr>
      <w:rFonts w:ascii="Arial" w:hAnsi="Arial"/>
      <w:color w:val="000000" w:themeColor="text1"/>
      <w:lang w:eastAsia="en-US"/>
    </w:rPr>
    <w:tblPr>
      <w:tblStyleRowBandSize w:val="1"/>
      <w:tblStyleColBandSize w:val="1"/>
    </w:tblPr>
    <w:tcPr>
      <w:tcBorders>
        <w:top w:val="single" w:sz="8" w:space="0" w:color="E71D73" w:themeColor="accent1"/>
        <w:bottom w:val="single" w:sz="8" w:space="0" w:color="E71D73" w:themeColor="accent1"/>
      </w:tcBorders>
      <w:shd w:val="clear" w:color="auto" w:fill="F9C6DC" w:themeFill="accent1" w:themeFillTint="3F"/>
    </w:tcPr>
    <w:tblStylePr w:type="firstRow">
      <w:rPr>
        <w:rFonts w:asciiTheme="majorHAnsi" w:eastAsiaTheme="majorEastAsia" w:hAnsiTheme="majorHAnsi" w:cstheme="majorBidi"/>
      </w:rPr>
      <w:tblPr/>
      <w:tcPr>
        <w:tcBorders>
          <w:top w:val="nil"/>
          <w:bottom w:val="single" w:sz="8" w:space="0" w:color="E71D73" w:themeColor="accent1"/>
        </w:tcBorders>
      </w:tcPr>
    </w:tblStylePr>
    <w:tblStylePr w:type="lastRow">
      <w:rPr>
        <w:b/>
        <w:bCs/>
        <w:color w:val="333333" w:themeColor="text2"/>
      </w:rPr>
      <w:tblPr/>
      <w:tcPr>
        <w:tcBorders>
          <w:top w:val="single" w:sz="8" w:space="0" w:color="E71D73" w:themeColor="accent1"/>
          <w:bottom w:val="single" w:sz="8" w:space="0" w:color="E71D73" w:themeColor="accent1"/>
        </w:tcBorders>
      </w:tcPr>
    </w:tblStylePr>
    <w:tblStylePr w:type="firstCol">
      <w:rPr>
        <w:b/>
        <w:bCs/>
      </w:rPr>
    </w:tblStylePr>
    <w:tblStylePr w:type="lastCol">
      <w:rPr>
        <w:b/>
        <w:bCs/>
      </w:rPr>
    </w:tblStylePr>
  </w:style>
  <w:style w:type="table" w:styleId="MediumList1-Accent2">
    <w:name w:val="Medium List 1 Accent 2"/>
    <w:basedOn w:val="TableNormal"/>
    <w:uiPriority w:val="65"/>
    <w:rsid w:val="00AB0436"/>
    <w:rPr>
      <w:rFonts w:ascii="Arial" w:hAnsi="Arial"/>
      <w:color w:val="000000" w:themeColor="text1"/>
      <w:lang w:eastAsia="en-US"/>
    </w:rPr>
    <w:tblPr>
      <w:tblStyleRowBandSize w:val="1"/>
      <w:tblStyleColBandSize w:val="1"/>
    </w:tblPr>
    <w:tcPr>
      <w:tcBorders>
        <w:top w:val="single" w:sz="8" w:space="0" w:color="95C11F" w:themeColor="accent2"/>
        <w:bottom w:val="single" w:sz="8" w:space="0" w:color="95C11F" w:themeColor="accent2"/>
      </w:tcBorders>
      <w:shd w:val="clear" w:color="auto" w:fill="E7F5C2" w:themeFill="accent2" w:themeFillTint="3F"/>
    </w:tcPr>
    <w:tblStylePr w:type="firstRow">
      <w:rPr>
        <w:rFonts w:asciiTheme="majorHAnsi" w:eastAsiaTheme="majorEastAsia" w:hAnsiTheme="majorHAnsi" w:cstheme="majorBidi"/>
      </w:rPr>
      <w:tblPr/>
      <w:tcPr>
        <w:tcBorders>
          <w:top w:val="nil"/>
          <w:bottom w:val="single" w:sz="8" w:space="0" w:color="95C11F" w:themeColor="accent2"/>
        </w:tcBorders>
      </w:tcPr>
    </w:tblStylePr>
    <w:tblStylePr w:type="lastRow">
      <w:rPr>
        <w:b/>
        <w:bCs/>
        <w:color w:val="333333" w:themeColor="text2"/>
      </w:rPr>
      <w:tblPr/>
      <w:tcPr>
        <w:tcBorders>
          <w:top w:val="single" w:sz="8" w:space="0" w:color="95C11F" w:themeColor="accent2"/>
          <w:bottom w:val="single" w:sz="8" w:space="0" w:color="95C11F" w:themeColor="accent2"/>
        </w:tcBorders>
      </w:tcPr>
    </w:tblStylePr>
    <w:tblStylePr w:type="firstCol">
      <w:rPr>
        <w:b/>
        <w:bCs/>
      </w:rPr>
    </w:tblStylePr>
    <w:tblStylePr w:type="lastCol">
      <w:rPr>
        <w:b/>
        <w:bCs/>
      </w:rPr>
    </w:tblStylePr>
  </w:style>
  <w:style w:type="table" w:styleId="MediumList1-Accent3">
    <w:name w:val="Medium List 1 Accent 3"/>
    <w:basedOn w:val="TableNormal"/>
    <w:uiPriority w:val="65"/>
    <w:rsid w:val="00AB0436"/>
    <w:rPr>
      <w:rFonts w:ascii="Arial" w:hAnsi="Arial"/>
      <w:color w:val="000000" w:themeColor="text1"/>
      <w:lang w:eastAsia="en-US"/>
    </w:rPr>
    <w:tblPr>
      <w:tblStyleRowBandSize w:val="1"/>
      <w:tblStyleColBandSize w:val="1"/>
    </w:tblPr>
    <w:tcPr>
      <w:tcBorders>
        <w:top w:val="single" w:sz="8" w:space="0" w:color="36749D" w:themeColor="accent3"/>
        <w:bottom w:val="single" w:sz="8" w:space="0" w:color="36749D" w:themeColor="accent3"/>
      </w:tcBorders>
      <w:shd w:val="clear" w:color="auto" w:fill="C7DDEC" w:themeFill="accent3" w:themeFillTint="3F"/>
    </w:tcPr>
    <w:tblStylePr w:type="firstRow">
      <w:rPr>
        <w:rFonts w:asciiTheme="majorHAnsi" w:eastAsiaTheme="majorEastAsia" w:hAnsiTheme="majorHAnsi" w:cstheme="majorBidi"/>
      </w:rPr>
      <w:tblPr/>
      <w:tcPr>
        <w:tcBorders>
          <w:top w:val="nil"/>
          <w:bottom w:val="single" w:sz="8" w:space="0" w:color="36749D" w:themeColor="accent3"/>
        </w:tcBorders>
      </w:tcPr>
    </w:tblStylePr>
    <w:tblStylePr w:type="lastRow">
      <w:rPr>
        <w:b/>
        <w:bCs/>
        <w:color w:val="333333" w:themeColor="text2"/>
      </w:rPr>
      <w:tblPr/>
      <w:tcPr>
        <w:tcBorders>
          <w:top w:val="single" w:sz="8" w:space="0" w:color="36749D" w:themeColor="accent3"/>
          <w:bottom w:val="single" w:sz="8" w:space="0" w:color="36749D" w:themeColor="accent3"/>
        </w:tcBorders>
      </w:tcPr>
    </w:tblStylePr>
    <w:tblStylePr w:type="firstCol">
      <w:rPr>
        <w:b/>
        <w:bCs/>
      </w:rPr>
    </w:tblStylePr>
    <w:tblStylePr w:type="lastCol">
      <w:rPr>
        <w:b/>
        <w:bCs/>
      </w:rPr>
    </w:tblStylePr>
  </w:style>
  <w:style w:type="table" w:styleId="MediumList1-Accent4">
    <w:name w:val="Medium List 1 Accent 4"/>
    <w:basedOn w:val="TableNormal"/>
    <w:uiPriority w:val="65"/>
    <w:rsid w:val="00AB0436"/>
    <w:rPr>
      <w:rFonts w:ascii="Arial" w:hAnsi="Arial"/>
      <w:color w:val="000000" w:themeColor="text1"/>
      <w:lang w:eastAsia="en-US"/>
    </w:rPr>
    <w:tblPr>
      <w:tblStyleRowBandSize w:val="1"/>
      <w:tblStyleColBandSize w:val="1"/>
    </w:tblPr>
    <w:tcPr>
      <w:tcBorders>
        <w:top w:val="single" w:sz="8" w:space="0" w:color="523E91" w:themeColor="accent4"/>
        <w:bottom w:val="single" w:sz="8" w:space="0" w:color="523E91" w:themeColor="accent4"/>
      </w:tcBorders>
      <w:shd w:val="clear" w:color="auto" w:fill="D1CAE8" w:themeFill="accent4" w:themeFillTint="3F"/>
    </w:tcPr>
    <w:tblStylePr w:type="firstRow">
      <w:rPr>
        <w:rFonts w:asciiTheme="majorHAnsi" w:eastAsiaTheme="majorEastAsia" w:hAnsiTheme="majorHAnsi" w:cstheme="majorBidi"/>
      </w:rPr>
      <w:tblPr/>
      <w:tcPr>
        <w:tcBorders>
          <w:top w:val="nil"/>
          <w:bottom w:val="single" w:sz="8" w:space="0" w:color="523E91" w:themeColor="accent4"/>
        </w:tcBorders>
      </w:tcPr>
    </w:tblStylePr>
    <w:tblStylePr w:type="lastRow">
      <w:rPr>
        <w:b/>
        <w:bCs/>
        <w:color w:val="333333" w:themeColor="text2"/>
      </w:rPr>
      <w:tblPr/>
      <w:tcPr>
        <w:tcBorders>
          <w:top w:val="single" w:sz="8" w:space="0" w:color="523E91" w:themeColor="accent4"/>
          <w:bottom w:val="single" w:sz="8" w:space="0" w:color="523E91" w:themeColor="accent4"/>
        </w:tcBorders>
      </w:tcPr>
    </w:tblStylePr>
    <w:tblStylePr w:type="firstCol">
      <w:rPr>
        <w:b/>
        <w:bCs/>
      </w:rPr>
    </w:tblStylePr>
    <w:tblStylePr w:type="lastCol">
      <w:rPr>
        <w:b/>
        <w:bCs/>
      </w:rPr>
    </w:tblStylePr>
  </w:style>
  <w:style w:type="table" w:styleId="MediumList1-Accent5">
    <w:name w:val="Medium List 1 Accent 5"/>
    <w:basedOn w:val="TableNormal"/>
    <w:uiPriority w:val="65"/>
    <w:rsid w:val="00AB0436"/>
    <w:rPr>
      <w:rFonts w:ascii="Arial" w:hAnsi="Arial"/>
      <w:color w:val="000000" w:themeColor="text1"/>
      <w:lang w:eastAsia="en-US"/>
    </w:rPr>
    <w:tblPr>
      <w:tblStyleRowBandSize w:val="1"/>
      <w:tblStyleColBandSize w:val="1"/>
    </w:tblPr>
    <w:tcPr>
      <w:tcBorders>
        <w:top w:val="single" w:sz="8" w:space="0" w:color="007C58" w:themeColor="accent5"/>
        <w:bottom w:val="single" w:sz="8" w:space="0" w:color="007C58" w:themeColor="accent5"/>
      </w:tcBorders>
      <w:shd w:val="clear" w:color="auto" w:fill="9FFFE2" w:themeFill="accent5" w:themeFillTint="3F"/>
    </w:tcPr>
    <w:tblStylePr w:type="firstRow">
      <w:rPr>
        <w:rFonts w:asciiTheme="majorHAnsi" w:eastAsiaTheme="majorEastAsia" w:hAnsiTheme="majorHAnsi" w:cstheme="majorBidi"/>
      </w:rPr>
      <w:tblPr/>
      <w:tcPr>
        <w:tcBorders>
          <w:top w:val="nil"/>
          <w:bottom w:val="single" w:sz="8" w:space="0" w:color="007C58" w:themeColor="accent5"/>
        </w:tcBorders>
      </w:tcPr>
    </w:tblStylePr>
    <w:tblStylePr w:type="lastRow">
      <w:rPr>
        <w:b/>
        <w:bCs/>
        <w:color w:val="333333" w:themeColor="text2"/>
      </w:rPr>
      <w:tblPr/>
      <w:tcPr>
        <w:tcBorders>
          <w:top w:val="single" w:sz="8" w:space="0" w:color="007C58" w:themeColor="accent5"/>
          <w:bottom w:val="single" w:sz="8" w:space="0" w:color="007C58" w:themeColor="accent5"/>
        </w:tcBorders>
      </w:tcPr>
    </w:tblStylePr>
    <w:tblStylePr w:type="firstCol">
      <w:rPr>
        <w:b/>
        <w:bCs/>
      </w:rPr>
    </w:tblStylePr>
    <w:tblStylePr w:type="lastCol">
      <w:rPr>
        <w:b/>
        <w:bCs/>
      </w:rPr>
    </w:tblStylePr>
  </w:style>
  <w:style w:type="table" w:styleId="MediumList1-Accent6">
    <w:name w:val="Medium List 1 Accent 6"/>
    <w:basedOn w:val="TableNormal"/>
    <w:uiPriority w:val="65"/>
    <w:rsid w:val="00AB0436"/>
    <w:rPr>
      <w:rFonts w:ascii="Arial" w:hAnsi="Arial"/>
      <w:color w:val="000000" w:themeColor="text1"/>
      <w:lang w:eastAsia="en-US"/>
    </w:rPr>
    <w:tblPr>
      <w:tblStyleRowBandSize w:val="1"/>
      <w:tblStyleColBandSize w:val="1"/>
    </w:tblPr>
    <w:tcPr>
      <w:tcBorders>
        <w:top w:val="single" w:sz="8" w:space="0" w:color="5EB9E9" w:themeColor="accent6"/>
        <w:bottom w:val="single" w:sz="8" w:space="0" w:color="5EB9E9" w:themeColor="accent6"/>
      </w:tcBorders>
      <w:shd w:val="clear" w:color="auto" w:fill="D7EDF9" w:themeFill="accent6" w:themeFillTint="3F"/>
    </w:tcPr>
    <w:tblStylePr w:type="firstRow">
      <w:rPr>
        <w:rFonts w:asciiTheme="majorHAnsi" w:eastAsiaTheme="majorEastAsia" w:hAnsiTheme="majorHAnsi" w:cstheme="majorBidi"/>
      </w:rPr>
      <w:tblPr/>
      <w:tcPr>
        <w:tcBorders>
          <w:top w:val="nil"/>
          <w:bottom w:val="single" w:sz="8" w:space="0" w:color="5EB9E9" w:themeColor="accent6"/>
        </w:tcBorders>
      </w:tcPr>
    </w:tblStylePr>
    <w:tblStylePr w:type="lastRow">
      <w:rPr>
        <w:b/>
        <w:bCs/>
        <w:color w:val="333333" w:themeColor="text2"/>
      </w:rPr>
      <w:tblPr/>
      <w:tcPr>
        <w:tcBorders>
          <w:top w:val="single" w:sz="8" w:space="0" w:color="5EB9E9" w:themeColor="accent6"/>
          <w:bottom w:val="single" w:sz="8" w:space="0" w:color="5EB9E9" w:themeColor="accent6"/>
        </w:tcBorders>
      </w:tcPr>
    </w:tblStylePr>
    <w:tblStylePr w:type="firstCol">
      <w:rPr>
        <w:b/>
        <w:bCs/>
      </w:rPr>
    </w:tblStylePr>
    <w:tblStylePr w:type="lastCol">
      <w:rPr>
        <w:b/>
        <w:bCs/>
      </w:rPr>
    </w:tblStylePr>
  </w:style>
  <w:style w:type="table" w:styleId="MediumList2">
    <w:name w:val="Medium List 2"/>
    <w:basedOn w:val="TableNormal"/>
    <w:uiPriority w:val="66"/>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E71D73" w:themeColor="accent1"/>
        <w:left w:val="single" w:sz="8" w:space="0" w:color="E71D73" w:themeColor="accent1"/>
        <w:bottom w:val="single" w:sz="8" w:space="0" w:color="E71D73" w:themeColor="accent1"/>
        <w:right w:val="single" w:sz="8" w:space="0" w:color="E71D73" w:themeColor="accent1"/>
      </w:tblBorders>
    </w:tblPr>
    <w:tblStylePr w:type="firstRow">
      <w:rPr>
        <w:sz w:val="24"/>
        <w:szCs w:val="24"/>
      </w:rPr>
      <w:tblPr/>
      <w:tcPr>
        <w:tcBorders>
          <w:top w:val="nil"/>
          <w:left w:val="nil"/>
          <w:bottom w:val="single" w:sz="24" w:space="0" w:color="E71D73" w:themeColor="accent1"/>
          <w:right w:val="nil"/>
          <w:insideH w:val="nil"/>
          <w:insideV w:val="nil"/>
        </w:tcBorders>
        <w:shd w:val="clear" w:color="auto" w:fill="FFFFFF" w:themeFill="background1"/>
      </w:tcPr>
    </w:tblStylePr>
    <w:tblStylePr w:type="lastRow">
      <w:tblPr/>
      <w:tcPr>
        <w:tcBorders>
          <w:top w:val="single" w:sz="8" w:space="0" w:color="E71D73"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71D73" w:themeColor="accent1"/>
          <w:insideH w:val="nil"/>
          <w:insideV w:val="nil"/>
        </w:tcBorders>
        <w:shd w:val="clear" w:color="auto" w:fill="FFFFFF" w:themeFill="background1"/>
      </w:tcPr>
    </w:tblStylePr>
    <w:tblStylePr w:type="lastCol">
      <w:tblPr/>
      <w:tcPr>
        <w:tcBorders>
          <w:top w:val="nil"/>
          <w:left w:val="single" w:sz="8" w:space="0" w:color="E71D73"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C6DC" w:themeFill="accent1" w:themeFillTint="3F"/>
      </w:tcPr>
    </w:tblStylePr>
    <w:tblStylePr w:type="band1Horz">
      <w:tblPr/>
      <w:tcPr>
        <w:tcBorders>
          <w:top w:val="nil"/>
          <w:bottom w:val="nil"/>
          <w:insideH w:val="nil"/>
          <w:insideV w:val="nil"/>
        </w:tcBorders>
        <w:shd w:val="clear" w:color="auto" w:fill="F9C6DC"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95C11F" w:themeColor="accent2"/>
        <w:left w:val="single" w:sz="8" w:space="0" w:color="95C11F" w:themeColor="accent2"/>
        <w:bottom w:val="single" w:sz="8" w:space="0" w:color="95C11F" w:themeColor="accent2"/>
        <w:right w:val="single" w:sz="8" w:space="0" w:color="95C11F" w:themeColor="accent2"/>
      </w:tblBorders>
    </w:tblPr>
    <w:tblStylePr w:type="firstRow">
      <w:rPr>
        <w:sz w:val="24"/>
        <w:szCs w:val="24"/>
      </w:rPr>
      <w:tblPr/>
      <w:tcPr>
        <w:tcBorders>
          <w:top w:val="nil"/>
          <w:left w:val="nil"/>
          <w:bottom w:val="single" w:sz="24" w:space="0" w:color="95C11F" w:themeColor="accent2"/>
          <w:right w:val="nil"/>
          <w:insideH w:val="nil"/>
          <w:insideV w:val="nil"/>
        </w:tcBorders>
        <w:shd w:val="clear" w:color="auto" w:fill="FFFFFF" w:themeFill="background1"/>
      </w:tcPr>
    </w:tblStylePr>
    <w:tblStylePr w:type="lastRow">
      <w:tblPr/>
      <w:tcPr>
        <w:tcBorders>
          <w:top w:val="single" w:sz="8" w:space="0" w:color="95C11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5C11F" w:themeColor="accent2"/>
          <w:insideH w:val="nil"/>
          <w:insideV w:val="nil"/>
        </w:tcBorders>
        <w:shd w:val="clear" w:color="auto" w:fill="FFFFFF" w:themeFill="background1"/>
      </w:tcPr>
    </w:tblStylePr>
    <w:tblStylePr w:type="lastCol">
      <w:tblPr/>
      <w:tcPr>
        <w:tcBorders>
          <w:top w:val="nil"/>
          <w:left w:val="single" w:sz="8" w:space="0" w:color="95C11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F5C2" w:themeFill="accent2" w:themeFillTint="3F"/>
      </w:tcPr>
    </w:tblStylePr>
    <w:tblStylePr w:type="band1Horz">
      <w:tblPr/>
      <w:tcPr>
        <w:tcBorders>
          <w:top w:val="nil"/>
          <w:bottom w:val="nil"/>
          <w:insideH w:val="nil"/>
          <w:insideV w:val="nil"/>
        </w:tcBorders>
        <w:shd w:val="clear" w:color="auto" w:fill="E7F5C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36749D" w:themeColor="accent3"/>
        <w:left w:val="single" w:sz="8" w:space="0" w:color="36749D" w:themeColor="accent3"/>
        <w:bottom w:val="single" w:sz="8" w:space="0" w:color="36749D" w:themeColor="accent3"/>
        <w:right w:val="single" w:sz="8" w:space="0" w:color="36749D" w:themeColor="accent3"/>
      </w:tblBorders>
    </w:tblPr>
    <w:tblStylePr w:type="firstRow">
      <w:rPr>
        <w:sz w:val="24"/>
        <w:szCs w:val="24"/>
      </w:rPr>
      <w:tblPr/>
      <w:tcPr>
        <w:tcBorders>
          <w:top w:val="nil"/>
          <w:left w:val="nil"/>
          <w:bottom w:val="single" w:sz="24" w:space="0" w:color="36749D" w:themeColor="accent3"/>
          <w:right w:val="nil"/>
          <w:insideH w:val="nil"/>
          <w:insideV w:val="nil"/>
        </w:tcBorders>
        <w:shd w:val="clear" w:color="auto" w:fill="FFFFFF" w:themeFill="background1"/>
      </w:tcPr>
    </w:tblStylePr>
    <w:tblStylePr w:type="lastRow">
      <w:tblPr/>
      <w:tcPr>
        <w:tcBorders>
          <w:top w:val="single" w:sz="8" w:space="0" w:color="36749D"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6749D" w:themeColor="accent3"/>
          <w:insideH w:val="nil"/>
          <w:insideV w:val="nil"/>
        </w:tcBorders>
        <w:shd w:val="clear" w:color="auto" w:fill="FFFFFF" w:themeFill="background1"/>
      </w:tcPr>
    </w:tblStylePr>
    <w:tblStylePr w:type="lastCol">
      <w:tblPr/>
      <w:tcPr>
        <w:tcBorders>
          <w:top w:val="nil"/>
          <w:left w:val="single" w:sz="8" w:space="0" w:color="36749D"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7DDEC" w:themeFill="accent3" w:themeFillTint="3F"/>
      </w:tcPr>
    </w:tblStylePr>
    <w:tblStylePr w:type="band1Horz">
      <w:tblPr/>
      <w:tcPr>
        <w:tcBorders>
          <w:top w:val="nil"/>
          <w:bottom w:val="nil"/>
          <w:insideH w:val="nil"/>
          <w:insideV w:val="nil"/>
        </w:tcBorders>
        <w:shd w:val="clear" w:color="auto" w:fill="C7DDEC"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523E91" w:themeColor="accent4"/>
        <w:left w:val="single" w:sz="8" w:space="0" w:color="523E91" w:themeColor="accent4"/>
        <w:bottom w:val="single" w:sz="8" w:space="0" w:color="523E91" w:themeColor="accent4"/>
        <w:right w:val="single" w:sz="8" w:space="0" w:color="523E91" w:themeColor="accent4"/>
      </w:tblBorders>
    </w:tblPr>
    <w:tblStylePr w:type="firstRow">
      <w:rPr>
        <w:sz w:val="24"/>
        <w:szCs w:val="24"/>
      </w:rPr>
      <w:tblPr/>
      <w:tcPr>
        <w:tcBorders>
          <w:top w:val="nil"/>
          <w:left w:val="nil"/>
          <w:bottom w:val="single" w:sz="24" w:space="0" w:color="523E91" w:themeColor="accent4"/>
          <w:right w:val="nil"/>
          <w:insideH w:val="nil"/>
          <w:insideV w:val="nil"/>
        </w:tcBorders>
        <w:shd w:val="clear" w:color="auto" w:fill="FFFFFF" w:themeFill="background1"/>
      </w:tcPr>
    </w:tblStylePr>
    <w:tblStylePr w:type="lastRow">
      <w:tblPr/>
      <w:tcPr>
        <w:tcBorders>
          <w:top w:val="single" w:sz="8" w:space="0" w:color="523E91"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23E91" w:themeColor="accent4"/>
          <w:insideH w:val="nil"/>
          <w:insideV w:val="nil"/>
        </w:tcBorders>
        <w:shd w:val="clear" w:color="auto" w:fill="FFFFFF" w:themeFill="background1"/>
      </w:tcPr>
    </w:tblStylePr>
    <w:tblStylePr w:type="lastCol">
      <w:tblPr/>
      <w:tcPr>
        <w:tcBorders>
          <w:top w:val="nil"/>
          <w:left w:val="single" w:sz="8" w:space="0" w:color="523E91"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1CAE8" w:themeFill="accent4" w:themeFillTint="3F"/>
      </w:tcPr>
    </w:tblStylePr>
    <w:tblStylePr w:type="band1Horz">
      <w:tblPr/>
      <w:tcPr>
        <w:tcBorders>
          <w:top w:val="nil"/>
          <w:bottom w:val="nil"/>
          <w:insideH w:val="nil"/>
          <w:insideV w:val="nil"/>
        </w:tcBorders>
        <w:shd w:val="clear" w:color="auto" w:fill="D1CA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AB0436"/>
    <w:rPr>
      <w:rFonts w:asciiTheme="majorHAnsi" w:eastAsiaTheme="majorEastAsia" w:hAnsiTheme="majorHAnsi" w:cstheme="majorBidi"/>
      <w:color w:val="000000" w:themeColor="text1"/>
      <w:lang w:eastAsia="en-US"/>
    </w:rPr>
    <w:tblPr>
      <w:tblStyleRowBandSize w:val="1"/>
      <w:tblStyleColBandSize w:val="1"/>
      <w:tblBorders>
        <w:top w:val="single" w:sz="8" w:space="0" w:color="5EB9E9" w:themeColor="accent6"/>
        <w:left w:val="single" w:sz="8" w:space="0" w:color="5EB9E9" w:themeColor="accent6"/>
        <w:bottom w:val="single" w:sz="8" w:space="0" w:color="5EB9E9" w:themeColor="accent6"/>
        <w:right w:val="single" w:sz="8" w:space="0" w:color="5EB9E9" w:themeColor="accent6"/>
      </w:tblBorders>
    </w:tblPr>
    <w:tblStylePr w:type="firstRow">
      <w:rPr>
        <w:sz w:val="24"/>
        <w:szCs w:val="24"/>
      </w:rPr>
      <w:tblPr/>
      <w:tcPr>
        <w:tcBorders>
          <w:top w:val="nil"/>
          <w:left w:val="nil"/>
          <w:bottom w:val="single" w:sz="24" w:space="0" w:color="5EB9E9" w:themeColor="accent6"/>
          <w:right w:val="nil"/>
          <w:insideH w:val="nil"/>
          <w:insideV w:val="nil"/>
        </w:tcBorders>
        <w:shd w:val="clear" w:color="auto" w:fill="FFFFFF" w:themeFill="background1"/>
      </w:tcPr>
    </w:tblStylePr>
    <w:tblStylePr w:type="lastRow">
      <w:tblPr/>
      <w:tcPr>
        <w:tcBorders>
          <w:top w:val="single" w:sz="8" w:space="0" w:color="5EB9E9"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EB9E9" w:themeColor="accent6"/>
          <w:insideH w:val="nil"/>
          <w:insideV w:val="nil"/>
        </w:tcBorders>
        <w:shd w:val="clear" w:color="auto" w:fill="FFFFFF" w:themeFill="background1"/>
      </w:tcPr>
    </w:tblStylePr>
    <w:tblStylePr w:type="lastCol">
      <w:tblPr/>
      <w:tcPr>
        <w:tcBorders>
          <w:top w:val="nil"/>
          <w:left w:val="single" w:sz="8" w:space="0" w:color="5EB9E9"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7EDF9" w:themeFill="accent6" w:themeFillTint="3F"/>
      </w:tcPr>
    </w:tblStylePr>
    <w:tblStylePr w:type="band1Horz">
      <w:tblPr/>
      <w:tcPr>
        <w:tcBorders>
          <w:top w:val="nil"/>
          <w:bottom w:val="nil"/>
          <w:insideH w:val="nil"/>
          <w:insideV w:val="nil"/>
        </w:tcBorders>
        <w:shd w:val="clear" w:color="auto" w:fill="D7EDF9"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rsid w:val="00AB0436"/>
    <w:rPr>
      <w:rFonts w:ascii="Arial" w:hAnsi="Arial"/>
      <w:color w:val="63666A"/>
      <w:lang w:eastAsia="en-US"/>
    </w:rPr>
    <w:tblPr>
      <w:tblStyleRowBandSize w:val="1"/>
      <w:tblStyleColBandSize w:val="1"/>
    </w:tblPr>
    <w:tcPr>
      <w:tcBorders>
        <w:left w:val="single" w:sz="8" w:space="0" w:color="404040" w:themeColor="text1" w:themeTint="BF"/>
        <w:right w:val="single" w:sz="8" w:space="0" w:color="404040" w:themeColor="text1" w:themeTint="BF"/>
      </w:tcBorders>
      <w:shd w:val="clear" w:color="auto" w:fill="C0C0C0" w:themeFill="text1"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1">
    <w:name w:val="Medium Shading 1 Accent 1"/>
    <w:basedOn w:val="TableNormal"/>
    <w:uiPriority w:val="63"/>
    <w:rsid w:val="00AB0436"/>
    <w:rPr>
      <w:rFonts w:ascii="Arial" w:hAnsi="Arial"/>
      <w:color w:val="63666A"/>
      <w:lang w:eastAsia="en-US"/>
    </w:rPr>
    <w:tblPr>
      <w:tblStyleRowBandSize w:val="1"/>
      <w:tblStyleColBandSize w:val="1"/>
    </w:tblPr>
    <w:tcPr>
      <w:tcBorders>
        <w:left w:val="single" w:sz="8" w:space="0" w:color="ED5595" w:themeColor="accent1" w:themeTint="BF"/>
        <w:right w:val="single" w:sz="8" w:space="0" w:color="ED5595" w:themeColor="accent1" w:themeTint="BF"/>
      </w:tcBorders>
      <w:shd w:val="clear" w:color="auto" w:fill="F9C6DC" w:themeFill="accent1"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2">
    <w:name w:val="Medium Shading 1 Accent 2"/>
    <w:basedOn w:val="TableNormal"/>
    <w:uiPriority w:val="63"/>
    <w:rsid w:val="00AB0436"/>
    <w:rPr>
      <w:rFonts w:ascii="Arial" w:hAnsi="Arial"/>
      <w:color w:val="63666A"/>
      <w:lang w:eastAsia="en-US"/>
    </w:rPr>
    <w:tblPr>
      <w:tblStyleRowBandSize w:val="1"/>
      <w:tblStyleColBandSize w:val="1"/>
    </w:tblPr>
    <w:tcPr>
      <w:tcBorders>
        <w:left w:val="single" w:sz="8" w:space="0" w:color="B6E146" w:themeColor="accent2" w:themeTint="BF"/>
        <w:right w:val="single" w:sz="8" w:space="0" w:color="B6E146" w:themeColor="accent2" w:themeTint="BF"/>
      </w:tcBorders>
      <w:shd w:val="clear" w:color="auto" w:fill="E7F5C2" w:themeFill="accent2"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3">
    <w:name w:val="Medium Shading 1 Accent 3"/>
    <w:basedOn w:val="TableNormal"/>
    <w:uiPriority w:val="63"/>
    <w:rsid w:val="00AB0436"/>
    <w:rPr>
      <w:rFonts w:ascii="Arial" w:hAnsi="Arial"/>
      <w:color w:val="63666A"/>
      <w:lang w:eastAsia="en-US"/>
    </w:rPr>
    <w:tblPr>
      <w:tblStyleRowBandSize w:val="1"/>
      <w:tblStyleColBandSize w:val="1"/>
    </w:tblPr>
    <w:tcPr>
      <w:tcBorders>
        <w:left w:val="single" w:sz="8" w:space="0" w:color="5899C5" w:themeColor="accent3" w:themeTint="BF"/>
        <w:right w:val="single" w:sz="8" w:space="0" w:color="5899C5" w:themeColor="accent3" w:themeTint="BF"/>
      </w:tcBorders>
      <w:shd w:val="clear" w:color="auto" w:fill="C7DDEC" w:themeFill="accent3"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4">
    <w:name w:val="Medium Shading 1 Accent 4"/>
    <w:basedOn w:val="TableNormal"/>
    <w:uiPriority w:val="63"/>
    <w:rsid w:val="00AB0436"/>
    <w:rPr>
      <w:rFonts w:ascii="Arial" w:hAnsi="Arial"/>
      <w:color w:val="63666A"/>
      <w:lang w:eastAsia="en-US"/>
    </w:rPr>
    <w:tblPr>
      <w:tblStyleRowBandSize w:val="1"/>
      <w:tblStyleColBandSize w:val="1"/>
    </w:tblPr>
    <w:tcPr>
      <w:tcBorders>
        <w:left w:val="single" w:sz="8" w:space="0" w:color="7560BB" w:themeColor="accent4" w:themeTint="BF"/>
        <w:right w:val="single" w:sz="8" w:space="0" w:color="7560BB" w:themeColor="accent4" w:themeTint="BF"/>
      </w:tcBorders>
      <w:shd w:val="clear" w:color="auto" w:fill="D1CAE8" w:themeFill="accent4"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5">
    <w:name w:val="Medium Shading 1 Accent 5"/>
    <w:basedOn w:val="TableNormal"/>
    <w:uiPriority w:val="63"/>
    <w:rsid w:val="00AB0436"/>
    <w:rPr>
      <w:rFonts w:ascii="Arial" w:hAnsi="Arial"/>
      <w:color w:val="63666A"/>
      <w:lang w:eastAsia="en-US"/>
    </w:rPr>
    <w:tblPr>
      <w:tblStyleRowBandSize w:val="1"/>
      <w:tblStyleColBandSize w:val="1"/>
    </w:tblPr>
    <w:tcPr>
      <w:tcBorders>
        <w:left w:val="single" w:sz="8" w:space="0" w:color="00DC9B" w:themeColor="accent5" w:themeTint="BF"/>
        <w:right w:val="single" w:sz="8" w:space="0" w:color="00DC9B" w:themeColor="accent5" w:themeTint="BF"/>
      </w:tcBorders>
      <w:shd w:val="clear" w:color="auto" w:fill="9FFFE2" w:themeFill="accent5"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6">
    <w:name w:val="Medium Shading 1 Accent 6"/>
    <w:basedOn w:val="TableNormal"/>
    <w:uiPriority w:val="63"/>
    <w:rsid w:val="00AB0436"/>
    <w:rPr>
      <w:rFonts w:ascii="Arial" w:hAnsi="Arial"/>
      <w:color w:val="63666A"/>
      <w:lang w:eastAsia="en-US"/>
    </w:rPr>
    <w:tblPr>
      <w:tblStyleRowBandSize w:val="1"/>
      <w:tblStyleColBandSize w:val="1"/>
    </w:tblPr>
    <w:tcPr>
      <w:tcBorders>
        <w:left w:val="single" w:sz="8" w:space="0" w:color="86CAEE" w:themeColor="accent6" w:themeTint="BF"/>
        <w:right w:val="single" w:sz="8" w:space="0" w:color="86CAEE" w:themeColor="accent6" w:themeTint="BF"/>
      </w:tcBorders>
      <w:shd w:val="clear" w:color="auto" w:fill="D7EDF9" w:themeFill="accent6"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2">
    <w:name w:val="Medium Shading 2"/>
    <w:basedOn w:val="TableNormal"/>
    <w:uiPriority w:val="64"/>
    <w:rsid w:val="00AB0436"/>
    <w:rPr>
      <w:rFonts w:ascii="Arial" w:hAnsi="Arial"/>
      <w:color w:val="63666A"/>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AB0436"/>
    <w:rPr>
      <w:rFonts w:ascii="Arial" w:hAnsi="Arial"/>
      <w:color w:val="63666A"/>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71D73"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71D73" w:themeFill="accent1"/>
      </w:tcPr>
    </w:tblStylePr>
    <w:tblStylePr w:type="lastCol">
      <w:rPr>
        <w:b/>
        <w:bCs/>
        <w:color w:val="FFFFFF" w:themeColor="background1"/>
      </w:rPr>
      <w:tblPr/>
      <w:tcPr>
        <w:tcBorders>
          <w:left w:val="nil"/>
          <w:right w:val="nil"/>
          <w:insideH w:val="nil"/>
          <w:insideV w:val="nil"/>
        </w:tcBorders>
        <w:shd w:val="clear" w:color="auto" w:fill="E71D73"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AB0436"/>
    <w:rPr>
      <w:rFonts w:ascii="Arial" w:hAnsi="Arial"/>
      <w:color w:val="63666A"/>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5C11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5C11F" w:themeFill="accent2"/>
      </w:tcPr>
    </w:tblStylePr>
    <w:tblStylePr w:type="lastCol">
      <w:rPr>
        <w:b/>
        <w:bCs/>
        <w:color w:val="FFFFFF" w:themeColor="background1"/>
      </w:rPr>
      <w:tblPr/>
      <w:tcPr>
        <w:tcBorders>
          <w:left w:val="nil"/>
          <w:right w:val="nil"/>
          <w:insideH w:val="nil"/>
          <w:insideV w:val="nil"/>
        </w:tcBorders>
        <w:shd w:val="clear" w:color="auto" w:fill="95C11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AB0436"/>
    <w:rPr>
      <w:rFonts w:ascii="Arial" w:hAnsi="Arial"/>
      <w:color w:val="63666A"/>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6749D"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6749D" w:themeFill="accent3"/>
      </w:tcPr>
    </w:tblStylePr>
    <w:tblStylePr w:type="lastCol">
      <w:rPr>
        <w:b/>
        <w:bCs/>
        <w:color w:val="FFFFFF" w:themeColor="background1"/>
      </w:rPr>
      <w:tblPr/>
      <w:tcPr>
        <w:tcBorders>
          <w:left w:val="nil"/>
          <w:right w:val="nil"/>
          <w:insideH w:val="nil"/>
          <w:insideV w:val="nil"/>
        </w:tcBorders>
        <w:shd w:val="clear" w:color="auto" w:fill="36749D"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AB0436"/>
    <w:rPr>
      <w:rFonts w:ascii="Arial" w:hAnsi="Arial"/>
      <w:color w:val="63666A"/>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23E91"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23E91" w:themeFill="accent4"/>
      </w:tcPr>
    </w:tblStylePr>
    <w:tblStylePr w:type="lastCol">
      <w:rPr>
        <w:b/>
        <w:bCs/>
        <w:color w:val="FFFFFF" w:themeColor="background1"/>
      </w:rPr>
      <w:tblPr/>
      <w:tcPr>
        <w:tcBorders>
          <w:left w:val="nil"/>
          <w:right w:val="nil"/>
          <w:insideH w:val="nil"/>
          <w:insideV w:val="nil"/>
        </w:tcBorders>
        <w:shd w:val="clear" w:color="auto" w:fill="523E91"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AB0436"/>
    <w:rPr>
      <w:rFonts w:ascii="Arial" w:hAnsi="Arial"/>
      <w:color w:val="63666A"/>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C58"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C58" w:themeFill="accent5"/>
      </w:tcPr>
    </w:tblStylePr>
    <w:tblStylePr w:type="lastCol">
      <w:rPr>
        <w:b/>
        <w:bCs/>
        <w:color w:val="FFFFFF" w:themeColor="background1"/>
      </w:rPr>
      <w:tblPr/>
      <w:tcPr>
        <w:tcBorders>
          <w:left w:val="nil"/>
          <w:right w:val="nil"/>
          <w:insideH w:val="nil"/>
          <w:insideV w:val="nil"/>
        </w:tcBorders>
        <w:shd w:val="clear" w:color="auto" w:fill="007C58"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AB0436"/>
    <w:rPr>
      <w:rFonts w:ascii="Arial" w:hAnsi="Arial"/>
      <w:color w:val="63666A"/>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EB9E9"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EB9E9" w:themeFill="accent6"/>
      </w:tcPr>
    </w:tblStylePr>
    <w:tblStylePr w:type="lastCol">
      <w:rPr>
        <w:b/>
        <w:bCs/>
        <w:color w:val="FFFFFF" w:themeColor="background1"/>
      </w:rPr>
      <w:tblPr/>
      <w:tcPr>
        <w:tcBorders>
          <w:left w:val="nil"/>
          <w:right w:val="nil"/>
          <w:insideH w:val="nil"/>
          <w:insideV w:val="nil"/>
        </w:tcBorders>
        <w:shd w:val="clear" w:color="auto" w:fill="5EB9E9"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semiHidden/>
    <w:rsid w:val="00AB0436"/>
    <w:pPr>
      <w:pBdr>
        <w:top w:val="single" w:sz="6" w:space="1" w:color="auto"/>
        <w:left w:val="single" w:sz="6" w:space="1" w:color="auto"/>
        <w:bottom w:val="single" w:sz="6" w:space="1" w:color="auto"/>
        <w:right w:val="single" w:sz="6" w:space="1" w:color="auto"/>
      </w:pBdr>
      <w:shd w:val="pct20" w:color="auto" w:fill="auto"/>
      <w:ind w:left="1134" w:hanging="1134"/>
    </w:pPr>
    <w:rPr>
      <w:rFonts w:asciiTheme="minorHAnsi" w:eastAsiaTheme="minorHAnsi" w:hAnsiTheme="minorHAnsi" w:cs="Arial"/>
      <w:color w:val="000000" w:themeColor="text1"/>
    </w:rPr>
  </w:style>
  <w:style w:type="character" w:customStyle="1" w:styleId="MessageHeaderChar">
    <w:name w:val="Message Header Char"/>
    <w:basedOn w:val="DefaultParagraphFont"/>
    <w:link w:val="MessageHeader"/>
    <w:semiHidden/>
    <w:rsid w:val="00AB0436"/>
    <w:rPr>
      <w:rFonts w:asciiTheme="minorHAnsi" w:eastAsiaTheme="minorHAnsi" w:hAnsiTheme="minorHAnsi" w:cs="Arial"/>
      <w:color w:val="000000" w:themeColor="text1"/>
      <w:shd w:val="pct20" w:color="auto" w:fill="auto"/>
      <w:lang w:eastAsia="en-US"/>
    </w:rPr>
  </w:style>
  <w:style w:type="paragraph" w:styleId="NormalIndent">
    <w:name w:val="Normal Indent"/>
    <w:basedOn w:val="Normal"/>
    <w:semiHidden/>
    <w:rsid w:val="00AB0436"/>
    <w:pPr>
      <w:ind w:left="720"/>
    </w:pPr>
    <w:rPr>
      <w:rFonts w:asciiTheme="minorHAnsi" w:eastAsiaTheme="minorHAnsi" w:hAnsiTheme="minorHAnsi" w:cstheme="minorBidi"/>
      <w:color w:val="000000" w:themeColor="text1"/>
    </w:rPr>
  </w:style>
  <w:style w:type="paragraph" w:styleId="NoteHeading">
    <w:name w:val="Note Heading"/>
    <w:basedOn w:val="Normal"/>
    <w:next w:val="Normal"/>
    <w:link w:val="NoteHeadingChar"/>
    <w:semiHidden/>
    <w:rsid w:val="00AB0436"/>
    <w:rPr>
      <w:rFonts w:asciiTheme="minorHAnsi" w:eastAsiaTheme="minorHAnsi" w:hAnsiTheme="minorHAnsi" w:cstheme="minorBidi"/>
      <w:color w:val="000000" w:themeColor="text1"/>
    </w:rPr>
  </w:style>
  <w:style w:type="character" w:customStyle="1" w:styleId="NoteHeadingChar">
    <w:name w:val="Note Heading Char"/>
    <w:basedOn w:val="DefaultParagraphFont"/>
    <w:link w:val="NoteHeading"/>
    <w:semiHidden/>
    <w:rsid w:val="00AB0436"/>
    <w:rPr>
      <w:rFonts w:asciiTheme="minorHAnsi" w:eastAsiaTheme="minorHAnsi" w:hAnsiTheme="minorHAnsi" w:cstheme="minorBidi"/>
      <w:color w:val="000000" w:themeColor="text1"/>
      <w:lang w:eastAsia="en-US"/>
    </w:rPr>
  </w:style>
  <w:style w:type="paragraph" w:customStyle="1" w:styleId="Numberedbullets">
    <w:name w:val="Numbered bullets"/>
    <w:basedOn w:val="Normal"/>
    <w:rsid w:val="00AB0436"/>
    <w:pPr>
      <w:numPr>
        <w:numId w:val="50"/>
      </w:numPr>
      <w:spacing w:after="120"/>
      <w:ind w:left="0" w:firstLine="0"/>
      <w:jc w:val="both"/>
    </w:pPr>
    <w:rPr>
      <w:rFonts w:asciiTheme="minorHAnsi" w:eastAsia="MS Mincho" w:hAnsiTheme="minorHAnsi" w:cstheme="minorBidi"/>
      <w:color w:val="000000" w:themeColor="text1"/>
      <w:lang w:eastAsia="ja-JP"/>
    </w:rPr>
  </w:style>
  <w:style w:type="paragraph" w:styleId="PlainText">
    <w:name w:val="Plain Text"/>
    <w:basedOn w:val="Normal"/>
    <w:link w:val="PlainTextChar"/>
    <w:semiHidden/>
    <w:rsid w:val="00AB0436"/>
    <w:rPr>
      <w:rFonts w:ascii="Courier New" w:eastAsiaTheme="minorHAnsi" w:hAnsi="Courier New" w:cs="Courier New"/>
      <w:color w:val="000000" w:themeColor="text1"/>
    </w:rPr>
  </w:style>
  <w:style w:type="character" w:customStyle="1" w:styleId="PlainTextChar">
    <w:name w:val="Plain Text Char"/>
    <w:basedOn w:val="DefaultParagraphFont"/>
    <w:link w:val="PlainText"/>
    <w:semiHidden/>
    <w:rsid w:val="00AB0436"/>
    <w:rPr>
      <w:rFonts w:ascii="Courier New" w:eastAsiaTheme="minorHAnsi" w:hAnsi="Courier New" w:cs="Courier New"/>
      <w:color w:val="000000" w:themeColor="text1"/>
      <w:lang w:eastAsia="en-US"/>
    </w:rPr>
  </w:style>
  <w:style w:type="paragraph" w:customStyle="1" w:styleId="Reference">
    <w:name w:val="Reference"/>
    <w:basedOn w:val="Normal"/>
    <w:next w:val="BodyText"/>
    <w:rsid w:val="00AB0436"/>
    <w:pPr>
      <w:spacing w:before="400" w:after="120" w:line="264" w:lineRule="auto"/>
    </w:pPr>
    <w:rPr>
      <w:rFonts w:asciiTheme="minorHAnsi" w:eastAsiaTheme="minorHAnsi" w:hAnsiTheme="minorHAnsi" w:cstheme="minorBidi"/>
      <w:b/>
      <w:color w:val="000000" w:themeColor="text1"/>
    </w:rPr>
  </w:style>
  <w:style w:type="paragraph" w:customStyle="1" w:styleId="RegisteredAddress">
    <w:name w:val="Registered Address"/>
    <w:basedOn w:val="Normal"/>
    <w:rsid w:val="00AB0436"/>
    <w:pPr>
      <w:autoSpaceDE w:val="0"/>
      <w:autoSpaceDN w:val="0"/>
      <w:adjustRightInd w:val="0"/>
      <w:spacing w:line="264" w:lineRule="auto"/>
      <w:ind w:left="6946"/>
      <w:jc w:val="right"/>
    </w:pPr>
    <w:rPr>
      <w:rFonts w:asciiTheme="majorHAnsi" w:eastAsiaTheme="minorHAnsi" w:hAnsiTheme="majorHAnsi" w:cstheme="minorBidi"/>
      <w:color w:val="000000" w:themeColor="text1"/>
      <w:sz w:val="16"/>
      <w:szCs w:val="16"/>
    </w:rPr>
  </w:style>
  <w:style w:type="paragraph" w:customStyle="1" w:styleId="RegisteredInfo">
    <w:name w:val="Registered Info"/>
    <w:basedOn w:val="Normal"/>
    <w:rsid w:val="00AB0436"/>
    <w:pPr>
      <w:spacing w:line="288" w:lineRule="auto"/>
      <w:ind w:left="-562" w:right="-562"/>
    </w:pPr>
    <w:rPr>
      <w:rFonts w:asciiTheme="majorHAnsi" w:eastAsiaTheme="minorHAnsi" w:hAnsiTheme="majorHAnsi" w:cstheme="minorBidi"/>
      <w:color w:val="000000" w:themeColor="text1"/>
      <w:sz w:val="11"/>
      <w:szCs w:val="11"/>
    </w:rPr>
  </w:style>
  <w:style w:type="character" w:styleId="Strong">
    <w:name w:val="Strong"/>
    <w:basedOn w:val="DefaultParagraphFont"/>
    <w:qFormat/>
    <w:rsid w:val="00AB0436"/>
    <w:rPr>
      <w:b/>
      <w:bCs/>
      <w:lang w:val="en-GB"/>
    </w:rPr>
  </w:style>
  <w:style w:type="character" w:styleId="SubtleEmphasis">
    <w:name w:val="Subtle Emphasis"/>
    <w:basedOn w:val="DefaultParagraphFont"/>
    <w:uiPriority w:val="19"/>
    <w:qFormat/>
    <w:rsid w:val="00AB0436"/>
    <w:rPr>
      <w:i/>
      <w:iCs/>
      <w:color w:val="808080" w:themeColor="text1" w:themeTint="7F"/>
      <w:lang w:val="en-GB"/>
    </w:rPr>
  </w:style>
  <w:style w:type="character" w:styleId="SubtleReference">
    <w:name w:val="Subtle Reference"/>
    <w:basedOn w:val="DefaultParagraphFont"/>
    <w:uiPriority w:val="31"/>
    <w:qFormat/>
    <w:rsid w:val="00AB0436"/>
    <w:rPr>
      <w:smallCaps/>
      <w:color w:val="95C11F" w:themeColor="accent2"/>
      <w:u w:val="single"/>
      <w:lang w:val="en-GB"/>
    </w:rPr>
  </w:style>
  <w:style w:type="table" w:styleId="Table3Deffects1">
    <w:name w:val="Table 3D effects 1"/>
    <w:basedOn w:val="TableNormal"/>
    <w:semiHidden/>
    <w:rsid w:val="00AB0436"/>
    <w:rPr>
      <w:rFonts w:ascii="Arial" w:hAnsi="Arial"/>
      <w:color w:val="63666A"/>
      <w:lang w:eastAsia="en-US"/>
    </w:rPr>
    <w:tblPr/>
    <w:tcPr>
      <w:tcBorders>
        <w:bottom w:val="single" w:sz="6" w:space="0" w:color="808080"/>
        <w:right w:val="single" w:sz="6" w:space="0" w:color="808080"/>
      </w:tcBorders>
      <w:shd w:val="solid" w:color="C0C0C0" w:fill="FFFFFF"/>
    </w:tcPr>
    <w:tblStylePr w:type="firstRow">
      <w:rPr>
        <w:b/>
        <w:bCs/>
        <w:color w:val="800080"/>
      </w:rPr>
    </w:tblStylePr>
    <w:tblStylePr w:type="firstCol">
      <w:rPr>
        <w:b/>
        <w:bCs/>
      </w:rPr>
    </w:tblStylePr>
    <w:tblStylePr w:type="swCell">
      <w:rPr>
        <w:color w:val="000080"/>
      </w:rPr>
    </w:tblStylePr>
  </w:style>
  <w:style w:type="table" w:styleId="Table3Deffects2">
    <w:name w:val="Table 3D effects 2"/>
    <w:basedOn w:val="TableNormal"/>
    <w:semiHidden/>
    <w:rsid w:val="00AB0436"/>
    <w:rPr>
      <w:rFonts w:ascii="Arial" w:hAnsi="Arial"/>
      <w:color w:val="63666A"/>
      <w:lang w:eastAsia="en-US"/>
    </w:rPr>
    <w:tblPr/>
    <w:tblStylePr w:type="firstRow">
      <w:rPr>
        <w:b/>
        <w:bCs/>
      </w:rPr>
    </w:tblStylePr>
    <w:tblStylePr w:type="swCell">
      <w:rPr>
        <w:b/>
        <w:bCs/>
      </w:rPr>
    </w:tblStylePr>
  </w:style>
  <w:style w:type="table" w:styleId="Table3Deffects3">
    <w:name w:val="Table 3D effects 3"/>
    <w:basedOn w:val="TableNormal"/>
    <w:semiHidden/>
    <w:rsid w:val="00AB0436"/>
    <w:rPr>
      <w:rFonts w:ascii="Arial" w:hAnsi="Arial"/>
      <w:color w:val="63666A"/>
      <w:lang w:eastAsia="en-US"/>
    </w:rPr>
    <w:tblPr>
      <w:tblStyleRowBandSize w:val="1"/>
      <w:tblStyleColBandSize w:val="1"/>
    </w:tblPr>
    <w:tcPr>
      <w:tcBorders>
        <w:bottom w:val="single" w:sz="6" w:space="0" w:color="FFFFFF"/>
        <w:right w:val="single" w:sz="6" w:space="0" w:color="FFFFFF"/>
      </w:tcBorders>
      <w:shd w:val="solid" w:color="C0C0C0" w:fill="FFFFFF"/>
    </w:tcPr>
    <w:tblStylePr w:type="firstRow">
      <w:rPr>
        <w:b/>
        <w:bCs/>
      </w:rPr>
    </w:tblStylePr>
    <w:tblStylePr w:type="band1Vert">
      <w:rPr>
        <w:color w:val="auto"/>
      </w:rPr>
    </w:tblStylePr>
    <w:tblStylePr w:type="band2Vert">
      <w:rPr>
        <w:color w:val="auto"/>
      </w:rPr>
    </w:tblStylePr>
    <w:tblStylePr w:type="swCell">
      <w:rPr>
        <w:b/>
        <w:bCs/>
      </w:rPr>
    </w:tblStylePr>
  </w:style>
  <w:style w:type="paragraph" w:customStyle="1" w:styleId="TableBody">
    <w:name w:val="Table Body"/>
    <w:basedOn w:val="Normal"/>
    <w:rsid w:val="00AB0436"/>
    <w:pPr>
      <w:keepNext/>
      <w:keepLines/>
      <w:spacing w:before="28" w:after="28"/>
    </w:pPr>
    <w:rPr>
      <w:rFonts w:asciiTheme="minorHAnsi" w:eastAsia="MS Mincho" w:hAnsiTheme="minorHAnsi" w:cstheme="minorBidi"/>
      <w:color w:val="000000" w:themeColor="text1"/>
      <w:lang w:eastAsia="ja-JP"/>
    </w:rPr>
  </w:style>
  <w:style w:type="table" w:styleId="TableClassic1">
    <w:name w:val="Table Classic 1"/>
    <w:basedOn w:val="TableNormal"/>
    <w:semiHidden/>
    <w:rsid w:val="00AB0436"/>
    <w:rPr>
      <w:rFonts w:ascii="Arial" w:hAnsi="Arial"/>
      <w:color w:val="63666A"/>
      <w:lang w:eastAsia="en-US"/>
    </w:rPr>
    <w:tblPr/>
    <w:tblStylePr w:type="firstRow">
      <w:rPr>
        <w:i/>
        <w:iCs/>
      </w:rPr>
    </w:tblStylePr>
    <w:tblStylePr w:type="lastRow">
      <w:rPr>
        <w:color w:val="auto"/>
      </w:rPr>
    </w:tblStylePr>
    <w:tblStylePr w:type="neCell">
      <w:rPr>
        <w:b/>
        <w:bCs/>
        <w:i w:val="0"/>
        <w:iCs w:val="0"/>
      </w:rPr>
    </w:tblStylePr>
    <w:tblStylePr w:type="swCell">
      <w:rPr>
        <w:b/>
        <w:bCs/>
      </w:rPr>
    </w:tblStylePr>
  </w:style>
  <w:style w:type="table" w:styleId="TableClassic2">
    <w:name w:val="Table Classic 2"/>
    <w:basedOn w:val="TableNormal"/>
    <w:semiHidden/>
    <w:rsid w:val="00AB0436"/>
    <w:rPr>
      <w:rFonts w:ascii="Arial" w:hAnsi="Arial"/>
      <w:color w:val="63666A"/>
      <w:lang w:eastAsia="en-US"/>
    </w:rPr>
    <w:tblPr/>
    <w:tblStylePr w:type="firstRow">
      <w:rPr>
        <w:color w:val="FFFFFF"/>
      </w:rPr>
    </w:tblStylePr>
    <w:tblStylePr w:type="firstCol">
      <w:rPr>
        <w:b/>
        <w:bCs/>
      </w:rPr>
    </w:tblStylePr>
    <w:tblStylePr w:type="neCell">
      <w:rPr>
        <w:b/>
        <w:bCs/>
      </w:rPr>
    </w:tblStylePr>
    <w:tblStylePr w:type="swCell">
      <w:rPr>
        <w:color w:val="000080"/>
      </w:rPr>
    </w:tblStylePr>
  </w:style>
  <w:style w:type="table" w:styleId="TableClassic3">
    <w:name w:val="Table Classic 3"/>
    <w:basedOn w:val="TableNormal"/>
    <w:semiHidden/>
    <w:rsid w:val="00AB0436"/>
    <w:rPr>
      <w:rFonts w:ascii="Arial" w:hAnsi="Arial"/>
      <w:color w:val="000080"/>
      <w:lang w:eastAsia="en-US"/>
    </w:rPr>
    <w:tblPr/>
    <w:tblStylePr w:type="firstRow">
      <w:rPr>
        <w:b/>
        <w:bCs/>
        <w:i/>
        <w:iCs/>
        <w:color w:val="FFFFFF"/>
      </w:rPr>
    </w:tblStylePr>
    <w:tblStylePr w:type="lastRow">
      <w:rPr>
        <w:color w:val="000080"/>
      </w:rPr>
    </w:tblStylePr>
    <w:tblStylePr w:type="firstCol">
      <w:rPr>
        <w:b/>
        <w:bCs/>
        <w:color w:val="000000"/>
      </w:rPr>
    </w:tblStylePr>
  </w:style>
  <w:style w:type="table" w:styleId="TableClassic4">
    <w:name w:val="Table Classic 4"/>
    <w:basedOn w:val="TableNormal"/>
    <w:semiHidden/>
    <w:rsid w:val="00AB0436"/>
    <w:rPr>
      <w:rFonts w:ascii="Arial" w:hAnsi="Arial"/>
      <w:color w:val="63666A"/>
      <w:lang w:eastAsia="en-US"/>
    </w:rPr>
    <w:tblPr/>
    <w:tblStylePr w:type="firstRow">
      <w:rPr>
        <w:b/>
        <w:bCs/>
        <w:i/>
        <w:iCs/>
        <w:color w:val="FFFFFF"/>
      </w:rPr>
    </w:tblStylePr>
    <w:tblStylePr w:type="lastRow">
      <w:rPr>
        <w:color w:val="000080"/>
      </w:rPr>
    </w:tblStylePr>
    <w:tblStylePr w:type="firstCol">
      <w:rPr>
        <w:b/>
        <w:bCs/>
      </w:rPr>
    </w:tblStylePr>
    <w:tblStylePr w:type="nwCell">
      <w:rPr>
        <w:b/>
        <w:bCs/>
      </w:rPr>
    </w:tblStylePr>
    <w:tblStylePr w:type="swCell">
      <w:rPr>
        <w:color w:val="000080"/>
      </w:rPr>
    </w:tblStylePr>
  </w:style>
  <w:style w:type="table" w:styleId="TableColorful1">
    <w:name w:val="Table Colorful 1"/>
    <w:basedOn w:val="TableNormal"/>
    <w:semiHidden/>
    <w:rsid w:val="00AB0436"/>
    <w:rPr>
      <w:rFonts w:ascii="Arial" w:hAnsi="Arial"/>
      <w:color w:val="FFFFFF"/>
      <w:lang w:eastAsia="en-US"/>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semiHidden/>
    <w:rsid w:val="00AB0436"/>
    <w:rPr>
      <w:rFonts w:ascii="Arial" w:hAnsi="Arial"/>
      <w:color w:val="63666A"/>
      <w:lang w:eastAsia="en-US"/>
    </w:rPr>
    <w:tblPr/>
    <w:tblStylePr w:type="firstRow">
      <w:rPr>
        <w:b/>
        <w:bCs/>
        <w:i/>
        <w:iCs/>
        <w:color w:val="FFFFFF"/>
      </w:rPr>
    </w:tblStylePr>
    <w:tblStylePr w:type="firstCol">
      <w:rPr>
        <w:b/>
        <w:bCs/>
        <w:i/>
        <w:iCs/>
      </w:rPr>
    </w:tblStylePr>
    <w:tblStylePr w:type="swCell">
      <w:rPr>
        <w:b/>
        <w:bCs/>
        <w:i w:val="0"/>
        <w:iCs w:val="0"/>
      </w:rPr>
    </w:tblStylePr>
  </w:style>
  <w:style w:type="table" w:styleId="TableColorful3">
    <w:name w:val="Table Colorful 3"/>
    <w:basedOn w:val="TableNormal"/>
    <w:semiHidden/>
    <w:rsid w:val="00AB0436"/>
    <w:rPr>
      <w:rFonts w:ascii="Arial" w:hAnsi="Arial"/>
      <w:color w:val="63666A"/>
      <w:lang w:eastAsia="en-US"/>
    </w:rPr>
    <w:tblPr/>
    <w:tblStylePr w:type="nwCell">
      <w:rPr>
        <w:b/>
        <w:bCs/>
        <w:color w:val="FFFFFF"/>
      </w:rPr>
    </w:tblStylePr>
  </w:style>
  <w:style w:type="table" w:styleId="TableColumns1">
    <w:name w:val="Table Columns 1"/>
    <w:basedOn w:val="TableNormal"/>
    <w:semiHidden/>
    <w:rsid w:val="00AB0436"/>
    <w:rPr>
      <w:rFonts w:ascii="Arial" w:hAnsi="Arial"/>
      <w:b/>
      <w:bCs/>
      <w:color w:val="63666A"/>
      <w:lang w:eastAsia="en-US"/>
    </w:rPr>
    <w:tblPr>
      <w:tblStyleColBandSize w:val="1"/>
    </w:tblPr>
    <w:tcPr>
      <w:tcBorders>
        <w:bottom w:val="double" w:sz="6" w:space="0" w:color="000000"/>
      </w:tcBorders>
      <w:shd w:val="pct25" w:color="000000" w:fill="FFFFFF"/>
    </w:tcPr>
    <w:tblStylePr w:type="firstRow">
      <w:rPr>
        <w:b w:val="0"/>
        <w:bCs w:val="0"/>
      </w:rPr>
    </w:tblStylePr>
    <w:tblStylePr w:type="lastRow">
      <w:rPr>
        <w:b w:val="0"/>
        <w:bCs w:val="0"/>
      </w:rPr>
    </w:tblStylePr>
    <w:tblStylePr w:type="firstCol">
      <w:rPr>
        <w:b w:val="0"/>
        <w:bCs w:val="0"/>
      </w:r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AB0436"/>
    <w:rPr>
      <w:rFonts w:ascii="Arial" w:hAnsi="Arial"/>
      <w:b/>
      <w:bCs/>
      <w:color w:val="63666A"/>
      <w:lang w:eastAsia="en-US"/>
    </w:rPr>
    <w:tblPr/>
    <w:tblStylePr w:type="firstRow">
      <w:rPr>
        <w:color w:val="FFFFFF"/>
      </w:rPr>
    </w:tblStylePr>
    <w:tblStylePr w:type="lastRow">
      <w:rPr>
        <w:b w:val="0"/>
        <w:bCs w:val="0"/>
      </w:rPr>
    </w:tblStylePr>
    <w:tblStylePr w:type="firstCol">
      <w:rPr>
        <w:b w:val="0"/>
        <w:bCs w:val="0"/>
        <w:color w:val="000000"/>
      </w:rPr>
    </w:tblStylePr>
    <w:tblStylePr w:type="lastCol">
      <w:rPr>
        <w:b w:val="0"/>
        <w:bCs w:val="0"/>
      </w:rPr>
    </w:tblStylePr>
    <w:tblStylePr w:type="band1Vert">
      <w:rPr>
        <w:color w:val="auto"/>
      </w:rPr>
    </w:tblStylePr>
    <w:tblStylePr w:type="band2Vert">
      <w:rPr>
        <w:color w:val="auto"/>
      </w:rPr>
    </w:tblStylePr>
    <w:tblStylePr w:type="neCell">
      <w:rPr>
        <w:b/>
        <w:bCs/>
      </w:rPr>
    </w:tblStylePr>
    <w:tblStylePr w:type="swCell">
      <w:rPr>
        <w:b/>
        <w:bCs/>
      </w:rPr>
    </w:tblStylePr>
  </w:style>
  <w:style w:type="table" w:styleId="TableColumns3">
    <w:name w:val="Table Columns 3"/>
    <w:basedOn w:val="TableNormal"/>
    <w:semiHidden/>
    <w:rsid w:val="00AB0436"/>
    <w:rPr>
      <w:rFonts w:ascii="Arial" w:hAnsi="Arial"/>
      <w:b/>
      <w:bCs/>
      <w:color w:val="63666A"/>
      <w:lang w:eastAsia="en-US"/>
    </w:rPr>
    <w:tblPr/>
    <w:tblStylePr w:type="firstRow">
      <w:rPr>
        <w:color w:val="FFFFFF"/>
      </w:rPr>
    </w:tblStylePr>
    <w:tblStylePr w:type="lastRow">
      <w:rPr>
        <w:b w:val="0"/>
        <w:bCs w:val="0"/>
      </w:rPr>
    </w:tblStylePr>
    <w:tblStylePr w:type="firstCol">
      <w:rPr>
        <w:b w:val="0"/>
        <w:bCs w:val="0"/>
      </w:rPr>
    </w:tblStylePr>
    <w:tblStylePr w:type="lastCol">
      <w:rPr>
        <w:b w:val="0"/>
        <w:bCs w:val="0"/>
      </w:rPr>
    </w:tblStylePr>
    <w:tblStylePr w:type="band1Vert">
      <w:rPr>
        <w:color w:val="auto"/>
      </w:rPr>
    </w:tblStylePr>
    <w:tblStylePr w:type="band2Vert">
      <w:rPr>
        <w:color w:val="auto"/>
      </w:rPr>
    </w:tblStylePr>
    <w:tblStylePr w:type="neCell">
      <w:rPr>
        <w:b/>
        <w:bCs/>
      </w:rPr>
    </w:tblStylePr>
  </w:style>
  <w:style w:type="table" w:styleId="TableColumns4">
    <w:name w:val="Table Columns 4"/>
    <w:basedOn w:val="TableNormal"/>
    <w:semiHidden/>
    <w:rsid w:val="00AB0436"/>
    <w:rPr>
      <w:rFonts w:ascii="Arial" w:hAnsi="Arial"/>
      <w:color w:val="63666A"/>
      <w:lang w:eastAsia="en-US"/>
    </w:rPr>
    <w:tblPr/>
    <w:tblStylePr w:type="firstRow">
      <w:rPr>
        <w:color w:val="FFFFFF"/>
      </w:rPr>
    </w:tblStylePr>
    <w:tblStylePr w:type="lastRow">
      <w:rPr>
        <w:b/>
        <w:bCs/>
      </w:r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semiHidden/>
    <w:rsid w:val="00AB0436"/>
    <w:rPr>
      <w:rFonts w:ascii="Arial" w:hAnsi="Arial"/>
      <w:color w:val="63666A"/>
      <w:lang w:eastAsia="en-US"/>
    </w:rPr>
    <w:tblPr/>
    <w:tblStylePr w:type="firstRow">
      <w:rPr>
        <w:b/>
        <w:bCs/>
        <w:i/>
        <w:iCs/>
      </w:rPr>
    </w:tblStylePr>
    <w:tblStylePr w:type="lastRow">
      <w:rPr>
        <w:b/>
        <w:bCs/>
      </w:rPr>
    </w:tblStylePr>
    <w:tblStylePr w:type="firstCol">
      <w:rPr>
        <w:b/>
        <w:bCs/>
      </w:rPr>
    </w:tblStylePr>
    <w:tblStylePr w:type="lastCol">
      <w:rPr>
        <w:b/>
        <w:bCs/>
      </w:rPr>
    </w:tblStylePr>
    <w:tblStylePr w:type="band1Vert">
      <w:rPr>
        <w:color w:val="auto"/>
      </w:rPr>
    </w:tblStylePr>
    <w:tblStylePr w:type="band2Vert">
      <w:rPr>
        <w:color w:val="auto"/>
      </w:rPr>
    </w:tblStylePr>
  </w:style>
  <w:style w:type="table" w:styleId="TableElegant">
    <w:name w:val="Table Elegant"/>
    <w:basedOn w:val="TableNormal"/>
    <w:semiHidden/>
    <w:rsid w:val="00AB0436"/>
    <w:rPr>
      <w:rFonts w:ascii="Arial" w:hAnsi="Arial"/>
      <w:color w:val="63666A"/>
      <w:lang w:eastAsia="en-US"/>
    </w:rPr>
    <w:tblPr/>
    <w:tblStylePr w:type="firstRow">
      <w:rPr>
        <w:caps/>
        <w:color w:val="auto"/>
      </w:rPr>
    </w:tblStylePr>
  </w:style>
  <w:style w:type="table" w:styleId="TableGrid10">
    <w:name w:val="Table Grid 1"/>
    <w:basedOn w:val="TableNormal"/>
    <w:semiHidden/>
    <w:rsid w:val="00AB0436"/>
    <w:rPr>
      <w:rFonts w:ascii="Arial" w:hAnsi="Arial"/>
      <w:color w:val="63666A"/>
      <w:lang w:eastAsia="en-US"/>
    </w:rPr>
    <w:tblPr/>
    <w:tblStylePr w:type="lastRow">
      <w:rPr>
        <w:i/>
        <w:iCs/>
      </w:rPr>
    </w:tblStylePr>
    <w:tblStylePr w:type="lastCol">
      <w:rPr>
        <w:i/>
        <w:iCs/>
      </w:rPr>
    </w:tblStylePr>
  </w:style>
  <w:style w:type="table" w:styleId="TableGrid20">
    <w:name w:val="Table Grid 2"/>
    <w:basedOn w:val="TableNormal"/>
    <w:semiHidden/>
    <w:rsid w:val="00AB0436"/>
    <w:rPr>
      <w:rFonts w:ascii="Arial" w:hAnsi="Arial"/>
      <w:color w:val="63666A"/>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TableGrid30">
    <w:name w:val="Table Grid 3"/>
    <w:basedOn w:val="TableNormal"/>
    <w:semiHidden/>
    <w:rsid w:val="00AB0436"/>
    <w:rPr>
      <w:rFonts w:ascii="Arial" w:hAnsi="Arial"/>
      <w:color w:val="63666A"/>
      <w:lang w:eastAsia="en-US"/>
    </w:rPr>
    <w:tblPr/>
    <w:tblStylePr w:type="lastRow">
      <w:rPr>
        <w:b/>
        <w:bCs/>
      </w:rPr>
    </w:tblStylePr>
    <w:tblStylePr w:type="lastCol">
      <w:rPr>
        <w:b/>
        <w:bCs/>
      </w:rPr>
    </w:tblStylePr>
  </w:style>
  <w:style w:type="table" w:styleId="TableGrid40">
    <w:name w:val="Table Grid 4"/>
    <w:basedOn w:val="TableNormal"/>
    <w:semiHidden/>
    <w:rsid w:val="00AB0436"/>
    <w:rPr>
      <w:rFonts w:ascii="Arial" w:hAnsi="Arial"/>
      <w:color w:val="63666A"/>
      <w:lang w:eastAsia="en-US"/>
    </w:rPr>
    <w:tblPr/>
    <w:tblStylePr w:type="firstRow">
      <w:rPr>
        <w:color w:val="auto"/>
      </w:rPr>
    </w:tblStylePr>
    <w:tblStylePr w:type="lastRow">
      <w:rPr>
        <w:b/>
        <w:bCs/>
        <w:color w:val="auto"/>
      </w:rPr>
    </w:tblStylePr>
    <w:tblStylePr w:type="lastCol">
      <w:rPr>
        <w:b/>
        <w:bCs/>
        <w:color w:val="auto"/>
      </w:rPr>
    </w:tblStylePr>
  </w:style>
  <w:style w:type="table" w:styleId="TableGrid5">
    <w:name w:val="Table Grid 5"/>
    <w:basedOn w:val="TableNormal"/>
    <w:semiHidden/>
    <w:rsid w:val="00AB0436"/>
    <w:rPr>
      <w:rFonts w:ascii="Arial" w:hAnsi="Arial"/>
      <w:color w:val="63666A"/>
      <w:lang w:eastAsia="en-US"/>
    </w:rPr>
    <w:tblPr/>
    <w:tblStylePr w:type="lastRow">
      <w:rPr>
        <w:b/>
        <w:bCs/>
      </w:rPr>
    </w:tblStylePr>
    <w:tblStylePr w:type="lastCol">
      <w:rPr>
        <w:b/>
        <w:bCs/>
      </w:rPr>
    </w:tblStylePr>
  </w:style>
  <w:style w:type="table" w:styleId="TableGrid6">
    <w:name w:val="Table Grid 6"/>
    <w:basedOn w:val="TableNormal"/>
    <w:semiHidden/>
    <w:rsid w:val="00AB0436"/>
    <w:rPr>
      <w:rFonts w:ascii="Arial" w:hAnsi="Arial"/>
      <w:color w:val="63666A"/>
      <w:lang w:eastAsia="en-US"/>
    </w:rPr>
    <w:tblPr/>
    <w:tblStylePr w:type="firstRow">
      <w:rPr>
        <w:b/>
        <w:bCs/>
      </w:rPr>
    </w:tblStylePr>
    <w:tblStylePr w:type="lastRow">
      <w:rPr>
        <w:color w:val="auto"/>
      </w:rPr>
    </w:tblStylePr>
    <w:tblStylePr w:type="firstCol">
      <w:rPr>
        <w:b/>
        <w:bCs/>
      </w:rPr>
    </w:tblStylePr>
  </w:style>
  <w:style w:type="table" w:styleId="TableGrid7">
    <w:name w:val="Table Grid 7"/>
    <w:basedOn w:val="TableNormal"/>
    <w:semiHidden/>
    <w:rsid w:val="00AB0436"/>
    <w:rPr>
      <w:rFonts w:ascii="Arial" w:hAnsi="Arial"/>
      <w:b/>
      <w:bCs/>
      <w:color w:val="63666A"/>
      <w:lang w:eastAsia="en-US"/>
    </w:rPr>
    <w:tblPr/>
    <w:tblStylePr w:type="firstRow">
      <w:rPr>
        <w:b w:val="0"/>
        <w:bCs w:val="0"/>
      </w:rPr>
    </w:tblStylePr>
    <w:tblStylePr w:type="lastRow">
      <w:rPr>
        <w:b w:val="0"/>
        <w:bCs w:val="0"/>
      </w:rPr>
    </w:tblStylePr>
    <w:tblStylePr w:type="firstCol">
      <w:rPr>
        <w:b w:val="0"/>
        <w:bCs w:val="0"/>
      </w:rPr>
    </w:tblStylePr>
    <w:tblStylePr w:type="lastCol">
      <w:rPr>
        <w:b w:val="0"/>
        <w:bCs w:val="0"/>
      </w:rPr>
    </w:tblStylePr>
  </w:style>
  <w:style w:type="table" w:styleId="TableGrid8">
    <w:name w:val="Table Grid 8"/>
    <w:basedOn w:val="TableNormal"/>
    <w:semiHidden/>
    <w:rsid w:val="00AB0436"/>
    <w:rPr>
      <w:rFonts w:ascii="Arial" w:hAnsi="Arial"/>
      <w:color w:val="63666A"/>
      <w:lang w:eastAsia="en-US"/>
    </w:rPr>
    <w:tblPr/>
    <w:tblStylePr w:type="firstRow">
      <w:rPr>
        <w:b/>
        <w:bCs/>
        <w:color w:val="FFFFFF"/>
      </w:rPr>
    </w:tblStylePr>
    <w:tblStylePr w:type="lastRow">
      <w:rPr>
        <w:b/>
        <w:bCs/>
        <w:color w:val="auto"/>
      </w:rPr>
    </w:tblStylePr>
    <w:tblStylePr w:type="lastCol">
      <w:rPr>
        <w:b/>
        <w:bCs/>
        <w:color w:val="auto"/>
      </w:rPr>
    </w:tblStylePr>
  </w:style>
  <w:style w:type="table" w:styleId="TableList1">
    <w:name w:val="Table List 1"/>
    <w:basedOn w:val="TableNormal"/>
    <w:semiHidden/>
    <w:rsid w:val="00AB0436"/>
    <w:rPr>
      <w:rFonts w:ascii="Arial" w:hAnsi="Arial"/>
      <w:color w:val="63666A"/>
      <w:lang w:eastAsia="en-US"/>
    </w:rPr>
    <w:tblPr/>
    <w:tblStylePr w:type="firstRow">
      <w:rPr>
        <w:b/>
        <w:bCs/>
        <w:i/>
        <w:iCs/>
        <w:color w:val="800000"/>
      </w:rPr>
    </w:tblStylePr>
    <w:tblStylePr w:type="band1Horz">
      <w:rPr>
        <w:color w:val="auto"/>
      </w:rPr>
    </w:tblStylePr>
    <w:tblStylePr w:type="band2Horz">
      <w:rPr>
        <w:color w:val="auto"/>
      </w:rPr>
    </w:tblStylePr>
    <w:tblStylePr w:type="swCell">
      <w:rPr>
        <w:b/>
        <w:bCs/>
      </w:rPr>
    </w:tblStylePr>
  </w:style>
  <w:style w:type="table" w:styleId="TableList2">
    <w:name w:val="Table List 2"/>
    <w:basedOn w:val="TableNormal"/>
    <w:semiHidden/>
    <w:rsid w:val="00AB0436"/>
    <w:rPr>
      <w:rFonts w:ascii="Arial" w:hAnsi="Arial"/>
      <w:color w:val="63666A"/>
      <w:lang w:eastAsia="en-US"/>
    </w:rPr>
    <w:tblPr/>
    <w:tblStylePr w:type="firstRow">
      <w:rPr>
        <w:b/>
        <w:bCs/>
        <w:color w:val="FFFFFF"/>
      </w:rPr>
    </w:tblStylePr>
    <w:tblStylePr w:type="band1Horz">
      <w:rPr>
        <w:color w:val="auto"/>
      </w:rPr>
    </w:tblStylePr>
    <w:tblStylePr w:type="band2Horz">
      <w:rPr>
        <w:color w:val="auto"/>
      </w:rPr>
    </w:tblStylePr>
    <w:tblStylePr w:type="swCell">
      <w:rPr>
        <w:b/>
        <w:bCs/>
      </w:rPr>
    </w:tblStylePr>
  </w:style>
  <w:style w:type="table" w:styleId="TableList3">
    <w:name w:val="Table List 3"/>
    <w:basedOn w:val="TableNormal"/>
    <w:semiHidden/>
    <w:rsid w:val="00AB0436"/>
    <w:rPr>
      <w:rFonts w:ascii="Arial" w:hAnsi="Arial"/>
      <w:color w:val="63666A"/>
      <w:lang w:eastAsia="en-US"/>
    </w:rPr>
    <w:tblPr/>
    <w:tblStylePr w:type="firstRow">
      <w:rPr>
        <w:b/>
        <w:bCs/>
        <w:color w:val="000080"/>
      </w:rPr>
    </w:tblStylePr>
    <w:tblStylePr w:type="swCell">
      <w:rPr>
        <w:i/>
        <w:iCs/>
        <w:color w:val="000080"/>
      </w:rPr>
    </w:tblStylePr>
  </w:style>
  <w:style w:type="table" w:styleId="TableList4">
    <w:name w:val="Table List 4"/>
    <w:basedOn w:val="TableNormal"/>
    <w:semiHidden/>
    <w:rsid w:val="00AB0436"/>
    <w:rPr>
      <w:rFonts w:ascii="Arial" w:hAnsi="Arial"/>
      <w:color w:val="63666A"/>
      <w:lang w:eastAsia="en-US"/>
    </w:rPr>
    <w:tblPr/>
    <w:tblStylePr w:type="firstRow">
      <w:rPr>
        <w:b/>
        <w:bCs/>
        <w:color w:val="FFFFFF"/>
      </w:rPr>
    </w:tblStylePr>
  </w:style>
  <w:style w:type="table" w:styleId="TableList5">
    <w:name w:val="Table List 5"/>
    <w:basedOn w:val="TableNormal"/>
    <w:semiHidden/>
    <w:rsid w:val="00AB0436"/>
    <w:rPr>
      <w:rFonts w:ascii="Arial" w:hAnsi="Arial"/>
      <w:color w:val="63666A"/>
      <w:lang w:eastAsia="en-US"/>
    </w:rPr>
    <w:tblPr/>
    <w:tblStylePr w:type="firstRow">
      <w:rPr>
        <w:b/>
        <w:bCs/>
      </w:rPr>
    </w:tblStylePr>
    <w:tblStylePr w:type="firstCol">
      <w:rPr>
        <w:b/>
        <w:bCs/>
      </w:rPr>
    </w:tblStylePr>
  </w:style>
  <w:style w:type="table" w:styleId="TableList6">
    <w:name w:val="Table List 6"/>
    <w:basedOn w:val="TableNormal"/>
    <w:semiHidden/>
    <w:rsid w:val="00AB0436"/>
    <w:rPr>
      <w:rFonts w:ascii="Arial" w:hAnsi="Arial"/>
      <w:color w:val="63666A"/>
      <w:lang w:eastAsia="en-US"/>
    </w:rPr>
    <w:tblPr/>
    <w:tblStylePr w:type="firstRow">
      <w:rPr>
        <w:b/>
        <w:bCs/>
      </w:rPr>
    </w:tblStylePr>
    <w:tblStylePr w:type="firstCol">
      <w:rPr>
        <w:b/>
        <w:bCs/>
      </w:rPr>
    </w:tblStylePr>
  </w:style>
  <w:style w:type="table" w:styleId="TableList7">
    <w:name w:val="Table List 7"/>
    <w:basedOn w:val="TableNormal"/>
    <w:semiHidden/>
    <w:rsid w:val="00AB0436"/>
    <w:rPr>
      <w:rFonts w:ascii="Arial" w:hAnsi="Arial"/>
      <w:color w:val="63666A"/>
      <w:lang w:eastAsia="en-US"/>
    </w:rPr>
    <w:tblPr/>
    <w:tblStylePr w:type="firstRow">
      <w:rPr>
        <w:b/>
        <w:bCs/>
      </w:rPr>
    </w:tblStylePr>
    <w:tblStylePr w:type="lastRow">
      <w:rPr>
        <w:b/>
        <w:bCs/>
      </w:rPr>
    </w:tblStylePr>
    <w:tblStylePr w:type="firstCol">
      <w:rPr>
        <w:b/>
        <w:bCs/>
      </w:rPr>
    </w:tblStylePr>
    <w:tblStylePr w:type="lastCol">
      <w:rPr>
        <w:b/>
        <w:bCs/>
      </w:rPr>
    </w:tblStylePr>
    <w:tblStylePr w:type="band1Horz">
      <w:rPr>
        <w:color w:val="auto"/>
      </w:rPr>
    </w:tblStylePr>
  </w:style>
  <w:style w:type="table" w:styleId="TableList8">
    <w:name w:val="Table List 8"/>
    <w:basedOn w:val="TableNormal"/>
    <w:semiHidden/>
    <w:rsid w:val="00AB0436"/>
    <w:rPr>
      <w:rFonts w:ascii="Arial" w:hAnsi="Arial"/>
      <w:color w:val="63666A"/>
      <w:lang w:eastAsia="en-US"/>
    </w:rPr>
    <w:tblPr/>
    <w:tblStylePr w:type="firstRow">
      <w:rPr>
        <w:b/>
        <w:bCs/>
        <w:i/>
        <w:iCs/>
      </w:rPr>
    </w:tblStylePr>
    <w:tblStylePr w:type="lastRow">
      <w:rPr>
        <w:b/>
        <w:bCs/>
      </w:rPr>
    </w:tblStylePr>
    <w:tblStylePr w:type="firstCol">
      <w:rPr>
        <w:b/>
        <w:bCs/>
      </w:rPr>
    </w:tblStylePr>
    <w:tblStylePr w:type="lastCol">
      <w:rPr>
        <w:b/>
        <w:bCs/>
      </w:rPr>
    </w:tblStylePr>
    <w:tblStylePr w:type="band1Horz">
      <w:rPr>
        <w:color w:val="auto"/>
      </w:rPr>
    </w:tblStylePr>
  </w:style>
  <w:style w:type="paragraph" w:styleId="TableofAuthorities">
    <w:name w:val="table of authorities"/>
    <w:basedOn w:val="Normal"/>
    <w:next w:val="Normal"/>
    <w:semiHidden/>
    <w:unhideWhenUsed/>
    <w:rsid w:val="00AB0436"/>
    <w:pPr>
      <w:ind w:left="180" w:hanging="180"/>
    </w:pPr>
    <w:rPr>
      <w:rFonts w:asciiTheme="minorHAnsi" w:eastAsiaTheme="minorHAnsi" w:hAnsiTheme="minorHAnsi" w:cstheme="minorBidi"/>
      <w:color w:val="000000" w:themeColor="text1"/>
    </w:rPr>
  </w:style>
  <w:style w:type="table" w:styleId="TableProfessional">
    <w:name w:val="Table Professional"/>
    <w:basedOn w:val="TableNormal"/>
    <w:semiHidden/>
    <w:rsid w:val="00AB0436"/>
    <w:rPr>
      <w:rFonts w:ascii="Arial" w:hAnsi="Arial"/>
      <w:color w:val="63666A"/>
      <w:lang w:eastAsia="en-US"/>
    </w:rPr>
    <w:tblPr/>
    <w:tblStylePr w:type="firstRow">
      <w:rPr>
        <w:b/>
        <w:bCs/>
        <w:color w:val="auto"/>
      </w:rPr>
    </w:tblStylePr>
  </w:style>
  <w:style w:type="table" w:styleId="TableSimple1">
    <w:name w:val="Table Simple 1"/>
    <w:basedOn w:val="TableNormal"/>
    <w:semiHidden/>
    <w:rsid w:val="00AB0436"/>
    <w:rPr>
      <w:rFonts w:ascii="Arial" w:hAnsi="Arial"/>
      <w:color w:val="63666A"/>
      <w:lang w:eastAsia="en-US"/>
    </w:rPr>
    <w:tblPr/>
  </w:style>
  <w:style w:type="table" w:styleId="TableSimple2">
    <w:name w:val="Table Simple 2"/>
    <w:basedOn w:val="TableNormal"/>
    <w:semiHidden/>
    <w:rsid w:val="00AB0436"/>
    <w:rPr>
      <w:rFonts w:ascii="Arial" w:hAnsi="Arial"/>
      <w:color w:val="63666A"/>
      <w:lang w:eastAsia="en-US"/>
    </w:rPr>
    <w:tblPr/>
    <w:tblStylePr w:type="firstRow">
      <w:rPr>
        <w:b/>
        <w:bCs/>
      </w:rPr>
    </w:tblStylePr>
    <w:tblStylePr w:type="lastRow">
      <w:rPr>
        <w:b/>
        <w:bCs/>
        <w:color w:val="auto"/>
      </w:rPr>
    </w:tblStylePr>
    <w:tblStylePr w:type="firstCol">
      <w:rPr>
        <w:b/>
        <w:bCs/>
      </w:rPr>
    </w:tblStylePr>
    <w:tblStylePr w:type="lastCol">
      <w:rPr>
        <w:b/>
        <w:bCs/>
      </w:rPr>
    </w:tblStylePr>
    <w:tblStylePr w:type="neCell">
      <w:rPr>
        <w:b/>
        <w:bCs/>
      </w:rPr>
    </w:tblStylePr>
    <w:tblStylePr w:type="swCell">
      <w:rPr>
        <w:b/>
        <w:bCs/>
      </w:rPr>
    </w:tblStylePr>
  </w:style>
  <w:style w:type="table" w:styleId="TableSimple3">
    <w:name w:val="Table Simple 3"/>
    <w:basedOn w:val="TableNormal"/>
    <w:semiHidden/>
    <w:rsid w:val="00AB0436"/>
    <w:rPr>
      <w:rFonts w:ascii="Arial" w:hAnsi="Arial"/>
      <w:color w:val="63666A"/>
      <w:lang w:eastAsia="en-US"/>
    </w:rPr>
    <w:tblPr/>
    <w:tblStylePr w:type="firstRow">
      <w:rPr>
        <w:b/>
        <w:bCs/>
        <w:color w:val="FFFFFF"/>
      </w:rPr>
    </w:tblStylePr>
  </w:style>
  <w:style w:type="table" w:styleId="TableSubtle1">
    <w:name w:val="Table Subtle 1"/>
    <w:basedOn w:val="TableNormal"/>
    <w:semiHidden/>
    <w:rsid w:val="00AB0436"/>
    <w:rPr>
      <w:rFonts w:ascii="Arial" w:hAnsi="Arial"/>
      <w:color w:val="63666A"/>
      <w:lang w:eastAsia="en-US"/>
    </w:rPr>
    <w:tblPr/>
    <w:tblStylePr w:type="neCell">
      <w:rPr>
        <w:b/>
        <w:bCs/>
      </w:rPr>
    </w:tblStylePr>
    <w:tblStylePr w:type="swCell">
      <w:rPr>
        <w:b/>
        <w:bCs/>
      </w:rPr>
    </w:tblStylePr>
  </w:style>
  <w:style w:type="table" w:styleId="TableSubtle2">
    <w:name w:val="Table Subtle 2"/>
    <w:basedOn w:val="TableNormal"/>
    <w:semiHidden/>
    <w:rsid w:val="00AB0436"/>
    <w:rPr>
      <w:rFonts w:ascii="Arial" w:hAnsi="Arial"/>
      <w:color w:val="63666A"/>
      <w:lang w:eastAsia="en-US"/>
    </w:rPr>
    <w:tblPr/>
    <w:tblStylePr w:type="neCell">
      <w:rPr>
        <w:b/>
        <w:bCs/>
      </w:rPr>
    </w:tblStylePr>
    <w:tblStylePr w:type="swCell">
      <w:rPr>
        <w:b/>
        <w:bCs/>
      </w:rPr>
    </w:tblStylePr>
  </w:style>
  <w:style w:type="table" w:styleId="TableTheme">
    <w:name w:val="Table Theme"/>
    <w:basedOn w:val="TableNormal"/>
    <w:semiHidden/>
    <w:rsid w:val="00AB0436"/>
    <w:rPr>
      <w:rFonts w:ascii="Arial" w:hAnsi="Arial"/>
      <w:color w:val="63666A"/>
      <w:lang w:eastAsia="en-US"/>
    </w:rPr>
    <w:tblPr/>
  </w:style>
  <w:style w:type="table" w:styleId="TableWeb1">
    <w:name w:val="Table Web 1"/>
    <w:basedOn w:val="TableNormal"/>
    <w:semiHidden/>
    <w:rsid w:val="00AB0436"/>
    <w:rPr>
      <w:rFonts w:ascii="Arial" w:hAnsi="Arial"/>
      <w:color w:val="63666A"/>
      <w:lang w:eastAsia="en-US"/>
    </w:rPr>
    <w:tblPr/>
    <w:tblStylePr w:type="firstRow">
      <w:rPr>
        <w:color w:val="auto"/>
      </w:rPr>
    </w:tblStylePr>
  </w:style>
  <w:style w:type="table" w:styleId="TableWeb2">
    <w:name w:val="Table Web 2"/>
    <w:basedOn w:val="TableNormal"/>
    <w:semiHidden/>
    <w:rsid w:val="00AB0436"/>
    <w:rPr>
      <w:rFonts w:ascii="Arial" w:hAnsi="Arial"/>
      <w:color w:val="63666A"/>
      <w:lang w:eastAsia="en-US"/>
    </w:rPr>
    <w:tblPr/>
    <w:tblStylePr w:type="firstRow">
      <w:rPr>
        <w:color w:val="auto"/>
      </w:rPr>
    </w:tblStylePr>
  </w:style>
  <w:style w:type="table" w:styleId="TableWeb3">
    <w:name w:val="Table Web 3"/>
    <w:basedOn w:val="TableNormal"/>
    <w:semiHidden/>
    <w:rsid w:val="00AB0436"/>
    <w:rPr>
      <w:rFonts w:ascii="Arial" w:hAnsi="Arial"/>
      <w:color w:val="63666A"/>
      <w:lang w:eastAsia="en-US"/>
    </w:rPr>
    <w:tblPr/>
    <w:tblStylePr w:type="firstRow">
      <w:rPr>
        <w:color w:val="auto"/>
      </w:rPr>
    </w:tblStylePr>
  </w:style>
  <w:style w:type="paragraph" w:customStyle="1" w:styleId="BodyTextIndented">
    <w:name w:val="Body Text Indented"/>
    <w:basedOn w:val="BodyText"/>
    <w:rsid w:val="00AB0436"/>
    <w:pPr>
      <w:spacing w:before="120" w:line="264" w:lineRule="auto"/>
      <w:ind w:left="737"/>
    </w:pPr>
    <w:rPr>
      <w:rFonts w:asciiTheme="minorHAnsi" w:eastAsiaTheme="minorHAnsi" w:hAnsiTheme="minorHAnsi" w:cstheme="minorBidi"/>
      <w:color w:val="000000" w:themeColor="text1"/>
      <w:sz w:val="22"/>
    </w:rPr>
  </w:style>
  <w:style w:type="paragraph" w:customStyle="1" w:styleId="ContactJobTitle">
    <w:name w:val="Contact Job Title"/>
    <w:basedOn w:val="Normal"/>
    <w:next w:val="ContactDirect"/>
    <w:rsid w:val="00AB0436"/>
    <w:pPr>
      <w:spacing w:after="60"/>
    </w:pPr>
    <w:rPr>
      <w:rFonts w:asciiTheme="minorHAnsi" w:eastAsiaTheme="minorHAnsi" w:hAnsiTheme="minorHAnsi" w:cstheme="minorBidi"/>
      <w:color w:val="333333" w:themeColor="text2"/>
      <w:sz w:val="16"/>
    </w:rPr>
  </w:style>
  <w:style w:type="paragraph" w:styleId="Quote">
    <w:name w:val="Quote"/>
    <w:basedOn w:val="Normal"/>
    <w:next w:val="Normal"/>
    <w:link w:val="QuoteChar"/>
    <w:uiPriority w:val="29"/>
    <w:qFormat/>
    <w:rsid w:val="00AB0436"/>
    <w:rPr>
      <w:rFonts w:asciiTheme="minorHAnsi" w:eastAsiaTheme="minorHAnsi" w:hAnsiTheme="minorHAnsi" w:cstheme="minorBidi"/>
      <w:i/>
      <w:iCs/>
      <w:color w:val="000000" w:themeColor="text1"/>
    </w:rPr>
  </w:style>
  <w:style w:type="character" w:customStyle="1" w:styleId="QuoteChar">
    <w:name w:val="Quote Char"/>
    <w:basedOn w:val="DefaultParagraphFont"/>
    <w:link w:val="Quote"/>
    <w:uiPriority w:val="29"/>
    <w:rsid w:val="00AB0436"/>
    <w:rPr>
      <w:rFonts w:asciiTheme="minorHAnsi" w:eastAsiaTheme="minorHAnsi" w:hAnsiTheme="minorHAnsi" w:cstheme="minorBidi"/>
      <w:i/>
      <w:iCs/>
      <w:color w:val="000000" w:themeColor="text1"/>
      <w:lang w:eastAsia="en-US"/>
    </w:rPr>
  </w:style>
  <w:style w:type="paragraph" w:customStyle="1" w:styleId="Draft">
    <w:name w:val="Draft"/>
    <w:basedOn w:val="Header"/>
    <w:rsid w:val="00AB0436"/>
    <w:pPr>
      <w:tabs>
        <w:tab w:val="clear" w:pos="4320"/>
        <w:tab w:val="clear" w:pos="8640"/>
      </w:tabs>
      <w:spacing w:after="0"/>
      <w:jc w:val="right"/>
    </w:pPr>
    <w:rPr>
      <w:rFonts w:asciiTheme="minorHAnsi" w:eastAsiaTheme="minorHAnsi" w:hAnsiTheme="minorHAnsi" w:cstheme="minorBidi"/>
      <w:caps/>
      <w:color w:val="253360" w:themeColor="background2"/>
      <w:sz w:val="20"/>
    </w:rPr>
  </w:style>
  <w:style w:type="paragraph" w:customStyle="1" w:styleId="TableHeadingDoT">
    <w:name w:val="Table Heading DoT"/>
    <w:basedOn w:val="TableBody8pt"/>
    <w:rsid w:val="00AB0436"/>
    <w:pPr>
      <w:numPr>
        <w:numId w:val="57"/>
      </w:numPr>
      <w:ind w:left="0" w:right="108"/>
    </w:pPr>
  </w:style>
  <w:style w:type="paragraph" w:customStyle="1" w:styleId="TableHeadingAgenda">
    <w:name w:val="Table Heading Agenda"/>
    <w:rsid w:val="00AB0436"/>
    <w:pPr>
      <w:numPr>
        <w:numId w:val="56"/>
      </w:numPr>
      <w:spacing w:before="28" w:after="28"/>
      <w:ind w:left="0"/>
    </w:pPr>
    <w:rPr>
      <w:rFonts w:asciiTheme="minorHAnsi" w:eastAsiaTheme="minorHAnsi" w:hAnsiTheme="minorHAnsi" w:cstheme="minorBidi"/>
      <w:b/>
      <w:color w:val="63666A"/>
      <w:lang w:eastAsia="en-US"/>
    </w:rPr>
  </w:style>
  <w:style w:type="paragraph" w:customStyle="1" w:styleId="Sectionintro">
    <w:name w:val="Section intro"/>
    <w:basedOn w:val="BodyText"/>
    <w:next w:val="Heading2"/>
    <w:link w:val="SectionintroChar"/>
    <w:qFormat/>
    <w:rsid w:val="00AB0436"/>
    <w:pPr>
      <w:spacing w:after="320" w:line="264" w:lineRule="auto"/>
    </w:pPr>
    <w:rPr>
      <w:rFonts w:asciiTheme="minorHAnsi" w:eastAsiaTheme="minorHAnsi" w:hAnsiTheme="minorHAnsi" w:cstheme="minorBidi"/>
      <w:color w:val="E71D73" w:themeColor="accent1"/>
      <w:sz w:val="32"/>
      <w:szCs w:val="28"/>
    </w:rPr>
  </w:style>
  <w:style w:type="paragraph" w:customStyle="1" w:styleId="Sectiondividertitle">
    <w:name w:val="Section divider title"/>
    <w:basedOn w:val="Normal"/>
    <w:link w:val="SectiondividertitleChar"/>
    <w:qFormat/>
    <w:rsid w:val="00AB0436"/>
    <w:rPr>
      <w:rFonts w:asciiTheme="majorHAnsi" w:eastAsiaTheme="minorHAnsi" w:hAnsiTheme="majorHAnsi" w:cstheme="minorBidi"/>
      <w:color w:val="FFFFFF" w:themeColor="background1"/>
      <w:sz w:val="72"/>
    </w:rPr>
  </w:style>
  <w:style w:type="character" w:customStyle="1" w:styleId="SectionintroChar">
    <w:name w:val="Section intro Char"/>
    <w:basedOn w:val="BodyTextChar"/>
    <w:link w:val="Sectionintro"/>
    <w:rsid w:val="00AB0436"/>
    <w:rPr>
      <w:rFonts w:asciiTheme="minorHAnsi" w:eastAsiaTheme="minorHAnsi" w:hAnsiTheme="minorHAnsi" w:cstheme="minorBidi"/>
      <w:color w:val="E71D73" w:themeColor="accent1"/>
      <w:sz w:val="32"/>
      <w:szCs w:val="28"/>
      <w:lang w:eastAsia="en-US"/>
    </w:rPr>
  </w:style>
  <w:style w:type="paragraph" w:customStyle="1" w:styleId="Sectiondividersubtitle">
    <w:name w:val="Section divider subtitle"/>
    <w:basedOn w:val="Normal"/>
    <w:link w:val="SectiondividersubtitleChar"/>
    <w:qFormat/>
    <w:rsid w:val="00AB0436"/>
    <w:pPr>
      <w:spacing w:after="200" w:line="264" w:lineRule="auto"/>
    </w:pPr>
    <w:rPr>
      <w:rFonts w:asciiTheme="minorHAnsi" w:eastAsiaTheme="minorHAnsi" w:hAnsiTheme="minorHAnsi" w:cstheme="minorBidi"/>
      <w:color w:val="FFFFFF" w:themeColor="background1"/>
      <w:sz w:val="48"/>
      <w:szCs w:val="28"/>
    </w:rPr>
  </w:style>
  <w:style w:type="paragraph" w:customStyle="1" w:styleId="Bodytextnumbered">
    <w:name w:val="Body text numbered"/>
    <w:basedOn w:val="BodyText"/>
    <w:rsid w:val="00AB0436"/>
    <w:pPr>
      <w:spacing w:before="120" w:line="264" w:lineRule="auto"/>
      <w:ind w:left="907" w:hanging="907"/>
    </w:pPr>
    <w:rPr>
      <w:rFonts w:asciiTheme="minorHAnsi" w:eastAsiaTheme="minorHAnsi" w:hAnsiTheme="minorHAnsi" w:cstheme="minorBidi"/>
      <w:color w:val="000000" w:themeColor="text1"/>
      <w:sz w:val="22"/>
    </w:rPr>
  </w:style>
  <w:style w:type="paragraph" w:customStyle="1" w:styleId="Heading1numbered">
    <w:name w:val="Heading 1 numbered"/>
    <w:basedOn w:val="Heading1"/>
    <w:next w:val="Heading2numbered"/>
    <w:link w:val="Heading1numberedChar"/>
    <w:qFormat/>
    <w:rsid w:val="00AB0436"/>
    <w:pPr>
      <w:keepLines w:val="0"/>
      <w:numPr>
        <w:ilvl w:val="1"/>
        <w:numId w:val="52"/>
      </w:numPr>
      <w:tabs>
        <w:tab w:val="clear" w:pos="1304"/>
      </w:tabs>
      <w:spacing w:before="0" w:after="320"/>
      <w:ind w:left="0" w:firstLine="0"/>
    </w:pPr>
    <w:rPr>
      <w:rFonts w:asciiTheme="majorHAnsi" w:eastAsia="MS Mincho" w:hAnsiTheme="majorHAnsi" w:cs="Arial"/>
      <w:b w:val="0"/>
      <w:color w:val="E71D73" w:themeColor="accent1"/>
      <w:kern w:val="32"/>
      <w:sz w:val="52"/>
      <w:szCs w:val="32"/>
    </w:rPr>
  </w:style>
  <w:style w:type="character" w:customStyle="1" w:styleId="Heading1numberedChar">
    <w:name w:val="Heading 1 numbered Char"/>
    <w:basedOn w:val="Heading1Char"/>
    <w:link w:val="Heading1numbered"/>
    <w:rsid w:val="00AB0436"/>
    <w:rPr>
      <w:rFonts w:asciiTheme="majorHAnsi" w:eastAsia="MS Mincho" w:hAnsiTheme="majorHAnsi" w:cs="Arial"/>
      <w:b w:val="0"/>
      <w:color w:val="E71D73" w:themeColor="accent1"/>
      <w:kern w:val="32"/>
      <w:sz w:val="52"/>
      <w:szCs w:val="32"/>
      <w:lang w:eastAsia="en-US"/>
    </w:rPr>
  </w:style>
  <w:style w:type="paragraph" w:customStyle="1" w:styleId="Heading1letters">
    <w:name w:val="Heading 1 letters"/>
    <w:basedOn w:val="Heading1"/>
    <w:next w:val="Heading2letters"/>
    <w:link w:val="Heading1lettersChar"/>
    <w:qFormat/>
    <w:rsid w:val="00AB0436"/>
    <w:pPr>
      <w:numPr>
        <w:ilvl w:val="1"/>
        <w:numId w:val="51"/>
      </w:numPr>
      <w:tabs>
        <w:tab w:val="clear" w:pos="1304"/>
      </w:tabs>
      <w:spacing w:before="0" w:after="320"/>
      <w:ind w:left="0" w:firstLine="0"/>
    </w:pPr>
    <w:rPr>
      <w:rFonts w:asciiTheme="majorHAnsi" w:eastAsiaTheme="majorEastAsia" w:hAnsiTheme="majorHAnsi" w:cstheme="majorBidi"/>
      <w:b w:val="0"/>
      <w:bCs/>
      <w:color w:val="E71D73" w:themeColor="accent1"/>
      <w:sz w:val="52"/>
      <w:szCs w:val="28"/>
    </w:rPr>
  </w:style>
  <w:style w:type="character" w:customStyle="1" w:styleId="Heading1lettersChar">
    <w:name w:val="Heading 1 letters Char"/>
    <w:basedOn w:val="Heading1Char"/>
    <w:link w:val="Heading1letters"/>
    <w:rsid w:val="00AB0436"/>
    <w:rPr>
      <w:rFonts w:asciiTheme="majorHAnsi" w:eastAsiaTheme="majorEastAsia" w:hAnsiTheme="majorHAnsi" w:cstheme="majorBidi"/>
      <w:b w:val="0"/>
      <w:bCs/>
      <w:color w:val="E71D73" w:themeColor="accent1"/>
      <w:sz w:val="52"/>
      <w:szCs w:val="28"/>
      <w:lang w:eastAsia="en-US"/>
    </w:rPr>
  </w:style>
  <w:style w:type="paragraph" w:customStyle="1" w:styleId="Quotationtext">
    <w:name w:val="Quotation text"/>
    <w:basedOn w:val="BodyText"/>
    <w:next w:val="Normal"/>
    <w:link w:val="QuotationtextChar"/>
    <w:qFormat/>
    <w:rsid w:val="00AB0436"/>
    <w:pPr>
      <w:spacing w:before="180" w:after="60" w:line="247" w:lineRule="auto"/>
    </w:pPr>
    <w:rPr>
      <w:rFonts w:asciiTheme="minorHAnsi" w:eastAsiaTheme="minorHAnsi" w:hAnsiTheme="minorHAnsi" w:cstheme="minorBidi"/>
      <w:color w:val="000000" w:themeColor="text1"/>
      <w:sz w:val="22"/>
    </w:rPr>
  </w:style>
  <w:style w:type="character" w:customStyle="1" w:styleId="QuotationtextChar">
    <w:name w:val="Quotation text Char"/>
    <w:basedOn w:val="BodyTextChar"/>
    <w:link w:val="Quotationtext"/>
    <w:rsid w:val="00AB0436"/>
    <w:rPr>
      <w:rFonts w:asciiTheme="minorHAnsi" w:eastAsiaTheme="minorHAnsi" w:hAnsiTheme="minorHAnsi" w:cstheme="minorBidi"/>
      <w:color w:val="000000" w:themeColor="text1"/>
      <w:sz w:val="22"/>
      <w:lang w:eastAsia="en-US"/>
    </w:rPr>
  </w:style>
  <w:style w:type="paragraph" w:customStyle="1" w:styleId="Quotationbyline">
    <w:name w:val="Quotation byline"/>
    <w:basedOn w:val="Quotationtext"/>
    <w:next w:val="BodyText"/>
    <w:link w:val="QuotationbylineChar"/>
    <w:qFormat/>
    <w:rsid w:val="00AB0436"/>
    <w:pPr>
      <w:spacing w:after="180" w:line="240" w:lineRule="auto"/>
      <w:contextualSpacing/>
    </w:pPr>
    <w:rPr>
      <w:b/>
    </w:rPr>
  </w:style>
  <w:style w:type="character" w:customStyle="1" w:styleId="QuotationbylineChar">
    <w:name w:val="Quotation byline Char"/>
    <w:basedOn w:val="QuotationtextChar"/>
    <w:link w:val="Quotationbyline"/>
    <w:rsid w:val="00AB0436"/>
    <w:rPr>
      <w:rFonts w:asciiTheme="minorHAnsi" w:eastAsiaTheme="minorHAnsi" w:hAnsiTheme="minorHAnsi" w:cstheme="minorBidi"/>
      <w:b/>
      <w:color w:val="000000" w:themeColor="text1"/>
      <w:sz w:val="22"/>
      <w:lang w:eastAsia="en-US"/>
    </w:rPr>
  </w:style>
  <w:style w:type="paragraph" w:styleId="Closing">
    <w:name w:val="Closing"/>
    <w:basedOn w:val="Normal"/>
    <w:link w:val="ClosingChar"/>
    <w:semiHidden/>
    <w:rsid w:val="00AB0436"/>
    <w:pPr>
      <w:ind w:left="4252"/>
    </w:pPr>
    <w:rPr>
      <w:rFonts w:asciiTheme="minorHAnsi" w:eastAsiaTheme="minorHAnsi" w:hAnsiTheme="minorHAnsi" w:cstheme="minorBidi"/>
      <w:color w:val="000000" w:themeColor="text1"/>
      <w:sz w:val="18"/>
      <w:szCs w:val="18"/>
    </w:rPr>
  </w:style>
  <w:style w:type="character" w:customStyle="1" w:styleId="ClosingChar">
    <w:name w:val="Closing Char"/>
    <w:basedOn w:val="DefaultParagraphFont"/>
    <w:link w:val="Closing"/>
    <w:semiHidden/>
    <w:rsid w:val="00AB0436"/>
    <w:rPr>
      <w:rFonts w:asciiTheme="minorHAnsi" w:eastAsiaTheme="minorHAnsi" w:hAnsiTheme="minorHAnsi" w:cstheme="minorBidi"/>
      <w:color w:val="000000" w:themeColor="text1"/>
      <w:sz w:val="18"/>
      <w:szCs w:val="18"/>
      <w:lang w:eastAsia="en-US"/>
    </w:rPr>
  </w:style>
  <w:style w:type="paragraph" w:customStyle="1" w:styleId="Biorole">
    <w:name w:val="Bio role"/>
    <w:basedOn w:val="Normal"/>
    <w:next w:val="Biotext"/>
    <w:link w:val="BioroleChar"/>
    <w:qFormat/>
    <w:rsid w:val="00AB0436"/>
    <w:pPr>
      <w:keepNext/>
      <w:keepLines/>
      <w:spacing w:after="200"/>
      <w:contextualSpacing/>
      <w:outlineLvl w:val="2"/>
    </w:pPr>
    <w:rPr>
      <w:rFonts w:asciiTheme="majorHAnsi" w:eastAsiaTheme="majorEastAsia" w:hAnsiTheme="majorHAnsi" w:cstheme="majorBidi"/>
      <w:b/>
      <w:bCs/>
      <w:color w:val="000000" w:themeColor="text1"/>
    </w:rPr>
  </w:style>
  <w:style w:type="character" w:customStyle="1" w:styleId="BioroleChar">
    <w:name w:val="Bio role Char"/>
    <w:basedOn w:val="DefaultParagraphFont"/>
    <w:link w:val="Biorole"/>
    <w:rsid w:val="00AB0436"/>
    <w:rPr>
      <w:rFonts w:asciiTheme="majorHAnsi" w:eastAsiaTheme="majorEastAsia" w:hAnsiTheme="majorHAnsi" w:cstheme="majorBidi"/>
      <w:b/>
      <w:bCs/>
      <w:color w:val="000000" w:themeColor="text1"/>
      <w:lang w:eastAsia="en-US"/>
    </w:rPr>
  </w:style>
  <w:style w:type="paragraph" w:customStyle="1" w:styleId="Biotext">
    <w:name w:val="Bio text"/>
    <w:basedOn w:val="BodyText"/>
    <w:link w:val="BiotextChar"/>
    <w:qFormat/>
    <w:rsid w:val="00AB0436"/>
    <w:pPr>
      <w:spacing w:line="264" w:lineRule="auto"/>
    </w:pPr>
    <w:rPr>
      <w:rFonts w:asciiTheme="minorHAnsi" w:eastAsiaTheme="minorHAnsi" w:hAnsiTheme="minorHAnsi" w:cstheme="minorBidi"/>
      <w:color w:val="000000" w:themeColor="text1"/>
      <w:sz w:val="22"/>
      <w:szCs w:val="18"/>
    </w:rPr>
  </w:style>
  <w:style w:type="character" w:customStyle="1" w:styleId="BiotextChar">
    <w:name w:val="Bio text Char"/>
    <w:basedOn w:val="BodyTextChar"/>
    <w:link w:val="Biotext"/>
    <w:rsid w:val="00AB0436"/>
    <w:rPr>
      <w:rFonts w:asciiTheme="minorHAnsi" w:eastAsiaTheme="minorHAnsi" w:hAnsiTheme="minorHAnsi" w:cstheme="minorBidi"/>
      <w:color w:val="000000" w:themeColor="text1"/>
      <w:sz w:val="22"/>
      <w:szCs w:val="18"/>
      <w:lang w:eastAsia="en-US"/>
    </w:rPr>
  </w:style>
  <w:style w:type="paragraph" w:customStyle="1" w:styleId="Subheadingwhite">
    <w:name w:val="Subheading white"/>
    <w:basedOn w:val="Normal"/>
    <w:link w:val="SubheadingwhiteChar"/>
    <w:qFormat/>
    <w:rsid w:val="00AB0436"/>
    <w:pPr>
      <w:spacing w:after="240" w:line="264" w:lineRule="auto"/>
    </w:pPr>
    <w:rPr>
      <w:rFonts w:eastAsiaTheme="minorHAnsi" w:cstheme="minorBidi"/>
      <w:color w:val="FFFFFF" w:themeColor="background1"/>
      <w:sz w:val="24"/>
      <w:szCs w:val="18"/>
    </w:rPr>
  </w:style>
  <w:style w:type="character" w:customStyle="1" w:styleId="SubheadingwhiteChar">
    <w:name w:val="Subheading white Char"/>
    <w:basedOn w:val="DefaultParagraphFont"/>
    <w:link w:val="Subheadingwhite"/>
    <w:rsid w:val="00AB0436"/>
    <w:rPr>
      <w:rFonts w:ascii="Arial" w:eastAsiaTheme="minorHAnsi" w:hAnsi="Arial" w:cstheme="minorBidi"/>
      <w:color w:val="FFFFFF" w:themeColor="background1"/>
      <w:sz w:val="24"/>
      <w:szCs w:val="18"/>
      <w:lang w:eastAsia="en-US"/>
    </w:rPr>
  </w:style>
  <w:style w:type="paragraph" w:customStyle="1" w:styleId="Biotelephonedetails">
    <w:name w:val="Bio telephone details"/>
    <w:basedOn w:val="Bodytextnospacing"/>
    <w:next w:val="Bioemailaddress"/>
    <w:link w:val="BiotelephonedetailsChar"/>
    <w:qFormat/>
    <w:rsid w:val="00AB0436"/>
    <w:pPr>
      <w:keepNext/>
      <w:spacing w:before="0"/>
    </w:pPr>
    <w:rPr>
      <w:bCs/>
      <w:sz w:val="17"/>
      <w:szCs w:val="16"/>
    </w:rPr>
  </w:style>
  <w:style w:type="character" w:customStyle="1" w:styleId="BiotelephonedetailsChar">
    <w:name w:val="Bio telephone details Char"/>
    <w:basedOn w:val="DefaultParagraphFont"/>
    <w:link w:val="Biotelephonedetails"/>
    <w:rsid w:val="00AB0436"/>
    <w:rPr>
      <w:rFonts w:asciiTheme="minorHAnsi" w:eastAsia="MS Mincho" w:hAnsiTheme="minorHAnsi"/>
      <w:bCs/>
      <w:color w:val="000000" w:themeColor="text1"/>
      <w:sz w:val="17"/>
      <w:szCs w:val="16"/>
      <w:lang w:eastAsia="en-US"/>
    </w:rPr>
  </w:style>
  <w:style w:type="paragraph" w:customStyle="1" w:styleId="Appendixdividertitle">
    <w:name w:val="Appendix divider title"/>
    <w:basedOn w:val="Sectiondividertitle"/>
    <w:link w:val="AppendixdividertitleChar"/>
    <w:qFormat/>
    <w:rsid w:val="00AB0436"/>
    <w:pPr>
      <w:suppressOverlap/>
    </w:pPr>
    <w:rPr>
      <w:szCs w:val="108"/>
    </w:rPr>
  </w:style>
  <w:style w:type="paragraph" w:customStyle="1" w:styleId="Appendixdividersubtitle">
    <w:name w:val="Appendix divider subtitle"/>
    <w:basedOn w:val="Sectiondividersubtitle"/>
    <w:link w:val="AppendixdividersubtitleChar"/>
    <w:qFormat/>
    <w:rsid w:val="00AB0436"/>
    <w:pPr>
      <w:suppressOverlap/>
    </w:pPr>
  </w:style>
  <w:style w:type="character" w:customStyle="1" w:styleId="SectiondividertitleChar">
    <w:name w:val="Section divider title Char"/>
    <w:basedOn w:val="DefaultParagraphFont"/>
    <w:link w:val="Sectiondividertitle"/>
    <w:rsid w:val="00AB0436"/>
    <w:rPr>
      <w:rFonts w:asciiTheme="majorHAnsi" w:eastAsiaTheme="minorHAnsi" w:hAnsiTheme="majorHAnsi" w:cstheme="minorBidi"/>
      <w:color w:val="FFFFFF" w:themeColor="background1"/>
      <w:sz w:val="72"/>
      <w:lang w:eastAsia="en-US"/>
    </w:rPr>
  </w:style>
  <w:style w:type="character" w:customStyle="1" w:styleId="AppendixdividertitleChar">
    <w:name w:val="Appendix divider title Char"/>
    <w:basedOn w:val="SectiondividertitleChar"/>
    <w:link w:val="Appendixdividertitle"/>
    <w:rsid w:val="00AB0436"/>
    <w:rPr>
      <w:rFonts w:asciiTheme="majorHAnsi" w:eastAsiaTheme="minorHAnsi" w:hAnsiTheme="majorHAnsi" w:cstheme="minorBidi"/>
      <w:color w:val="FFFFFF" w:themeColor="background1"/>
      <w:sz w:val="72"/>
      <w:szCs w:val="108"/>
      <w:lang w:eastAsia="en-US"/>
    </w:rPr>
  </w:style>
  <w:style w:type="paragraph" w:customStyle="1" w:styleId="Appendixheading1noTOC">
    <w:name w:val="Appendix heading 1 no TOC"/>
    <w:basedOn w:val="Appendixheading1"/>
    <w:next w:val="BodyText"/>
    <w:link w:val="Appendixheading1noTOCChar"/>
    <w:qFormat/>
    <w:rsid w:val="00AB0436"/>
  </w:style>
  <w:style w:type="character" w:customStyle="1" w:styleId="SectiondividersubtitleChar">
    <w:name w:val="Section divider subtitle Char"/>
    <w:basedOn w:val="DefaultParagraphFont"/>
    <w:link w:val="Sectiondividersubtitle"/>
    <w:rsid w:val="00AB0436"/>
    <w:rPr>
      <w:rFonts w:asciiTheme="minorHAnsi" w:eastAsiaTheme="minorHAnsi" w:hAnsiTheme="minorHAnsi" w:cstheme="minorBidi"/>
      <w:color w:val="FFFFFF" w:themeColor="background1"/>
      <w:sz w:val="48"/>
      <w:szCs w:val="28"/>
      <w:lang w:eastAsia="en-US"/>
    </w:rPr>
  </w:style>
  <w:style w:type="character" w:customStyle="1" w:styleId="AppendixdividersubtitleChar">
    <w:name w:val="Appendix divider subtitle Char"/>
    <w:basedOn w:val="SectiondividersubtitleChar"/>
    <w:link w:val="Appendixdividersubtitle"/>
    <w:rsid w:val="00AB0436"/>
    <w:rPr>
      <w:rFonts w:asciiTheme="minorHAnsi" w:eastAsiaTheme="minorHAnsi" w:hAnsiTheme="minorHAnsi" w:cstheme="minorBidi"/>
      <w:color w:val="FFFFFF" w:themeColor="background1"/>
      <w:sz w:val="48"/>
      <w:szCs w:val="28"/>
      <w:lang w:eastAsia="en-US"/>
    </w:rPr>
  </w:style>
  <w:style w:type="character" w:customStyle="1" w:styleId="Appendixheading1Char">
    <w:name w:val="Appendix heading 1 Char"/>
    <w:basedOn w:val="Heading1Char"/>
    <w:link w:val="Appendixheading1"/>
    <w:rsid w:val="00AB0436"/>
    <w:rPr>
      <w:rFonts w:asciiTheme="majorHAnsi" w:eastAsiaTheme="majorEastAsia" w:hAnsiTheme="majorHAnsi" w:cstheme="majorBidi"/>
      <w:b w:val="0"/>
      <w:bCs/>
      <w:color w:val="E71D73" w:themeColor="accent1"/>
      <w:sz w:val="52"/>
      <w:szCs w:val="28"/>
      <w:lang w:eastAsia="en-US"/>
    </w:rPr>
  </w:style>
  <w:style w:type="character" w:customStyle="1" w:styleId="Appendixheading1noTOCChar">
    <w:name w:val="Appendix heading 1 no TOC Char"/>
    <w:basedOn w:val="Appendixheading1Char"/>
    <w:link w:val="Appendixheading1noTOC"/>
    <w:rsid w:val="00AB0436"/>
    <w:rPr>
      <w:rFonts w:asciiTheme="majorHAnsi" w:eastAsiaTheme="majorEastAsia" w:hAnsiTheme="majorHAnsi" w:cstheme="majorBidi"/>
      <w:b w:val="0"/>
      <w:bCs/>
      <w:color w:val="E71D73" w:themeColor="accent1"/>
      <w:sz w:val="52"/>
      <w:szCs w:val="28"/>
      <w:lang w:eastAsia="en-US"/>
    </w:rPr>
  </w:style>
  <w:style w:type="paragraph" w:customStyle="1" w:styleId="Contactname">
    <w:name w:val="Contact name"/>
    <w:basedOn w:val="BackcoverFrame"/>
    <w:link w:val="ContactnameChar"/>
    <w:rsid w:val="00AB0436"/>
    <w:pPr>
      <w:framePr w:wrap="auto" w:vAnchor="margin" w:hAnchor="text" w:yAlign="inline"/>
      <w:spacing w:line="240" w:lineRule="auto"/>
    </w:pPr>
    <w:rPr>
      <w:b/>
      <w:bCs/>
      <w:color w:val="E71D73" w:themeColor="accent1"/>
      <w:sz w:val="32"/>
      <w:szCs w:val="32"/>
    </w:rPr>
  </w:style>
  <w:style w:type="paragraph" w:customStyle="1" w:styleId="Contactrole">
    <w:name w:val="Contact role"/>
    <w:basedOn w:val="BackcoverFrame"/>
    <w:link w:val="ContactroleChar"/>
    <w:rsid w:val="00AB0436"/>
    <w:pPr>
      <w:framePr w:wrap="auto" w:vAnchor="margin" w:hAnchor="text" w:yAlign="inline"/>
      <w:spacing w:line="288" w:lineRule="auto"/>
    </w:pPr>
    <w:rPr>
      <w:color w:val="333333" w:themeColor="text2"/>
      <w:sz w:val="24"/>
      <w:szCs w:val="24"/>
    </w:rPr>
  </w:style>
  <w:style w:type="character" w:customStyle="1" w:styleId="ContactnameChar">
    <w:name w:val="Contact name Char"/>
    <w:basedOn w:val="DefaultParagraphFont"/>
    <w:link w:val="Contactname"/>
    <w:rsid w:val="00AB0436"/>
    <w:rPr>
      <w:rFonts w:asciiTheme="minorHAnsi" w:eastAsiaTheme="minorHAnsi" w:hAnsiTheme="minorHAnsi" w:cstheme="minorBidi"/>
      <w:b/>
      <w:bCs/>
      <w:color w:val="E71D73" w:themeColor="accent1"/>
      <w:sz w:val="32"/>
      <w:szCs w:val="32"/>
      <w:lang w:eastAsia="en-US"/>
    </w:rPr>
  </w:style>
  <w:style w:type="character" w:customStyle="1" w:styleId="ContactroleChar">
    <w:name w:val="Contact role Char"/>
    <w:basedOn w:val="DefaultParagraphFont"/>
    <w:link w:val="Contactrole"/>
    <w:rsid w:val="00AB0436"/>
    <w:rPr>
      <w:rFonts w:asciiTheme="minorHAnsi" w:eastAsiaTheme="minorHAnsi" w:hAnsiTheme="minorHAnsi" w:cstheme="minorBidi"/>
      <w:color w:val="333333" w:themeColor="text2"/>
      <w:sz w:val="24"/>
      <w:szCs w:val="24"/>
      <w:lang w:eastAsia="en-US"/>
    </w:rPr>
  </w:style>
  <w:style w:type="character" w:customStyle="1" w:styleId="Contacttelephone">
    <w:name w:val="Contact telephone"/>
    <w:basedOn w:val="DefaultParagraphFont"/>
    <w:uiPriority w:val="1"/>
    <w:qFormat/>
    <w:rsid w:val="00AB0436"/>
    <w:rPr>
      <w:b/>
      <w:bCs/>
      <w:lang w:val="en-GB"/>
    </w:rPr>
  </w:style>
  <w:style w:type="paragraph" w:customStyle="1" w:styleId="BackcoverText">
    <w:name w:val="Backcover Text"/>
    <w:basedOn w:val="Normal"/>
    <w:qFormat/>
    <w:rsid w:val="00AB0436"/>
    <w:pPr>
      <w:framePr w:w="10206" w:h="15046" w:hRule="exact" w:wrap="auto" w:hAnchor="text" w:yAlign="bottom"/>
      <w:spacing w:before="120" w:line="252" w:lineRule="auto"/>
    </w:pPr>
    <w:rPr>
      <w:rFonts w:asciiTheme="minorHAnsi" w:eastAsiaTheme="minorHAnsi" w:hAnsiTheme="minorHAnsi" w:cstheme="minorBidi"/>
      <w:color w:val="253360" w:themeColor="background2"/>
      <w:sz w:val="14"/>
      <w:szCs w:val="18"/>
    </w:rPr>
  </w:style>
  <w:style w:type="paragraph" w:customStyle="1" w:styleId="BackcoverAddress">
    <w:name w:val="Backcover Address"/>
    <w:basedOn w:val="BackcoverText"/>
    <w:qFormat/>
    <w:rsid w:val="00AB0436"/>
    <w:pPr>
      <w:framePr w:wrap="auto"/>
      <w:spacing w:before="0"/>
    </w:pPr>
    <w:rPr>
      <w:sz w:val="18"/>
    </w:rPr>
  </w:style>
  <w:style w:type="paragraph" w:customStyle="1" w:styleId="Headertitle">
    <w:name w:val="Header title"/>
    <w:basedOn w:val="Normal"/>
    <w:link w:val="HeadertitleChar"/>
    <w:qFormat/>
    <w:rsid w:val="00AB0436"/>
    <w:pPr>
      <w:jc w:val="right"/>
    </w:pPr>
    <w:rPr>
      <w:rFonts w:asciiTheme="minorHAnsi" w:eastAsiaTheme="minorHAnsi" w:hAnsiTheme="minorHAnsi" w:cstheme="minorBidi"/>
      <w:color w:val="888B8D"/>
      <w:sz w:val="24"/>
      <w:szCs w:val="24"/>
    </w:rPr>
  </w:style>
  <w:style w:type="paragraph" w:customStyle="1" w:styleId="Headertitlewhite">
    <w:name w:val="Header title white"/>
    <w:basedOn w:val="Headertitle"/>
    <w:link w:val="HeadertitlewhiteChar"/>
    <w:qFormat/>
    <w:rsid w:val="00AB0436"/>
    <w:rPr>
      <w:color w:val="FFFFFF" w:themeColor="background1"/>
    </w:rPr>
  </w:style>
  <w:style w:type="character" w:customStyle="1" w:styleId="HeadertitleChar">
    <w:name w:val="Header title Char"/>
    <w:basedOn w:val="DefaultParagraphFont"/>
    <w:link w:val="Headertitle"/>
    <w:rsid w:val="00AB0436"/>
    <w:rPr>
      <w:rFonts w:asciiTheme="minorHAnsi" w:eastAsiaTheme="minorHAnsi" w:hAnsiTheme="minorHAnsi" w:cstheme="minorBidi"/>
      <w:color w:val="888B8D"/>
      <w:sz w:val="24"/>
      <w:szCs w:val="24"/>
      <w:lang w:eastAsia="en-US"/>
    </w:rPr>
  </w:style>
  <w:style w:type="paragraph" w:customStyle="1" w:styleId="Pagenumberwhite">
    <w:name w:val="Page number white"/>
    <w:basedOn w:val="Footer"/>
    <w:link w:val="PagenumberwhiteChar"/>
    <w:qFormat/>
    <w:rsid w:val="00AB0436"/>
    <w:pPr>
      <w:tabs>
        <w:tab w:val="clear" w:pos="8392"/>
        <w:tab w:val="center" w:pos="4513"/>
        <w:tab w:val="right" w:pos="9026"/>
      </w:tabs>
      <w:spacing w:before="0"/>
      <w:suppressOverlap/>
    </w:pPr>
    <w:rPr>
      <w:rFonts w:asciiTheme="minorHAnsi" w:eastAsiaTheme="minorHAnsi" w:hAnsiTheme="minorHAnsi" w:cstheme="minorBidi"/>
      <w:color w:val="FFFFFF" w:themeColor="background1"/>
      <w:sz w:val="24"/>
      <w:szCs w:val="24"/>
    </w:rPr>
  </w:style>
  <w:style w:type="character" w:customStyle="1" w:styleId="HeadertitlewhiteChar">
    <w:name w:val="Header title white Char"/>
    <w:basedOn w:val="HeadertitleChar"/>
    <w:link w:val="Headertitlewhite"/>
    <w:rsid w:val="00AB0436"/>
    <w:rPr>
      <w:rFonts w:asciiTheme="minorHAnsi" w:eastAsiaTheme="minorHAnsi" w:hAnsiTheme="minorHAnsi" w:cstheme="minorBidi"/>
      <w:color w:val="FFFFFF" w:themeColor="background1"/>
      <w:sz w:val="24"/>
      <w:szCs w:val="24"/>
      <w:lang w:eastAsia="en-US"/>
    </w:rPr>
  </w:style>
  <w:style w:type="paragraph" w:customStyle="1" w:styleId="Headerpagenumber">
    <w:name w:val="Header page number"/>
    <w:basedOn w:val="Pagenumberwhite"/>
    <w:link w:val="HeaderpagenumberChar"/>
    <w:qFormat/>
    <w:rsid w:val="00AB0436"/>
    <w:rPr>
      <w:color w:val="523E91" w:themeColor="accent4"/>
    </w:rPr>
  </w:style>
  <w:style w:type="character" w:customStyle="1" w:styleId="PagenumberwhiteChar">
    <w:name w:val="Page number white Char"/>
    <w:basedOn w:val="FooterChar"/>
    <w:link w:val="Pagenumberwhite"/>
    <w:rsid w:val="00AB0436"/>
    <w:rPr>
      <w:rFonts w:asciiTheme="minorHAnsi" w:eastAsiaTheme="minorHAnsi" w:hAnsiTheme="minorHAnsi" w:cstheme="minorBidi"/>
      <w:color w:val="FFFFFF" w:themeColor="background1"/>
      <w:sz w:val="24"/>
      <w:szCs w:val="24"/>
      <w:lang w:eastAsia="en-US"/>
    </w:rPr>
  </w:style>
  <w:style w:type="paragraph" w:customStyle="1" w:styleId="Headerpagenumberwhite">
    <w:name w:val="Header page number white"/>
    <w:basedOn w:val="Headerpagenumber"/>
    <w:link w:val="HeaderpagenumberwhiteChar"/>
    <w:qFormat/>
    <w:rsid w:val="00AB0436"/>
    <w:rPr>
      <w:color w:val="FFFFFF" w:themeColor="background1"/>
    </w:rPr>
  </w:style>
  <w:style w:type="character" w:customStyle="1" w:styleId="HeaderpagenumberChar">
    <w:name w:val="Header page number Char"/>
    <w:basedOn w:val="PagenumberwhiteChar"/>
    <w:link w:val="Headerpagenumber"/>
    <w:rsid w:val="00AB0436"/>
    <w:rPr>
      <w:rFonts w:asciiTheme="minorHAnsi" w:eastAsiaTheme="minorHAnsi" w:hAnsiTheme="minorHAnsi" w:cstheme="minorBidi"/>
      <w:color w:val="523E91" w:themeColor="accent4"/>
      <w:sz w:val="24"/>
      <w:szCs w:val="24"/>
      <w:lang w:eastAsia="en-US"/>
    </w:rPr>
  </w:style>
  <w:style w:type="character" w:customStyle="1" w:styleId="HeaderpagenumberwhiteChar">
    <w:name w:val="Header page number white Char"/>
    <w:basedOn w:val="HeaderpagenumberChar"/>
    <w:link w:val="Headerpagenumberwhite"/>
    <w:rsid w:val="00AB0436"/>
    <w:rPr>
      <w:rFonts w:asciiTheme="minorHAnsi" w:eastAsiaTheme="minorHAnsi" w:hAnsiTheme="minorHAnsi" w:cstheme="minorBidi"/>
      <w:color w:val="FFFFFF" w:themeColor="background1"/>
      <w:sz w:val="24"/>
      <w:szCs w:val="24"/>
      <w:lang w:eastAsia="en-US"/>
    </w:rPr>
  </w:style>
  <w:style w:type="paragraph" w:customStyle="1" w:styleId="Bioemailaddress">
    <w:name w:val="Bio email address"/>
    <w:basedOn w:val="Biotelephonedetails"/>
    <w:next w:val="Biotext"/>
    <w:link w:val="BioemailaddressChar"/>
    <w:qFormat/>
    <w:rsid w:val="00AB0436"/>
    <w:pPr>
      <w:spacing w:after="240"/>
    </w:pPr>
  </w:style>
  <w:style w:type="character" w:customStyle="1" w:styleId="BioemailaddressChar">
    <w:name w:val="Bio email address Char"/>
    <w:basedOn w:val="BiotelephonedetailsChar"/>
    <w:link w:val="Bioemailaddress"/>
    <w:rsid w:val="00AB0436"/>
    <w:rPr>
      <w:rFonts w:asciiTheme="minorHAnsi" w:eastAsia="MS Mincho" w:hAnsiTheme="minorHAnsi"/>
      <w:bCs/>
      <w:color w:val="000000" w:themeColor="text1"/>
      <w:sz w:val="17"/>
      <w:szCs w:val="16"/>
      <w:lang w:eastAsia="en-US"/>
    </w:rPr>
  </w:style>
  <w:style w:type="paragraph" w:customStyle="1" w:styleId="Sectiondividerletters">
    <w:name w:val="Section divider letters"/>
    <w:basedOn w:val="Sectiondividertitle"/>
    <w:next w:val="Sectiondividertitle"/>
    <w:link w:val="SectiondividerlettersChar"/>
    <w:qFormat/>
    <w:rsid w:val="00AB0436"/>
    <w:pPr>
      <w:numPr>
        <w:numId w:val="51"/>
      </w:numPr>
      <w:tabs>
        <w:tab w:val="clear" w:pos="1304"/>
      </w:tabs>
      <w:ind w:left="0" w:firstLine="0"/>
      <w:suppressOverlap/>
    </w:pPr>
    <w:rPr>
      <w:szCs w:val="108"/>
    </w:rPr>
  </w:style>
  <w:style w:type="paragraph" w:customStyle="1" w:styleId="Sectiondividernumbered">
    <w:name w:val="Section divider numbered"/>
    <w:basedOn w:val="Sectiondividertitle"/>
    <w:next w:val="Sectiondividertitle"/>
    <w:link w:val="SectiondividernumberedChar"/>
    <w:qFormat/>
    <w:rsid w:val="00AB0436"/>
    <w:pPr>
      <w:numPr>
        <w:numId w:val="52"/>
      </w:numPr>
      <w:tabs>
        <w:tab w:val="clear" w:pos="1304"/>
      </w:tabs>
      <w:ind w:left="0" w:firstLine="0"/>
    </w:pPr>
  </w:style>
  <w:style w:type="character" w:customStyle="1" w:styleId="SectiondividerlettersChar">
    <w:name w:val="Section divider letters Char"/>
    <w:basedOn w:val="SectiondividertitleChar"/>
    <w:link w:val="Sectiondividerletters"/>
    <w:rsid w:val="00AB0436"/>
    <w:rPr>
      <w:rFonts w:asciiTheme="majorHAnsi" w:eastAsiaTheme="minorHAnsi" w:hAnsiTheme="majorHAnsi" w:cstheme="minorBidi"/>
      <w:color w:val="FFFFFF" w:themeColor="background1"/>
      <w:sz w:val="72"/>
      <w:szCs w:val="108"/>
      <w:lang w:eastAsia="en-US"/>
    </w:rPr>
  </w:style>
  <w:style w:type="paragraph" w:customStyle="1" w:styleId="Appendixdividernumbered">
    <w:name w:val="Appendix divider numbered"/>
    <w:basedOn w:val="Appendixdividertitle"/>
    <w:next w:val="Appendixdividertitle"/>
    <w:link w:val="AppendixdividernumberedChar"/>
    <w:qFormat/>
    <w:rsid w:val="00AB0436"/>
    <w:pPr>
      <w:numPr>
        <w:numId w:val="60"/>
      </w:numPr>
      <w:tabs>
        <w:tab w:val="clear" w:pos="1304"/>
      </w:tabs>
      <w:ind w:left="0" w:firstLine="0"/>
    </w:pPr>
  </w:style>
  <w:style w:type="character" w:customStyle="1" w:styleId="SectiondividernumberedChar">
    <w:name w:val="Section divider numbered Char"/>
    <w:basedOn w:val="SectiondividertitleChar"/>
    <w:link w:val="Sectiondividernumbered"/>
    <w:rsid w:val="00AB0436"/>
    <w:rPr>
      <w:rFonts w:asciiTheme="majorHAnsi" w:eastAsiaTheme="minorHAnsi" w:hAnsiTheme="majorHAnsi" w:cstheme="minorBidi"/>
      <w:color w:val="FFFFFF" w:themeColor="background1"/>
      <w:sz w:val="72"/>
      <w:lang w:eastAsia="en-US"/>
    </w:rPr>
  </w:style>
  <w:style w:type="paragraph" w:customStyle="1" w:styleId="Appendixdividerletters">
    <w:name w:val="Appendix divider letters"/>
    <w:basedOn w:val="Appendixdividertitle"/>
    <w:next w:val="Appendixdividertitle"/>
    <w:link w:val="AppendixdividerlettersChar"/>
    <w:qFormat/>
    <w:rsid w:val="00AB0436"/>
    <w:pPr>
      <w:numPr>
        <w:numId w:val="59"/>
      </w:numPr>
      <w:tabs>
        <w:tab w:val="clear" w:pos="1304"/>
      </w:tabs>
      <w:ind w:left="0" w:firstLine="0"/>
    </w:pPr>
  </w:style>
  <w:style w:type="character" w:customStyle="1" w:styleId="AppendixdividernumberedChar">
    <w:name w:val="Appendix divider numbered Char"/>
    <w:basedOn w:val="AppendixdividertitleChar"/>
    <w:link w:val="Appendixdividernumbered"/>
    <w:rsid w:val="00AB0436"/>
    <w:rPr>
      <w:rFonts w:asciiTheme="majorHAnsi" w:eastAsiaTheme="minorHAnsi" w:hAnsiTheme="majorHAnsi" w:cstheme="minorBidi"/>
      <w:color w:val="FFFFFF" w:themeColor="background1"/>
      <w:sz w:val="72"/>
      <w:szCs w:val="108"/>
      <w:lang w:eastAsia="en-US"/>
    </w:rPr>
  </w:style>
  <w:style w:type="paragraph" w:customStyle="1" w:styleId="Appendixheading1lettersv2">
    <w:name w:val="Appendix heading 1 letters_v2"/>
    <w:basedOn w:val="Normal"/>
    <w:next w:val="Appendixheading2lettersv2"/>
    <w:link w:val="Appendixheading1lettersv2Char"/>
    <w:qFormat/>
    <w:rsid w:val="00AB0436"/>
    <w:pPr>
      <w:keepNext/>
      <w:keepLines/>
      <w:pageBreakBefore/>
      <w:numPr>
        <w:numId w:val="61"/>
      </w:numPr>
      <w:tabs>
        <w:tab w:val="clear" w:pos="737"/>
      </w:tabs>
      <w:spacing w:after="320"/>
      <w:ind w:left="0" w:firstLine="0"/>
      <w:outlineLvl w:val="0"/>
    </w:pPr>
    <w:rPr>
      <w:rFonts w:asciiTheme="majorHAnsi" w:eastAsiaTheme="majorEastAsia" w:hAnsiTheme="majorHAnsi" w:cstheme="majorBidi"/>
      <w:color w:val="E71D73" w:themeColor="accent1"/>
      <w:sz w:val="52"/>
      <w:szCs w:val="52"/>
    </w:rPr>
  </w:style>
  <w:style w:type="character" w:customStyle="1" w:styleId="AppendixdividerlettersChar">
    <w:name w:val="Appendix divider letters Char"/>
    <w:basedOn w:val="AppendixdividertitleChar"/>
    <w:link w:val="Appendixdividerletters"/>
    <w:rsid w:val="00AB0436"/>
    <w:rPr>
      <w:rFonts w:asciiTheme="majorHAnsi" w:eastAsiaTheme="minorHAnsi" w:hAnsiTheme="majorHAnsi" w:cstheme="minorBidi"/>
      <w:color w:val="FFFFFF" w:themeColor="background1"/>
      <w:sz w:val="72"/>
      <w:szCs w:val="108"/>
      <w:lang w:eastAsia="en-US"/>
    </w:rPr>
  </w:style>
  <w:style w:type="character" w:customStyle="1" w:styleId="Appendixheading1lettersv2Char">
    <w:name w:val="Appendix heading 1 letters_v2 Char"/>
    <w:basedOn w:val="DefaultParagraphFont"/>
    <w:link w:val="Appendixheading1lettersv2"/>
    <w:rsid w:val="00AB0436"/>
    <w:rPr>
      <w:rFonts w:asciiTheme="majorHAnsi" w:eastAsiaTheme="majorEastAsia" w:hAnsiTheme="majorHAnsi" w:cstheme="majorBidi"/>
      <w:color w:val="E71D73" w:themeColor="accent1"/>
      <w:sz w:val="52"/>
      <w:szCs w:val="52"/>
      <w:lang w:eastAsia="en-US"/>
    </w:rPr>
  </w:style>
  <w:style w:type="paragraph" w:customStyle="1" w:styleId="Appendixheading1numberedv2">
    <w:name w:val="Appendix heading 1 numbered_v2"/>
    <w:basedOn w:val="Normal"/>
    <w:next w:val="Appendixheading2numberedv2"/>
    <w:link w:val="Appendixheading1numberedv2Char"/>
    <w:qFormat/>
    <w:rsid w:val="00AB0436"/>
    <w:pPr>
      <w:keepNext/>
      <w:pageBreakBefore/>
      <w:numPr>
        <w:numId w:val="62"/>
      </w:numPr>
      <w:tabs>
        <w:tab w:val="clear" w:pos="737"/>
      </w:tabs>
      <w:spacing w:after="320"/>
      <w:ind w:left="0" w:firstLine="0"/>
      <w:outlineLvl w:val="0"/>
    </w:pPr>
    <w:rPr>
      <w:rFonts w:asciiTheme="majorHAnsi" w:eastAsia="MS Mincho" w:hAnsiTheme="majorHAnsi" w:cs="Arial"/>
      <w:color w:val="E71D73" w:themeColor="accent1"/>
      <w:kern w:val="32"/>
      <w:sz w:val="52"/>
      <w:szCs w:val="32"/>
    </w:rPr>
  </w:style>
  <w:style w:type="character" w:customStyle="1" w:styleId="Appendixheading1numberedv2Char">
    <w:name w:val="Appendix heading 1 numbered_v2 Char"/>
    <w:basedOn w:val="DefaultParagraphFont"/>
    <w:link w:val="Appendixheading1numberedv2"/>
    <w:rsid w:val="00AB0436"/>
    <w:rPr>
      <w:rFonts w:asciiTheme="majorHAnsi" w:eastAsia="MS Mincho" w:hAnsiTheme="majorHAnsi" w:cs="Arial"/>
      <w:color w:val="E71D73" w:themeColor="accent1"/>
      <w:kern w:val="32"/>
      <w:sz w:val="52"/>
      <w:szCs w:val="32"/>
      <w:lang w:eastAsia="en-US"/>
    </w:rPr>
  </w:style>
  <w:style w:type="paragraph" w:customStyle="1" w:styleId="Appendixheading2numberedv2">
    <w:name w:val="Appendix heading 2 numbered_v2"/>
    <w:basedOn w:val="Appendixheading2"/>
    <w:next w:val="BodyText"/>
    <w:link w:val="Appendixheading2numberedv2Char"/>
    <w:qFormat/>
    <w:rsid w:val="00AB0436"/>
    <w:pPr>
      <w:numPr>
        <w:ilvl w:val="1"/>
        <w:numId w:val="62"/>
      </w:numPr>
      <w:tabs>
        <w:tab w:val="clear" w:pos="737"/>
      </w:tabs>
      <w:ind w:left="0" w:firstLine="0"/>
    </w:pPr>
  </w:style>
  <w:style w:type="character" w:customStyle="1" w:styleId="Appendixheading2numberedv2Char">
    <w:name w:val="Appendix heading 2 numbered_v2 Char"/>
    <w:basedOn w:val="DefaultParagraphFont"/>
    <w:link w:val="Appendixheading2numberedv2"/>
    <w:rsid w:val="00AB0436"/>
    <w:rPr>
      <w:rFonts w:asciiTheme="majorHAnsi" w:eastAsiaTheme="majorEastAsia" w:hAnsiTheme="majorHAnsi" w:cstheme="majorBidi"/>
      <w:b/>
      <w:bCs/>
      <w:color w:val="95C11F" w:themeColor="accent2"/>
      <w:sz w:val="24"/>
      <w:szCs w:val="26"/>
      <w:lang w:eastAsia="en-US"/>
    </w:rPr>
  </w:style>
  <w:style w:type="paragraph" w:customStyle="1" w:styleId="Appendixheading2lettersv2">
    <w:name w:val="Appendix heading 2 letters_v2"/>
    <w:basedOn w:val="Appendixheading2"/>
    <w:next w:val="BodyText"/>
    <w:link w:val="Appendixheading2lettersv2Char"/>
    <w:qFormat/>
    <w:rsid w:val="00AB0436"/>
    <w:pPr>
      <w:numPr>
        <w:ilvl w:val="1"/>
        <w:numId w:val="61"/>
      </w:numPr>
      <w:tabs>
        <w:tab w:val="clear" w:pos="737"/>
      </w:tabs>
      <w:ind w:left="0" w:firstLine="0"/>
    </w:pPr>
  </w:style>
  <w:style w:type="character" w:customStyle="1" w:styleId="Appendixheading2lettersv2Char">
    <w:name w:val="Appendix heading 2 letters_v2 Char"/>
    <w:basedOn w:val="Appendixheading2numberedv2Char"/>
    <w:link w:val="Appendixheading2lettersv2"/>
    <w:rsid w:val="00AB0436"/>
    <w:rPr>
      <w:rFonts w:asciiTheme="majorHAnsi" w:eastAsiaTheme="majorEastAsia" w:hAnsiTheme="majorHAnsi" w:cstheme="majorBidi"/>
      <w:b/>
      <w:bCs/>
      <w:color w:val="95C11F" w:themeColor="accent2"/>
      <w:sz w:val="24"/>
      <w:szCs w:val="26"/>
      <w:lang w:eastAsia="en-US"/>
    </w:rPr>
  </w:style>
  <w:style w:type="paragraph" w:customStyle="1" w:styleId="Appendixheading3lettersv2">
    <w:name w:val="Appendix heading 3 letters_v2"/>
    <w:basedOn w:val="Appendixheading3"/>
    <w:next w:val="BodyText"/>
    <w:link w:val="Appendixheading3lettersv2Char"/>
    <w:qFormat/>
    <w:rsid w:val="00AB0436"/>
    <w:pPr>
      <w:numPr>
        <w:ilvl w:val="2"/>
        <w:numId w:val="61"/>
      </w:numPr>
      <w:tabs>
        <w:tab w:val="clear" w:pos="737"/>
      </w:tabs>
      <w:ind w:left="0" w:firstLine="0"/>
    </w:pPr>
  </w:style>
  <w:style w:type="character" w:customStyle="1" w:styleId="Appendixheading3lettersv2Char">
    <w:name w:val="Appendix heading 3 letters_v2 Char"/>
    <w:basedOn w:val="DefaultParagraphFont"/>
    <w:link w:val="Appendixheading3lettersv2"/>
    <w:rsid w:val="00AB0436"/>
    <w:rPr>
      <w:rFonts w:asciiTheme="majorHAnsi" w:eastAsiaTheme="majorEastAsia" w:hAnsiTheme="majorHAnsi" w:cstheme="majorBidi"/>
      <w:bCs/>
      <w:color w:val="95C11F" w:themeColor="accent2"/>
      <w:sz w:val="24"/>
      <w:lang w:eastAsia="en-US"/>
    </w:rPr>
  </w:style>
  <w:style w:type="paragraph" w:customStyle="1" w:styleId="Appendixheading3numberedv2">
    <w:name w:val="Appendix heading 3 numbered_v2"/>
    <w:basedOn w:val="Appendixheading3"/>
    <w:next w:val="BodyText"/>
    <w:link w:val="Appendixheading3numberedv2Char"/>
    <w:qFormat/>
    <w:rsid w:val="00AB0436"/>
    <w:pPr>
      <w:numPr>
        <w:ilvl w:val="2"/>
        <w:numId w:val="62"/>
      </w:numPr>
      <w:tabs>
        <w:tab w:val="clear" w:pos="737"/>
      </w:tabs>
      <w:ind w:left="0" w:firstLine="0"/>
    </w:pPr>
  </w:style>
  <w:style w:type="character" w:customStyle="1" w:styleId="Appendixheading3numberedv2Char">
    <w:name w:val="Appendix heading 3 numbered_v2 Char"/>
    <w:basedOn w:val="Appendixheading3lettersv2Char"/>
    <w:link w:val="Appendixheading3numberedv2"/>
    <w:rsid w:val="00AB0436"/>
    <w:rPr>
      <w:rFonts w:asciiTheme="majorHAnsi" w:eastAsiaTheme="majorEastAsia" w:hAnsiTheme="majorHAnsi" w:cstheme="majorBidi"/>
      <w:bCs/>
      <w:color w:val="95C11F" w:themeColor="accent2"/>
      <w:sz w:val="24"/>
      <w:lang w:eastAsia="en-US"/>
    </w:rPr>
  </w:style>
  <w:style w:type="paragraph" w:customStyle="1" w:styleId="Appendixheading4lettersv2">
    <w:name w:val="Appendix heading 4 letters_v2"/>
    <w:basedOn w:val="Appendixheading4"/>
    <w:next w:val="BodyText"/>
    <w:link w:val="Appendixheading4lettersv2Char"/>
    <w:qFormat/>
    <w:rsid w:val="00AB0436"/>
    <w:pPr>
      <w:numPr>
        <w:ilvl w:val="3"/>
        <w:numId w:val="61"/>
      </w:numPr>
      <w:tabs>
        <w:tab w:val="clear" w:pos="737"/>
      </w:tabs>
      <w:ind w:left="0" w:firstLine="0"/>
    </w:pPr>
  </w:style>
  <w:style w:type="character" w:customStyle="1" w:styleId="Appendixheading4lettersv2Char">
    <w:name w:val="Appendix heading 4 letters_v2 Char"/>
    <w:basedOn w:val="DefaultParagraphFont"/>
    <w:link w:val="Appendixheading4lettersv2"/>
    <w:rsid w:val="00AB0436"/>
    <w:rPr>
      <w:rFonts w:asciiTheme="majorHAnsi" w:eastAsiaTheme="majorEastAsia" w:hAnsiTheme="majorHAnsi" w:cstheme="majorBidi"/>
      <w:b/>
      <w:bCs/>
      <w:iCs/>
      <w:color w:val="000000" w:themeColor="text1"/>
      <w:lang w:eastAsia="en-US"/>
    </w:rPr>
  </w:style>
  <w:style w:type="paragraph" w:customStyle="1" w:styleId="Appendixheading4numberedv2">
    <w:name w:val="Appendix heading 4 numbered_v2"/>
    <w:basedOn w:val="Appendixheading4"/>
    <w:next w:val="BodyText"/>
    <w:link w:val="Appendixheading4numberedv2Char"/>
    <w:qFormat/>
    <w:rsid w:val="00AB0436"/>
    <w:pPr>
      <w:numPr>
        <w:ilvl w:val="3"/>
        <w:numId w:val="62"/>
      </w:numPr>
      <w:tabs>
        <w:tab w:val="clear" w:pos="737"/>
      </w:tabs>
      <w:ind w:left="0" w:firstLine="0"/>
    </w:pPr>
  </w:style>
  <w:style w:type="character" w:customStyle="1" w:styleId="Appendixheading4numberedv2Char">
    <w:name w:val="Appendix heading 4 numbered_v2 Char"/>
    <w:basedOn w:val="Appendixheading4lettersv2Char"/>
    <w:link w:val="Appendixheading4numberedv2"/>
    <w:rsid w:val="00AB0436"/>
    <w:rPr>
      <w:rFonts w:asciiTheme="majorHAnsi" w:eastAsiaTheme="majorEastAsia" w:hAnsiTheme="majorHAnsi" w:cstheme="majorBidi"/>
      <w:b/>
      <w:bCs/>
      <w:iCs/>
      <w:color w:val="000000" w:themeColor="text1"/>
      <w:lang w:eastAsia="en-US"/>
    </w:rPr>
  </w:style>
  <w:style w:type="paragraph" w:customStyle="1" w:styleId="Heading1lettersv2">
    <w:name w:val="Heading 1 letters_v2"/>
    <w:basedOn w:val="Heading1"/>
    <w:next w:val="Heading2lettersv2"/>
    <w:link w:val="Heading1lettersv2Char"/>
    <w:qFormat/>
    <w:rsid w:val="00AB0436"/>
    <w:pPr>
      <w:numPr>
        <w:numId w:val="53"/>
      </w:numPr>
      <w:tabs>
        <w:tab w:val="clear" w:pos="737"/>
      </w:tabs>
      <w:spacing w:before="0" w:after="320"/>
      <w:ind w:left="0" w:firstLine="0"/>
    </w:pPr>
    <w:rPr>
      <w:rFonts w:asciiTheme="majorHAnsi" w:eastAsiaTheme="majorEastAsia" w:hAnsiTheme="majorHAnsi" w:cstheme="majorBidi"/>
      <w:b w:val="0"/>
      <w:bCs/>
      <w:color w:val="E71D73" w:themeColor="accent1"/>
      <w:sz w:val="52"/>
      <w:szCs w:val="28"/>
    </w:rPr>
  </w:style>
  <w:style w:type="character" w:customStyle="1" w:styleId="Heading1lettersv2Char">
    <w:name w:val="Heading 1 letters_v2 Char"/>
    <w:basedOn w:val="Heading1Char"/>
    <w:link w:val="Heading1lettersv2"/>
    <w:rsid w:val="00AB0436"/>
    <w:rPr>
      <w:rFonts w:asciiTheme="majorHAnsi" w:eastAsiaTheme="majorEastAsia" w:hAnsiTheme="majorHAnsi" w:cstheme="majorBidi"/>
      <w:b w:val="0"/>
      <w:bCs/>
      <w:color w:val="E71D73" w:themeColor="accent1"/>
      <w:sz w:val="52"/>
      <w:szCs w:val="28"/>
      <w:lang w:eastAsia="en-US"/>
    </w:rPr>
  </w:style>
  <w:style w:type="character" w:customStyle="1" w:styleId="Heading1numberedv2Char">
    <w:name w:val="Heading 1 numbered_v2 Char"/>
    <w:basedOn w:val="Heading1Char"/>
    <w:link w:val="Heading1numberedv2"/>
    <w:rsid w:val="00AB0436"/>
    <w:rPr>
      <w:rFonts w:asciiTheme="majorHAnsi" w:eastAsia="MS Mincho" w:hAnsiTheme="majorHAnsi" w:cs="Arial"/>
      <w:b w:val="0"/>
      <w:color w:val="E71D73" w:themeColor="accent1"/>
      <w:kern w:val="32"/>
      <w:sz w:val="52"/>
      <w:szCs w:val="32"/>
      <w:lang w:eastAsia="en-US"/>
    </w:rPr>
  </w:style>
  <w:style w:type="paragraph" w:customStyle="1" w:styleId="Heading2lettersv2">
    <w:name w:val="Heading 2 letters_v2"/>
    <w:basedOn w:val="Heading2"/>
    <w:next w:val="BodyText"/>
    <w:link w:val="Heading2lettersv2Char"/>
    <w:qFormat/>
    <w:rsid w:val="00AB0436"/>
    <w:pPr>
      <w:keepNext/>
      <w:keepLines/>
      <w:numPr>
        <w:numId w:val="53"/>
      </w:numPr>
      <w:tabs>
        <w:tab w:val="clear" w:pos="475"/>
        <w:tab w:val="clear" w:pos="737"/>
      </w:tabs>
      <w:spacing w:before="120" w:after="0"/>
      <w:ind w:left="0" w:firstLine="0"/>
    </w:pPr>
    <w:rPr>
      <w:rFonts w:asciiTheme="majorHAnsi" w:eastAsiaTheme="majorEastAsia" w:hAnsiTheme="majorHAnsi" w:cstheme="majorBidi"/>
      <w:bCs/>
      <w:color w:val="95C11F" w:themeColor="accent2"/>
      <w:sz w:val="24"/>
      <w:szCs w:val="26"/>
    </w:rPr>
  </w:style>
  <w:style w:type="character" w:customStyle="1" w:styleId="Heading2lettersv2Char">
    <w:name w:val="Heading 2 letters_v2 Char"/>
    <w:basedOn w:val="DefaultParagraphFont"/>
    <w:link w:val="Heading2lettersv2"/>
    <w:rsid w:val="00AB0436"/>
    <w:rPr>
      <w:rFonts w:asciiTheme="majorHAnsi" w:eastAsiaTheme="majorEastAsia" w:hAnsiTheme="majorHAnsi" w:cstheme="majorBidi"/>
      <w:b/>
      <w:bCs/>
      <w:color w:val="95C11F" w:themeColor="accent2"/>
      <w:sz w:val="24"/>
      <w:szCs w:val="26"/>
      <w:lang w:eastAsia="en-US"/>
    </w:rPr>
  </w:style>
  <w:style w:type="paragraph" w:customStyle="1" w:styleId="Heading3lettersv2">
    <w:name w:val="Heading 3 letters_v2"/>
    <w:basedOn w:val="Heading3"/>
    <w:next w:val="BodyText"/>
    <w:link w:val="Heading3lettersv2Char"/>
    <w:qFormat/>
    <w:rsid w:val="00AB0436"/>
    <w:pPr>
      <w:numPr>
        <w:numId w:val="53"/>
      </w:numPr>
      <w:tabs>
        <w:tab w:val="clear" w:pos="567"/>
        <w:tab w:val="clear" w:pos="737"/>
      </w:tabs>
      <w:spacing w:after="0"/>
      <w:ind w:left="0" w:firstLine="0"/>
    </w:pPr>
    <w:rPr>
      <w:rFonts w:asciiTheme="majorHAnsi" w:eastAsiaTheme="majorEastAsia" w:hAnsiTheme="majorHAnsi" w:cstheme="majorBidi"/>
      <w:b w:val="0"/>
      <w:bCs/>
      <w:color w:val="95C11F" w:themeColor="accent2"/>
    </w:rPr>
  </w:style>
  <w:style w:type="character" w:customStyle="1" w:styleId="Heading3lettersv2Char">
    <w:name w:val="Heading 3 letters_v2 Char"/>
    <w:basedOn w:val="Heading3Char"/>
    <w:link w:val="Heading3lettersv2"/>
    <w:rsid w:val="00AB0436"/>
    <w:rPr>
      <w:rFonts w:asciiTheme="majorHAnsi" w:eastAsiaTheme="majorEastAsia" w:hAnsiTheme="majorHAnsi" w:cstheme="majorBidi"/>
      <w:b w:val="0"/>
      <w:bCs/>
      <w:color w:val="95C11F" w:themeColor="accent2"/>
      <w:sz w:val="24"/>
      <w:lang w:eastAsia="en-US"/>
    </w:rPr>
  </w:style>
  <w:style w:type="paragraph" w:customStyle="1" w:styleId="Heading4lettersv2">
    <w:name w:val="Heading 4 letters_v2"/>
    <w:basedOn w:val="Heading4"/>
    <w:next w:val="BodyText"/>
    <w:link w:val="Heading4lettersv2Char"/>
    <w:qFormat/>
    <w:rsid w:val="00AB0436"/>
    <w:pPr>
      <w:keepNext/>
      <w:keepLines/>
      <w:numPr>
        <w:numId w:val="53"/>
      </w:numPr>
      <w:tabs>
        <w:tab w:val="clear" w:pos="567"/>
        <w:tab w:val="clear" w:pos="737"/>
      </w:tabs>
      <w:spacing w:before="120" w:after="60" w:line="264" w:lineRule="auto"/>
      <w:ind w:left="0" w:firstLine="0"/>
    </w:pPr>
    <w:rPr>
      <w:rFonts w:asciiTheme="majorHAnsi" w:eastAsiaTheme="majorEastAsia" w:hAnsiTheme="majorHAnsi" w:cstheme="majorBidi"/>
      <w:bCs/>
      <w:iCs/>
      <w:color w:val="000000" w:themeColor="text1"/>
    </w:rPr>
  </w:style>
  <w:style w:type="character" w:customStyle="1" w:styleId="Heading4lettersv2Char">
    <w:name w:val="Heading 4 letters_v2 Char"/>
    <w:basedOn w:val="Heading4Char"/>
    <w:link w:val="Heading4lettersv2"/>
    <w:rsid w:val="00AB0436"/>
    <w:rPr>
      <w:rFonts w:asciiTheme="majorHAnsi" w:eastAsiaTheme="majorEastAsia" w:hAnsiTheme="majorHAnsi" w:cstheme="majorBidi"/>
      <w:b/>
      <w:bCs/>
      <w:iCs/>
      <w:color w:val="000000" w:themeColor="text1"/>
      <w:sz w:val="22"/>
      <w:lang w:eastAsia="en-US"/>
    </w:rPr>
  </w:style>
  <w:style w:type="table" w:styleId="GridTable1Light">
    <w:name w:val="Grid Table 1 Light"/>
    <w:basedOn w:val="TableNormal"/>
    <w:uiPriority w:val="46"/>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1">
    <w:name w:val="Grid Table 1 Light Accent 1"/>
    <w:basedOn w:val="TableNormal"/>
    <w:uiPriority w:val="46"/>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2">
    <w:name w:val="Grid Table 1 Light Accent 2"/>
    <w:basedOn w:val="TableNormal"/>
    <w:uiPriority w:val="46"/>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3">
    <w:name w:val="Grid Table 1 Light Accent 3"/>
    <w:basedOn w:val="TableNormal"/>
    <w:uiPriority w:val="46"/>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4">
    <w:name w:val="Grid Table 1 Light Accent 4"/>
    <w:basedOn w:val="TableNormal"/>
    <w:uiPriority w:val="46"/>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5">
    <w:name w:val="Grid Table 1 Light Accent 5"/>
    <w:basedOn w:val="TableNormal"/>
    <w:uiPriority w:val="46"/>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6">
    <w:name w:val="Grid Table 1 Light Accent 6"/>
    <w:basedOn w:val="TableNormal"/>
    <w:uiPriority w:val="46"/>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2">
    <w:name w:val="Grid Table 2"/>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1">
    <w:name w:val="Grid Table 2 Accent 1"/>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2">
    <w:name w:val="Grid Table 2 Accent 2"/>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3">
    <w:name w:val="Grid Table 2 Accent 3"/>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4">
    <w:name w:val="Grid Table 2 Accent 4"/>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5">
    <w:name w:val="Grid Table 2 Accent 5"/>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6">
    <w:name w:val="Grid Table 2 Accent 6"/>
    <w:basedOn w:val="TableNormal"/>
    <w:uiPriority w:val="47"/>
    <w:rsid w:val="00AB0436"/>
    <w:rPr>
      <w:rFonts w:asciiTheme="minorHAnsi" w:eastAsiaTheme="minorHAnsi" w:hAnsiTheme="minorHAnsi" w:cstheme="minorBidi"/>
      <w:color w:val="000000" w:themeColor="text1"/>
      <w:lang w:eastAsia="en-US"/>
    </w:rPr>
    <w:tblPr>
      <w:tblStyleRowBandSize w:val="1"/>
      <w:tblStyleColBandSize w:val="1"/>
    </w:tblPr>
    <w:tcPr>
      <w:shd w:val="clear" w:color="auto" w:fill="DEF0FA" w:themeFill="accent6" w:themeFillTint="33"/>
    </w:tcPr>
    <w:tblStylePr w:type="firstRow">
      <w:rPr>
        <w:b/>
        <w:bCs/>
      </w:rPr>
      <w:tblPr/>
      <w:tcPr>
        <w:tcBorders>
          <w:top w:val="nil"/>
          <w:bottom w:val="single" w:sz="12" w:space="0" w:color="9ED4F1" w:themeColor="accent6" w:themeTint="99"/>
          <w:insideH w:val="nil"/>
          <w:insideV w:val="nil"/>
        </w:tcBorders>
        <w:shd w:val="clear" w:color="auto" w:fill="FFFFFF" w:themeFill="background1"/>
      </w:tcPr>
    </w:tblStylePr>
    <w:tblStylePr w:type="lastRow">
      <w:rPr>
        <w:b/>
        <w:bCs/>
      </w:rPr>
      <w:tblPr/>
      <w:tcPr>
        <w:tcBorders>
          <w:top w:val="double" w:sz="2" w:space="0" w:color="9ED4F1"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F0FA" w:themeFill="accent6" w:themeFillTint="33"/>
      </w:tcPr>
    </w:tblStylePr>
  </w:style>
  <w:style w:type="table" w:styleId="GridTable3">
    <w:name w:val="Grid Table 3"/>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1E2" w:themeFill="accent1" w:themeFillTint="33"/>
      </w:tcPr>
    </w:tblStylePr>
    <w:tblStylePr w:type="band1Horz">
      <w:tblPr/>
      <w:tcPr>
        <w:shd w:val="clear" w:color="auto" w:fill="FAD1E2" w:themeFill="accent1" w:themeFillTint="33"/>
      </w:tcPr>
    </w:tblStylePr>
    <w:tblStylePr w:type="neCell">
      <w:tblPr/>
      <w:tcPr>
        <w:tcBorders>
          <w:bottom w:val="single" w:sz="4" w:space="0" w:color="F077AA" w:themeColor="accent1" w:themeTint="99"/>
        </w:tcBorders>
      </w:tcPr>
    </w:tblStylePr>
    <w:tblStylePr w:type="nwCell">
      <w:tblPr/>
      <w:tcPr>
        <w:tcBorders>
          <w:bottom w:val="single" w:sz="4" w:space="0" w:color="F077AA" w:themeColor="accent1" w:themeTint="99"/>
        </w:tcBorders>
      </w:tcPr>
    </w:tblStylePr>
    <w:tblStylePr w:type="seCell">
      <w:tblPr/>
      <w:tcPr>
        <w:tcBorders>
          <w:top w:val="single" w:sz="4" w:space="0" w:color="F077AA" w:themeColor="accent1" w:themeTint="99"/>
        </w:tcBorders>
      </w:tcPr>
    </w:tblStylePr>
    <w:tblStylePr w:type="swCell">
      <w:tblPr/>
      <w:tcPr>
        <w:tcBorders>
          <w:top w:val="single" w:sz="4" w:space="0" w:color="F077AA" w:themeColor="accent1" w:themeTint="99"/>
        </w:tcBorders>
      </w:tcPr>
    </w:tblStylePr>
  </w:style>
  <w:style w:type="table" w:styleId="GridTable3-Accent2">
    <w:name w:val="Grid Table 3 Accent 2"/>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7CD" w:themeFill="accent2" w:themeFillTint="33"/>
      </w:tcPr>
    </w:tblStylePr>
    <w:tblStylePr w:type="band1Horz">
      <w:tblPr/>
      <w:tcPr>
        <w:shd w:val="clear" w:color="auto" w:fill="EBF7CD" w:themeFill="accent2" w:themeFillTint="33"/>
      </w:tcPr>
    </w:tblStylePr>
    <w:tblStylePr w:type="neCell">
      <w:tblPr/>
      <w:tcPr>
        <w:tcBorders>
          <w:bottom w:val="single" w:sz="4" w:space="0" w:color="C5E76B" w:themeColor="accent2" w:themeTint="99"/>
        </w:tcBorders>
      </w:tcPr>
    </w:tblStylePr>
    <w:tblStylePr w:type="nwCell">
      <w:tblPr/>
      <w:tcPr>
        <w:tcBorders>
          <w:bottom w:val="single" w:sz="4" w:space="0" w:color="C5E76B" w:themeColor="accent2" w:themeTint="99"/>
        </w:tcBorders>
      </w:tcPr>
    </w:tblStylePr>
    <w:tblStylePr w:type="seCell">
      <w:tblPr/>
      <w:tcPr>
        <w:tcBorders>
          <w:top w:val="single" w:sz="4" w:space="0" w:color="C5E76B" w:themeColor="accent2" w:themeTint="99"/>
        </w:tcBorders>
      </w:tcPr>
    </w:tblStylePr>
    <w:tblStylePr w:type="swCell">
      <w:tblPr/>
      <w:tcPr>
        <w:tcBorders>
          <w:top w:val="single" w:sz="4" w:space="0" w:color="C5E76B" w:themeColor="accent2" w:themeTint="99"/>
        </w:tcBorders>
      </w:tcPr>
    </w:tblStylePr>
  </w:style>
  <w:style w:type="table" w:styleId="GridTable3-Accent3">
    <w:name w:val="Grid Table 3 Accent 3"/>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2E3EF" w:themeFill="accent3" w:themeFillTint="33"/>
      </w:tcPr>
    </w:tblStylePr>
    <w:tblStylePr w:type="band1Horz">
      <w:tblPr/>
      <w:tcPr>
        <w:shd w:val="clear" w:color="auto" w:fill="D2E3EF" w:themeFill="accent3" w:themeFillTint="33"/>
      </w:tcPr>
    </w:tblStylePr>
    <w:tblStylePr w:type="neCell">
      <w:tblPr/>
      <w:tcPr>
        <w:tcBorders>
          <w:bottom w:val="single" w:sz="4" w:space="0" w:color="79ADD1" w:themeColor="accent3" w:themeTint="99"/>
        </w:tcBorders>
      </w:tcPr>
    </w:tblStylePr>
    <w:tblStylePr w:type="nwCell">
      <w:tblPr/>
      <w:tcPr>
        <w:tcBorders>
          <w:bottom w:val="single" w:sz="4" w:space="0" w:color="79ADD1" w:themeColor="accent3" w:themeTint="99"/>
        </w:tcBorders>
      </w:tcPr>
    </w:tblStylePr>
    <w:tblStylePr w:type="seCell">
      <w:tblPr/>
      <w:tcPr>
        <w:tcBorders>
          <w:top w:val="single" w:sz="4" w:space="0" w:color="79ADD1" w:themeColor="accent3" w:themeTint="99"/>
        </w:tcBorders>
      </w:tcPr>
    </w:tblStylePr>
    <w:tblStylePr w:type="swCell">
      <w:tblPr/>
      <w:tcPr>
        <w:tcBorders>
          <w:top w:val="single" w:sz="4" w:space="0" w:color="79ADD1" w:themeColor="accent3" w:themeTint="99"/>
        </w:tcBorders>
      </w:tcPr>
    </w:tblStylePr>
  </w:style>
  <w:style w:type="table" w:styleId="GridTable3-Accent4">
    <w:name w:val="Grid Table 3 Accent 4"/>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D4EC" w:themeFill="accent4" w:themeFillTint="33"/>
      </w:tcPr>
    </w:tblStylePr>
    <w:tblStylePr w:type="band1Horz">
      <w:tblPr/>
      <w:tcPr>
        <w:shd w:val="clear" w:color="auto" w:fill="DAD4EC" w:themeFill="accent4" w:themeFillTint="33"/>
      </w:tcPr>
    </w:tblStylePr>
    <w:tblStylePr w:type="neCell">
      <w:tblPr/>
      <w:tcPr>
        <w:tcBorders>
          <w:bottom w:val="single" w:sz="4" w:space="0" w:color="907FC8" w:themeColor="accent4" w:themeTint="99"/>
        </w:tcBorders>
      </w:tcPr>
    </w:tblStylePr>
    <w:tblStylePr w:type="nwCell">
      <w:tblPr/>
      <w:tcPr>
        <w:tcBorders>
          <w:bottom w:val="single" w:sz="4" w:space="0" w:color="907FC8" w:themeColor="accent4" w:themeTint="99"/>
        </w:tcBorders>
      </w:tcPr>
    </w:tblStylePr>
    <w:tblStylePr w:type="seCell">
      <w:tblPr/>
      <w:tcPr>
        <w:tcBorders>
          <w:top w:val="single" w:sz="4" w:space="0" w:color="907FC8" w:themeColor="accent4" w:themeTint="99"/>
        </w:tcBorders>
      </w:tcPr>
    </w:tblStylePr>
    <w:tblStylePr w:type="swCell">
      <w:tblPr/>
      <w:tcPr>
        <w:tcBorders>
          <w:top w:val="single" w:sz="4" w:space="0" w:color="907FC8" w:themeColor="accent4" w:themeTint="99"/>
        </w:tcBorders>
      </w:tcPr>
    </w:tblStylePr>
  </w:style>
  <w:style w:type="table" w:styleId="GridTable3-Accent5">
    <w:name w:val="Grid Table 3 Accent 5"/>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1FFE8" w:themeFill="accent5" w:themeFillTint="33"/>
      </w:tcPr>
    </w:tblStylePr>
    <w:tblStylePr w:type="band1Horz">
      <w:tblPr/>
      <w:tcPr>
        <w:shd w:val="clear" w:color="auto" w:fill="B1FFE8" w:themeFill="accent5" w:themeFillTint="33"/>
      </w:tcPr>
    </w:tblStylePr>
    <w:tblStylePr w:type="neCell">
      <w:tblPr/>
      <w:tcPr>
        <w:tcBorders>
          <w:bottom w:val="single" w:sz="4" w:space="0" w:color="17FFBA" w:themeColor="accent5" w:themeTint="99"/>
        </w:tcBorders>
      </w:tcPr>
    </w:tblStylePr>
    <w:tblStylePr w:type="nwCell">
      <w:tblPr/>
      <w:tcPr>
        <w:tcBorders>
          <w:bottom w:val="single" w:sz="4" w:space="0" w:color="17FFBA" w:themeColor="accent5" w:themeTint="99"/>
        </w:tcBorders>
      </w:tcPr>
    </w:tblStylePr>
    <w:tblStylePr w:type="seCell">
      <w:tblPr/>
      <w:tcPr>
        <w:tcBorders>
          <w:top w:val="single" w:sz="4" w:space="0" w:color="17FFBA" w:themeColor="accent5" w:themeTint="99"/>
        </w:tcBorders>
      </w:tcPr>
    </w:tblStylePr>
    <w:tblStylePr w:type="swCell">
      <w:tblPr/>
      <w:tcPr>
        <w:tcBorders>
          <w:top w:val="single" w:sz="4" w:space="0" w:color="17FFBA" w:themeColor="accent5" w:themeTint="99"/>
        </w:tcBorders>
      </w:tcPr>
    </w:tblStylePr>
  </w:style>
  <w:style w:type="table" w:styleId="GridTable3-Accent6">
    <w:name w:val="Grid Table 3 Accent 6"/>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FA" w:themeFill="accent6" w:themeFillTint="33"/>
      </w:tcPr>
    </w:tblStylePr>
    <w:tblStylePr w:type="band1Horz">
      <w:tblPr/>
      <w:tcPr>
        <w:shd w:val="clear" w:color="auto" w:fill="DEF0FA" w:themeFill="accent6" w:themeFillTint="33"/>
      </w:tcPr>
    </w:tblStylePr>
    <w:tblStylePr w:type="neCell">
      <w:tblPr/>
      <w:tcPr>
        <w:tcBorders>
          <w:bottom w:val="single" w:sz="4" w:space="0" w:color="9ED4F1" w:themeColor="accent6" w:themeTint="99"/>
        </w:tcBorders>
      </w:tcPr>
    </w:tblStylePr>
    <w:tblStylePr w:type="nwCell">
      <w:tblPr/>
      <w:tcPr>
        <w:tcBorders>
          <w:bottom w:val="single" w:sz="4" w:space="0" w:color="9ED4F1" w:themeColor="accent6" w:themeTint="99"/>
        </w:tcBorders>
      </w:tcPr>
    </w:tblStylePr>
    <w:tblStylePr w:type="seCell">
      <w:tblPr/>
      <w:tcPr>
        <w:tcBorders>
          <w:top w:val="single" w:sz="4" w:space="0" w:color="9ED4F1" w:themeColor="accent6" w:themeTint="99"/>
        </w:tcBorders>
      </w:tcPr>
    </w:tblStylePr>
    <w:tblStylePr w:type="swCell">
      <w:tblPr/>
      <w:tcPr>
        <w:tcBorders>
          <w:top w:val="single" w:sz="4" w:space="0" w:color="9ED4F1" w:themeColor="accent6" w:themeTint="99"/>
        </w:tcBorders>
      </w:tcPr>
    </w:tblStylePr>
  </w:style>
  <w:style w:type="table" w:styleId="GridTable4-Accent2">
    <w:name w:val="Grid Table 4 Accent 2"/>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Pr>
    <w:tcPr>
      <w:shd w:val="clear" w:color="auto" w:fill="EBF7CD" w:themeFill="accent2" w:themeFillTint="33"/>
    </w:tcPr>
    <w:tblStylePr w:type="firstRow">
      <w:rPr>
        <w:b/>
        <w:bCs/>
        <w:color w:val="FFFFFF" w:themeColor="background1"/>
      </w:rPr>
      <w:tblPr/>
      <w:tcPr>
        <w:tcBorders>
          <w:top w:val="single" w:sz="4" w:space="0" w:color="95C11F" w:themeColor="accent2"/>
          <w:left w:val="single" w:sz="4" w:space="0" w:color="95C11F" w:themeColor="accent2"/>
          <w:bottom w:val="single" w:sz="4" w:space="0" w:color="95C11F" w:themeColor="accent2"/>
          <w:right w:val="single" w:sz="4" w:space="0" w:color="95C11F" w:themeColor="accent2"/>
          <w:insideH w:val="nil"/>
          <w:insideV w:val="nil"/>
        </w:tcBorders>
        <w:shd w:val="clear" w:color="auto" w:fill="95C11F" w:themeFill="accent2"/>
      </w:tcPr>
    </w:tblStylePr>
    <w:tblStylePr w:type="lastRow">
      <w:rPr>
        <w:b/>
        <w:bCs/>
      </w:rPr>
      <w:tblPr/>
      <w:tcPr>
        <w:tcBorders>
          <w:top w:val="double" w:sz="4" w:space="0" w:color="95C11F" w:themeColor="accent2"/>
        </w:tcBorders>
      </w:tcPr>
    </w:tblStylePr>
    <w:tblStylePr w:type="firstCol">
      <w:rPr>
        <w:b/>
        <w:bCs/>
      </w:rPr>
    </w:tblStylePr>
    <w:tblStylePr w:type="lastCol">
      <w:rPr>
        <w:b/>
        <w:bCs/>
      </w:rPr>
    </w:tblStylePr>
    <w:tblStylePr w:type="band1Vert">
      <w:tblPr/>
      <w:tcPr>
        <w:shd w:val="clear" w:color="auto" w:fill="EBF7CD" w:themeFill="accent2" w:themeFillTint="33"/>
      </w:tcPr>
    </w:tblStylePr>
  </w:style>
  <w:style w:type="table" w:styleId="GridTable4-Accent3">
    <w:name w:val="Grid Table 4 Accent 3"/>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Pr>
    <w:tcPr>
      <w:shd w:val="clear" w:color="auto" w:fill="D2E3EF" w:themeFill="accent3" w:themeFillTint="33"/>
    </w:tcPr>
    <w:tblStylePr w:type="firstRow">
      <w:rPr>
        <w:b/>
        <w:bCs/>
        <w:color w:val="FFFFFF" w:themeColor="background1"/>
      </w:rPr>
      <w:tblPr/>
      <w:tcPr>
        <w:tcBorders>
          <w:top w:val="single" w:sz="4" w:space="0" w:color="36749D" w:themeColor="accent3"/>
          <w:left w:val="single" w:sz="4" w:space="0" w:color="36749D" w:themeColor="accent3"/>
          <w:bottom w:val="single" w:sz="4" w:space="0" w:color="36749D" w:themeColor="accent3"/>
          <w:right w:val="single" w:sz="4" w:space="0" w:color="36749D" w:themeColor="accent3"/>
          <w:insideH w:val="nil"/>
          <w:insideV w:val="nil"/>
        </w:tcBorders>
        <w:shd w:val="clear" w:color="auto" w:fill="36749D" w:themeFill="accent3"/>
      </w:tcPr>
    </w:tblStylePr>
    <w:tblStylePr w:type="lastRow">
      <w:rPr>
        <w:b/>
        <w:bCs/>
      </w:rPr>
      <w:tblPr/>
      <w:tcPr>
        <w:tcBorders>
          <w:top w:val="double" w:sz="4" w:space="0" w:color="36749D" w:themeColor="accent3"/>
        </w:tcBorders>
      </w:tcPr>
    </w:tblStylePr>
    <w:tblStylePr w:type="firstCol">
      <w:rPr>
        <w:b/>
        <w:bCs/>
      </w:rPr>
    </w:tblStylePr>
    <w:tblStylePr w:type="lastCol">
      <w:rPr>
        <w:b/>
        <w:bCs/>
      </w:rPr>
    </w:tblStylePr>
    <w:tblStylePr w:type="band1Vert">
      <w:tblPr/>
      <w:tcPr>
        <w:shd w:val="clear" w:color="auto" w:fill="D2E3EF" w:themeFill="accent3" w:themeFillTint="33"/>
      </w:tcPr>
    </w:tblStylePr>
  </w:style>
  <w:style w:type="table" w:styleId="GridTable4-Accent4">
    <w:name w:val="Grid Table 4 Accent 4"/>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Pr>
    <w:tcPr>
      <w:shd w:val="clear" w:color="auto" w:fill="DAD4EC" w:themeFill="accent4" w:themeFillTint="33"/>
    </w:tcPr>
    <w:tblStylePr w:type="firstRow">
      <w:rPr>
        <w:b/>
        <w:bCs/>
        <w:color w:val="FFFFFF" w:themeColor="background1"/>
      </w:rPr>
      <w:tblPr/>
      <w:tcPr>
        <w:tcBorders>
          <w:top w:val="single" w:sz="4" w:space="0" w:color="523E91" w:themeColor="accent4"/>
          <w:left w:val="single" w:sz="4" w:space="0" w:color="523E91" w:themeColor="accent4"/>
          <w:bottom w:val="single" w:sz="4" w:space="0" w:color="523E91" w:themeColor="accent4"/>
          <w:right w:val="single" w:sz="4" w:space="0" w:color="523E91" w:themeColor="accent4"/>
          <w:insideH w:val="nil"/>
          <w:insideV w:val="nil"/>
        </w:tcBorders>
        <w:shd w:val="clear" w:color="auto" w:fill="523E91" w:themeFill="accent4"/>
      </w:tcPr>
    </w:tblStylePr>
    <w:tblStylePr w:type="lastRow">
      <w:rPr>
        <w:b/>
        <w:bCs/>
      </w:rPr>
      <w:tblPr/>
      <w:tcPr>
        <w:tcBorders>
          <w:top w:val="double" w:sz="4" w:space="0" w:color="523E91" w:themeColor="accent4"/>
        </w:tcBorders>
      </w:tcPr>
    </w:tblStylePr>
    <w:tblStylePr w:type="firstCol">
      <w:rPr>
        <w:b/>
        <w:bCs/>
      </w:rPr>
    </w:tblStylePr>
    <w:tblStylePr w:type="lastCol">
      <w:rPr>
        <w:b/>
        <w:bCs/>
      </w:rPr>
    </w:tblStylePr>
    <w:tblStylePr w:type="band1Vert">
      <w:tblPr/>
      <w:tcPr>
        <w:shd w:val="clear" w:color="auto" w:fill="DAD4EC" w:themeFill="accent4" w:themeFillTint="33"/>
      </w:tcPr>
    </w:tblStylePr>
  </w:style>
  <w:style w:type="table" w:styleId="GridTable4-Accent5">
    <w:name w:val="Grid Table 4 Accent 5"/>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Pr>
    <w:tcPr>
      <w:shd w:val="clear" w:color="auto" w:fill="B1FFE8" w:themeFill="accent5" w:themeFillTint="33"/>
    </w:tcPr>
    <w:tblStylePr w:type="firstRow">
      <w:rPr>
        <w:b/>
        <w:bCs/>
        <w:color w:val="FFFFFF" w:themeColor="background1"/>
      </w:rPr>
      <w:tblPr/>
      <w:tcPr>
        <w:tcBorders>
          <w:top w:val="single" w:sz="4" w:space="0" w:color="007C58" w:themeColor="accent5"/>
          <w:left w:val="single" w:sz="4" w:space="0" w:color="007C58" w:themeColor="accent5"/>
          <w:bottom w:val="single" w:sz="4" w:space="0" w:color="007C58" w:themeColor="accent5"/>
          <w:right w:val="single" w:sz="4" w:space="0" w:color="007C58" w:themeColor="accent5"/>
          <w:insideH w:val="nil"/>
          <w:insideV w:val="nil"/>
        </w:tcBorders>
        <w:shd w:val="clear" w:color="auto" w:fill="007C58" w:themeFill="accent5"/>
      </w:tcPr>
    </w:tblStylePr>
    <w:tblStylePr w:type="lastRow">
      <w:rPr>
        <w:b/>
        <w:bCs/>
      </w:rPr>
      <w:tblPr/>
      <w:tcPr>
        <w:tcBorders>
          <w:top w:val="double" w:sz="4" w:space="0" w:color="007C58" w:themeColor="accent5"/>
        </w:tcBorders>
      </w:tcPr>
    </w:tblStylePr>
    <w:tblStylePr w:type="firstCol">
      <w:rPr>
        <w:b/>
        <w:bCs/>
      </w:rPr>
    </w:tblStylePr>
    <w:tblStylePr w:type="lastCol">
      <w:rPr>
        <w:b/>
        <w:bCs/>
      </w:rPr>
    </w:tblStylePr>
    <w:tblStylePr w:type="band1Vert">
      <w:tblPr/>
      <w:tcPr>
        <w:shd w:val="clear" w:color="auto" w:fill="B1FFE8" w:themeFill="accent5" w:themeFillTint="33"/>
      </w:tcPr>
    </w:tblStylePr>
  </w:style>
  <w:style w:type="table" w:styleId="GridTable4-Accent6">
    <w:name w:val="Grid Table 4 Accent 6"/>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Pr>
    <w:tcPr>
      <w:shd w:val="clear" w:color="auto" w:fill="DEF0FA" w:themeFill="accent6" w:themeFillTint="33"/>
    </w:tcPr>
    <w:tblStylePr w:type="firstRow">
      <w:rPr>
        <w:b/>
        <w:bCs/>
        <w:color w:val="FFFFFF" w:themeColor="background1"/>
      </w:rPr>
      <w:tblPr/>
      <w:tcPr>
        <w:tcBorders>
          <w:top w:val="single" w:sz="4" w:space="0" w:color="5EB9E9" w:themeColor="accent6"/>
          <w:left w:val="single" w:sz="4" w:space="0" w:color="5EB9E9" w:themeColor="accent6"/>
          <w:bottom w:val="single" w:sz="4" w:space="0" w:color="5EB9E9" w:themeColor="accent6"/>
          <w:right w:val="single" w:sz="4" w:space="0" w:color="5EB9E9" w:themeColor="accent6"/>
          <w:insideH w:val="nil"/>
          <w:insideV w:val="nil"/>
        </w:tcBorders>
        <w:shd w:val="clear" w:color="auto" w:fill="5EB9E9" w:themeFill="accent6"/>
      </w:tcPr>
    </w:tblStylePr>
    <w:tblStylePr w:type="lastRow">
      <w:rPr>
        <w:b/>
        <w:bCs/>
      </w:rPr>
      <w:tblPr/>
      <w:tcPr>
        <w:tcBorders>
          <w:top w:val="double" w:sz="4" w:space="0" w:color="5EB9E9" w:themeColor="accent6"/>
        </w:tcBorders>
      </w:tcPr>
    </w:tblStylePr>
    <w:tblStylePr w:type="firstCol">
      <w:rPr>
        <w:b/>
        <w:bCs/>
      </w:rPr>
    </w:tblStylePr>
    <w:tblStylePr w:type="lastCol">
      <w:rPr>
        <w:b/>
        <w:bCs/>
      </w:rPr>
    </w:tblStylePr>
    <w:tblStylePr w:type="band1Vert">
      <w:tblPr/>
      <w:tcPr>
        <w:shd w:val="clear" w:color="auto" w:fill="DEF0FA" w:themeFill="accent6" w:themeFillTint="33"/>
      </w:tcPr>
    </w:tblStylePr>
  </w:style>
  <w:style w:type="table" w:styleId="GridTable5Dark">
    <w:name w:val="Grid Table 5 Dark"/>
    <w:basedOn w:val="TableNormal"/>
    <w:uiPriority w:val="50"/>
    <w:rsid w:val="00AB0436"/>
    <w:rPr>
      <w:rFonts w:asciiTheme="minorHAnsi" w:eastAsiaTheme="minorHAnsi" w:hAnsiTheme="minorHAnsi" w:cstheme="minorBidi"/>
      <w:color w:val="000000" w:themeColor="text1"/>
      <w:lang w:eastAsia="en-US"/>
    </w:rPr>
    <w:tbl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1">
    <w:name w:val="Grid Table 5 Dark Accent 1"/>
    <w:basedOn w:val="TableNormal"/>
    <w:uiPriority w:val="50"/>
    <w:rsid w:val="00AB0436"/>
    <w:rPr>
      <w:rFonts w:asciiTheme="minorHAnsi" w:eastAsiaTheme="minorHAnsi" w:hAnsiTheme="minorHAnsi" w:cstheme="minorBidi"/>
      <w:color w:val="000000" w:themeColor="text1"/>
      <w:lang w:eastAsia="en-US"/>
    </w:rPr>
    <w:tbl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2">
    <w:name w:val="Grid Table 5 Dark Accent 2"/>
    <w:basedOn w:val="TableNormal"/>
    <w:uiPriority w:val="50"/>
    <w:rsid w:val="00AB0436"/>
    <w:rPr>
      <w:rFonts w:asciiTheme="minorHAnsi" w:eastAsiaTheme="minorHAnsi" w:hAnsiTheme="minorHAnsi" w:cstheme="minorBidi"/>
      <w:color w:val="000000" w:themeColor="text1"/>
      <w:lang w:eastAsia="en-US"/>
    </w:rPr>
    <w:tbl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3">
    <w:name w:val="Grid Table 5 Dark Accent 3"/>
    <w:basedOn w:val="TableNormal"/>
    <w:uiPriority w:val="50"/>
    <w:rsid w:val="00AB0436"/>
    <w:rPr>
      <w:rFonts w:asciiTheme="minorHAnsi" w:eastAsiaTheme="minorHAnsi" w:hAnsiTheme="minorHAnsi" w:cstheme="minorBidi"/>
      <w:color w:val="000000" w:themeColor="text1"/>
      <w:lang w:eastAsia="en-US"/>
    </w:rPr>
    <w:tbl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4">
    <w:name w:val="Grid Table 5 Dark Accent 4"/>
    <w:basedOn w:val="TableNormal"/>
    <w:uiPriority w:val="50"/>
    <w:rsid w:val="00AB0436"/>
    <w:rPr>
      <w:rFonts w:asciiTheme="minorHAnsi" w:eastAsiaTheme="minorHAnsi" w:hAnsiTheme="minorHAnsi" w:cstheme="minorBidi"/>
      <w:color w:val="000000" w:themeColor="text1"/>
      <w:lang w:eastAsia="en-US"/>
    </w:rPr>
    <w:tbl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5">
    <w:name w:val="Grid Table 5 Dark Accent 5"/>
    <w:basedOn w:val="TableNormal"/>
    <w:uiPriority w:val="50"/>
    <w:rsid w:val="00AB0436"/>
    <w:rPr>
      <w:rFonts w:asciiTheme="minorHAnsi" w:eastAsiaTheme="minorHAnsi" w:hAnsiTheme="minorHAnsi" w:cstheme="minorBidi"/>
      <w:color w:val="000000" w:themeColor="text1"/>
      <w:lang w:eastAsia="en-US"/>
    </w:rPr>
    <w:tbl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6">
    <w:name w:val="Grid Table 5 Dark Accent 6"/>
    <w:basedOn w:val="TableNormal"/>
    <w:uiPriority w:val="50"/>
    <w:rsid w:val="00AB0436"/>
    <w:rPr>
      <w:rFonts w:asciiTheme="minorHAnsi" w:eastAsiaTheme="minorHAnsi" w:hAnsiTheme="minorHAnsi" w:cstheme="minorBidi"/>
      <w:color w:val="000000" w:themeColor="text1"/>
      <w:lang w:eastAsia="en-US"/>
    </w:rPr>
    <w:tbl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6Colorful">
    <w:name w:val="Grid Table 6 Colorful"/>
    <w:basedOn w:val="TableNormal"/>
    <w:uiPriority w:val="51"/>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B0436"/>
    <w:rPr>
      <w:rFonts w:asciiTheme="minorHAnsi" w:eastAsiaTheme="minorHAnsi" w:hAnsiTheme="minorHAnsi" w:cstheme="minorBidi"/>
      <w:color w:val="AF1255" w:themeColor="accent1" w:themeShade="BF"/>
      <w:lang w:eastAsia="en-US"/>
    </w:rPr>
    <w:tblPr>
      <w:tblStyleRowBandSize w:val="1"/>
      <w:tblStyleColBandSize w:val="1"/>
    </w:tblPr>
    <w:tblStylePr w:type="firstRow">
      <w:rPr>
        <w:b/>
        <w:bCs/>
      </w:rPr>
      <w:tblPr/>
      <w:tcPr>
        <w:tcBorders>
          <w:bottom w:val="single" w:sz="12" w:space="0" w:color="F077AA" w:themeColor="accent1" w:themeTint="99"/>
        </w:tcBorders>
      </w:tcPr>
    </w:tblStylePr>
    <w:tblStylePr w:type="lastRow">
      <w:rPr>
        <w:b/>
        <w:bCs/>
      </w:rPr>
      <w:tblPr/>
      <w:tcPr>
        <w:tcBorders>
          <w:top w:val="double" w:sz="4" w:space="0" w:color="F077AA" w:themeColor="accent1" w:themeTint="99"/>
        </w:tcBorders>
      </w:tcPr>
    </w:tblStylePr>
    <w:tblStylePr w:type="firstCol">
      <w:rPr>
        <w:b/>
        <w:bCs/>
      </w:rPr>
    </w:tblStylePr>
    <w:tblStylePr w:type="lastCol">
      <w:rPr>
        <w:b/>
        <w:bCs/>
      </w:rPr>
    </w:tblStylePr>
    <w:tblStylePr w:type="band1Vert">
      <w:tblPr/>
      <w:tcPr>
        <w:shd w:val="clear" w:color="auto" w:fill="FAD1E2" w:themeFill="accent1" w:themeFillTint="33"/>
      </w:tcPr>
    </w:tblStylePr>
    <w:tblStylePr w:type="band1Horz">
      <w:tblPr/>
      <w:tcPr>
        <w:shd w:val="clear" w:color="auto" w:fill="FAD1E2" w:themeFill="accent1" w:themeFillTint="33"/>
      </w:tcPr>
    </w:tblStylePr>
  </w:style>
  <w:style w:type="table" w:styleId="GridTable6Colorful-Accent2">
    <w:name w:val="Grid Table 6 Colorful Accent 2"/>
    <w:basedOn w:val="TableNormal"/>
    <w:uiPriority w:val="51"/>
    <w:rsid w:val="00AB0436"/>
    <w:rPr>
      <w:rFonts w:asciiTheme="minorHAnsi" w:eastAsiaTheme="minorHAnsi" w:hAnsiTheme="minorHAnsi" w:cstheme="minorBidi"/>
      <w:color w:val="6F9017" w:themeColor="accent2" w:themeShade="BF"/>
      <w:lang w:eastAsia="en-US"/>
    </w:rPr>
    <w:tblPr>
      <w:tblStyleRowBandSize w:val="1"/>
      <w:tblStyleColBandSize w:val="1"/>
    </w:tblPr>
    <w:tblStylePr w:type="firstRow">
      <w:rPr>
        <w:b/>
        <w:bCs/>
      </w:rPr>
      <w:tblPr/>
      <w:tcPr>
        <w:tcBorders>
          <w:bottom w:val="single" w:sz="12" w:space="0" w:color="C5E76B" w:themeColor="accent2" w:themeTint="99"/>
        </w:tcBorders>
      </w:tcPr>
    </w:tblStylePr>
    <w:tblStylePr w:type="lastRow">
      <w:rPr>
        <w:b/>
        <w:bCs/>
      </w:rPr>
      <w:tblPr/>
      <w:tcPr>
        <w:tcBorders>
          <w:top w:val="double" w:sz="4" w:space="0" w:color="C5E76B" w:themeColor="accent2" w:themeTint="99"/>
        </w:tcBorders>
      </w:tcPr>
    </w:tblStylePr>
    <w:tblStylePr w:type="firstCol">
      <w:rPr>
        <w:b/>
        <w:bCs/>
      </w:rPr>
    </w:tblStylePr>
    <w:tblStylePr w:type="lastCol">
      <w:rPr>
        <w:b/>
        <w:bCs/>
      </w:rPr>
    </w:tblStylePr>
    <w:tblStylePr w:type="band1Vert">
      <w:tblPr/>
      <w:tcPr>
        <w:shd w:val="clear" w:color="auto" w:fill="EBF7CD" w:themeFill="accent2" w:themeFillTint="33"/>
      </w:tcPr>
    </w:tblStylePr>
    <w:tblStylePr w:type="band1Horz">
      <w:tblPr/>
      <w:tcPr>
        <w:shd w:val="clear" w:color="auto" w:fill="EBF7CD" w:themeFill="accent2" w:themeFillTint="33"/>
      </w:tcPr>
    </w:tblStylePr>
  </w:style>
  <w:style w:type="table" w:styleId="GridTable6Colorful-Accent3">
    <w:name w:val="Grid Table 6 Colorful Accent 3"/>
    <w:basedOn w:val="TableNormal"/>
    <w:uiPriority w:val="51"/>
    <w:rsid w:val="00AB0436"/>
    <w:rPr>
      <w:rFonts w:asciiTheme="minorHAnsi" w:eastAsiaTheme="minorHAnsi" w:hAnsiTheme="minorHAnsi" w:cstheme="minorBidi"/>
      <w:color w:val="285675" w:themeColor="accent3" w:themeShade="BF"/>
      <w:lang w:eastAsia="en-US"/>
    </w:rPr>
    <w:tblPr>
      <w:tblStyleRowBandSize w:val="1"/>
      <w:tblStyleColBandSize w:val="1"/>
    </w:tblPr>
    <w:tblStylePr w:type="firstRow">
      <w:rPr>
        <w:b/>
        <w:bCs/>
      </w:rPr>
      <w:tblPr/>
      <w:tcPr>
        <w:tcBorders>
          <w:bottom w:val="single" w:sz="12" w:space="0" w:color="79ADD1" w:themeColor="accent3" w:themeTint="99"/>
        </w:tcBorders>
      </w:tcPr>
    </w:tblStylePr>
    <w:tblStylePr w:type="lastRow">
      <w:rPr>
        <w:b/>
        <w:bCs/>
      </w:rPr>
      <w:tblPr/>
      <w:tcPr>
        <w:tcBorders>
          <w:top w:val="double" w:sz="4" w:space="0" w:color="79ADD1" w:themeColor="accent3" w:themeTint="99"/>
        </w:tcBorders>
      </w:tcPr>
    </w:tblStylePr>
    <w:tblStylePr w:type="firstCol">
      <w:rPr>
        <w:b/>
        <w:bCs/>
      </w:rPr>
    </w:tblStylePr>
    <w:tblStylePr w:type="lastCol">
      <w:rPr>
        <w:b/>
        <w:bCs/>
      </w:rPr>
    </w:tblStylePr>
    <w:tblStylePr w:type="band1Vert">
      <w:tblPr/>
      <w:tcPr>
        <w:shd w:val="clear" w:color="auto" w:fill="D2E3EF" w:themeFill="accent3" w:themeFillTint="33"/>
      </w:tcPr>
    </w:tblStylePr>
    <w:tblStylePr w:type="band1Horz">
      <w:tblPr/>
      <w:tcPr>
        <w:shd w:val="clear" w:color="auto" w:fill="D2E3EF" w:themeFill="accent3" w:themeFillTint="33"/>
      </w:tcPr>
    </w:tblStylePr>
  </w:style>
  <w:style w:type="table" w:styleId="GridTable6Colorful-Accent4">
    <w:name w:val="Grid Table 6 Colorful Accent 4"/>
    <w:basedOn w:val="TableNormal"/>
    <w:uiPriority w:val="51"/>
    <w:rsid w:val="00AB0436"/>
    <w:rPr>
      <w:rFonts w:asciiTheme="minorHAnsi" w:eastAsiaTheme="minorHAnsi" w:hAnsiTheme="minorHAnsi" w:cstheme="minorBidi"/>
      <w:color w:val="3D2E6C" w:themeColor="accent4" w:themeShade="BF"/>
      <w:lang w:eastAsia="en-US"/>
    </w:rPr>
    <w:tblPr>
      <w:tblStyleRowBandSize w:val="1"/>
      <w:tblStyleColBandSize w:val="1"/>
    </w:tblPr>
    <w:tblStylePr w:type="firstRow">
      <w:rPr>
        <w:b/>
        <w:bCs/>
      </w:rPr>
      <w:tblPr/>
      <w:tcPr>
        <w:tcBorders>
          <w:bottom w:val="single" w:sz="12" w:space="0" w:color="907FC8" w:themeColor="accent4" w:themeTint="99"/>
        </w:tcBorders>
      </w:tcPr>
    </w:tblStylePr>
    <w:tblStylePr w:type="lastRow">
      <w:rPr>
        <w:b/>
        <w:bCs/>
      </w:rPr>
      <w:tblPr/>
      <w:tcPr>
        <w:tcBorders>
          <w:top w:val="double" w:sz="4" w:space="0" w:color="907FC8" w:themeColor="accent4" w:themeTint="99"/>
        </w:tcBorders>
      </w:tcPr>
    </w:tblStylePr>
    <w:tblStylePr w:type="firstCol">
      <w:rPr>
        <w:b/>
        <w:bCs/>
      </w:rPr>
    </w:tblStylePr>
    <w:tblStylePr w:type="lastCol">
      <w:rPr>
        <w:b/>
        <w:bCs/>
      </w:rPr>
    </w:tblStylePr>
    <w:tblStylePr w:type="band1Vert">
      <w:tblPr/>
      <w:tcPr>
        <w:shd w:val="clear" w:color="auto" w:fill="DAD4EC" w:themeFill="accent4" w:themeFillTint="33"/>
      </w:tcPr>
    </w:tblStylePr>
    <w:tblStylePr w:type="band1Horz">
      <w:tblPr/>
      <w:tcPr>
        <w:shd w:val="clear" w:color="auto" w:fill="DAD4EC" w:themeFill="accent4" w:themeFillTint="33"/>
      </w:tcPr>
    </w:tblStylePr>
  </w:style>
  <w:style w:type="table" w:styleId="GridTable6Colorful-Accent5">
    <w:name w:val="Grid Table 6 Colorful Accent 5"/>
    <w:basedOn w:val="TableNormal"/>
    <w:uiPriority w:val="51"/>
    <w:rsid w:val="00AB0436"/>
    <w:rPr>
      <w:rFonts w:asciiTheme="minorHAnsi" w:eastAsiaTheme="minorHAnsi" w:hAnsiTheme="minorHAnsi" w:cstheme="minorBidi"/>
      <w:color w:val="005C41" w:themeColor="accent5" w:themeShade="BF"/>
      <w:lang w:eastAsia="en-US"/>
    </w:rPr>
    <w:tblPr>
      <w:tblStyleRowBandSize w:val="1"/>
      <w:tblStyleColBandSize w:val="1"/>
    </w:tblPr>
    <w:tblStylePr w:type="firstRow">
      <w:rPr>
        <w:b/>
        <w:bCs/>
      </w:rPr>
      <w:tblPr/>
      <w:tcPr>
        <w:tcBorders>
          <w:bottom w:val="single" w:sz="12" w:space="0" w:color="17FFBA" w:themeColor="accent5" w:themeTint="99"/>
        </w:tcBorders>
      </w:tcPr>
    </w:tblStylePr>
    <w:tblStylePr w:type="lastRow">
      <w:rPr>
        <w:b/>
        <w:bCs/>
      </w:rPr>
      <w:tblPr/>
      <w:tcPr>
        <w:tcBorders>
          <w:top w:val="double" w:sz="4" w:space="0" w:color="17FFBA" w:themeColor="accent5" w:themeTint="99"/>
        </w:tcBorders>
      </w:tcPr>
    </w:tblStylePr>
    <w:tblStylePr w:type="firstCol">
      <w:rPr>
        <w:b/>
        <w:bCs/>
      </w:rPr>
    </w:tblStylePr>
    <w:tblStylePr w:type="lastCol">
      <w:rPr>
        <w:b/>
        <w:bCs/>
      </w:rPr>
    </w:tblStylePr>
    <w:tblStylePr w:type="band1Vert">
      <w:tblPr/>
      <w:tcPr>
        <w:shd w:val="clear" w:color="auto" w:fill="B1FFE8" w:themeFill="accent5" w:themeFillTint="33"/>
      </w:tcPr>
    </w:tblStylePr>
    <w:tblStylePr w:type="band1Horz">
      <w:tblPr/>
      <w:tcPr>
        <w:shd w:val="clear" w:color="auto" w:fill="B1FFE8" w:themeFill="accent5" w:themeFillTint="33"/>
      </w:tcPr>
    </w:tblStylePr>
  </w:style>
  <w:style w:type="table" w:styleId="GridTable6Colorful-Accent6">
    <w:name w:val="Grid Table 6 Colorful Accent 6"/>
    <w:basedOn w:val="TableNormal"/>
    <w:uiPriority w:val="51"/>
    <w:rsid w:val="00AB0436"/>
    <w:rPr>
      <w:rFonts w:asciiTheme="minorHAnsi" w:eastAsiaTheme="minorHAnsi" w:hAnsiTheme="minorHAnsi" w:cstheme="minorBidi"/>
      <w:color w:val="1D96D7" w:themeColor="accent6" w:themeShade="BF"/>
      <w:lang w:eastAsia="en-US"/>
    </w:rPr>
    <w:tblPr>
      <w:tblStyleRowBandSize w:val="1"/>
      <w:tblStyleColBandSize w:val="1"/>
    </w:tblPr>
    <w:tblStylePr w:type="firstRow">
      <w:rPr>
        <w:b/>
        <w:bCs/>
      </w:rPr>
      <w:tblPr/>
      <w:tcPr>
        <w:tcBorders>
          <w:bottom w:val="single" w:sz="12" w:space="0" w:color="9ED4F1" w:themeColor="accent6" w:themeTint="99"/>
        </w:tcBorders>
      </w:tcPr>
    </w:tblStylePr>
    <w:tblStylePr w:type="lastRow">
      <w:rPr>
        <w:b/>
        <w:bCs/>
      </w:rPr>
      <w:tblPr/>
      <w:tcPr>
        <w:tcBorders>
          <w:top w:val="double" w:sz="4" w:space="0" w:color="9ED4F1" w:themeColor="accent6" w:themeTint="99"/>
        </w:tcBorders>
      </w:tcPr>
    </w:tblStylePr>
    <w:tblStylePr w:type="firstCol">
      <w:rPr>
        <w:b/>
        <w:bCs/>
      </w:rPr>
    </w:tblStylePr>
    <w:tblStylePr w:type="lastCol">
      <w:rPr>
        <w:b/>
        <w:bCs/>
      </w:rPr>
    </w:tblStylePr>
    <w:tblStylePr w:type="band1Vert">
      <w:tblPr/>
      <w:tcPr>
        <w:shd w:val="clear" w:color="auto" w:fill="DEF0FA" w:themeFill="accent6" w:themeFillTint="33"/>
      </w:tcPr>
    </w:tblStylePr>
    <w:tblStylePr w:type="band1Horz">
      <w:tblPr/>
      <w:tcPr>
        <w:shd w:val="clear" w:color="auto" w:fill="DEF0FA" w:themeFill="accent6" w:themeFillTint="33"/>
      </w:tcPr>
    </w:tblStylePr>
  </w:style>
  <w:style w:type="table" w:styleId="GridTable7Colorful">
    <w:name w:val="Grid Table 7 Colorful"/>
    <w:basedOn w:val="TableNormal"/>
    <w:uiPriority w:val="52"/>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B0436"/>
    <w:rPr>
      <w:rFonts w:asciiTheme="minorHAnsi" w:eastAsiaTheme="minorHAnsi" w:hAnsiTheme="minorHAnsi" w:cstheme="minorBidi"/>
      <w:color w:val="AF1255" w:themeColor="accent1" w:themeShade="BF"/>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1E2" w:themeFill="accent1" w:themeFillTint="33"/>
      </w:tcPr>
    </w:tblStylePr>
    <w:tblStylePr w:type="band1Horz">
      <w:tblPr/>
      <w:tcPr>
        <w:shd w:val="clear" w:color="auto" w:fill="FAD1E2" w:themeFill="accent1" w:themeFillTint="33"/>
      </w:tcPr>
    </w:tblStylePr>
    <w:tblStylePr w:type="neCell">
      <w:tblPr/>
      <w:tcPr>
        <w:tcBorders>
          <w:bottom w:val="single" w:sz="4" w:space="0" w:color="F077AA" w:themeColor="accent1" w:themeTint="99"/>
        </w:tcBorders>
      </w:tcPr>
    </w:tblStylePr>
    <w:tblStylePr w:type="nwCell">
      <w:tblPr/>
      <w:tcPr>
        <w:tcBorders>
          <w:bottom w:val="single" w:sz="4" w:space="0" w:color="F077AA" w:themeColor="accent1" w:themeTint="99"/>
        </w:tcBorders>
      </w:tcPr>
    </w:tblStylePr>
    <w:tblStylePr w:type="seCell">
      <w:tblPr/>
      <w:tcPr>
        <w:tcBorders>
          <w:top w:val="single" w:sz="4" w:space="0" w:color="F077AA" w:themeColor="accent1" w:themeTint="99"/>
        </w:tcBorders>
      </w:tcPr>
    </w:tblStylePr>
    <w:tblStylePr w:type="swCell">
      <w:tblPr/>
      <w:tcPr>
        <w:tcBorders>
          <w:top w:val="single" w:sz="4" w:space="0" w:color="F077AA" w:themeColor="accent1" w:themeTint="99"/>
        </w:tcBorders>
      </w:tcPr>
    </w:tblStylePr>
  </w:style>
  <w:style w:type="table" w:styleId="GridTable7Colorful-Accent2">
    <w:name w:val="Grid Table 7 Colorful Accent 2"/>
    <w:basedOn w:val="TableNormal"/>
    <w:uiPriority w:val="52"/>
    <w:rsid w:val="00AB0436"/>
    <w:rPr>
      <w:rFonts w:asciiTheme="minorHAnsi" w:eastAsiaTheme="minorHAnsi" w:hAnsiTheme="minorHAnsi" w:cstheme="minorBidi"/>
      <w:color w:val="6F9017" w:themeColor="accent2" w:themeShade="BF"/>
      <w:lang w:eastAsia="en-US"/>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7CD" w:themeFill="accent2" w:themeFillTint="33"/>
      </w:tcPr>
    </w:tblStylePr>
    <w:tblStylePr w:type="band1Horz">
      <w:tblPr/>
      <w:tcPr>
        <w:shd w:val="clear" w:color="auto" w:fill="EBF7CD" w:themeFill="accent2" w:themeFillTint="33"/>
      </w:tcPr>
    </w:tblStylePr>
    <w:tblStylePr w:type="neCell">
      <w:tblPr/>
      <w:tcPr>
        <w:tcBorders>
          <w:bottom w:val="single" w:sz="4" w:space="0" w:color="C5E76B" w:themeColor="accent2" w:themeTint="99"/>
        </w:tcBorders>
      </w:tcPr>
    </w:tblStylePr>
    <w:tblStylePr w:type="nwCell">
      <w:tblPr/>
      <w:tcPr>
        <w:tcBorders>
          <w:bottom w:val="single" w:sz="4" w:space="0" w:color="C5E76B" w:themeColor="accent2" w:themeTint="99"/>
        </w:tcBorders>
      </w:tcPr>
    </w:tblStylePr>
    <w:tblStylePr w:type="seCell">
      <w:tblPr/>
      <w:tcPr>
        <w:tcBorders>
          <w:top w:val="single" w:sz="4" w:space="0" w:color="C5E76B" w:themeColor="accent2" w:themeTint="99"/>
        </w:tcBorders>
      </w:tcPr>
    </w:tblStylePr>
    <w:tblStylePr w:type="swCell">
      <w:tblPr/>
      <w:tcPr>
        <w:tcBorders>
          <w:top w:val="single" w:sz="4" w:space="0" w:color="C5E76B" w:themeColor="accent2" w:themeTint="99"/>
        </w:tcBorders>
      </w:tcPr>
    </w:tblStylePr>
  </w:style>
  <w:style w:type="table" w:styleId="GridTable7Colorful-Accent3">
    <w:name w:val="Grid Table 7 Colorful Accent 3"/>
    <w:basedOn w:val="TableNormal"/>
    <w:uiPriority w:val="52"/>
    <w:rsid w:val="00AB0436"/>
    <w:rPr>
      <w:rFonts w:asciiTheme="minorHAnsi" w:eastAsiaTheme="minorHAnsi" w:hAnsiTheme="minorHAnsi" w:cstheme="minorBidi"/>
      <w:color w:val="285675" w:themeColor="accent3" w:themeShade="BF"/>
      <w:lang w:eastAsia="en-US"/>
    </w:rPr>
    <w:tblPr>
      <w:tblStyleRowBandSize w:val="1"/>
      <w:tblStyleColBandSize w:val="1"/>
      <w:tblBorders>
        <w:top w:val="single" w:sz="4" w:space="0" w:color="79ADD1" w:themeColor="accent3" w:themeTint="99"/>
        <w:left w:val="single" w:sz="4" w:space="0" w:color="79ADD1" w:themeColor="accent3" w:themeTint="99"/>
        <w:bottom w:val="single" w:sz="4" w:space="0" w:color="79ADD1" w:themeColor="accent3" w:themeTint="99"/>
        <w:right w:val="single" w:sz="4" w:space="0" w:color="79ADD1" w:themeColor="accent3" w:themeTint="99"/>
        <w:insideH w:val="single" w:sz="4" w:space="0" w:color="79ADD1" w:themeColor="accent3" w:themeTint="99"/>
        <w:insideV w:val="single" w:sz="4" w:space="0" w:color="79ADD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2E3EF" w:themeFill="accent3" w:themeFillTint="33"/>
      </w:tcPr>
    </w:tblStylePr>
    <w:tblStylePr w:type="band1Horz">
      <w:tblPr/>
      <w:tcPr>
        <w:shd w:val="clear" w:color="auto" w:fill="D2E3EF" w:themeFill="accent3" w:themeFillTint="33"/>
      </w:tcPr>
    </w:tblStylePr>
    <w:tblStylePr w:type="neCell">
      <w:tblPr/>
      <w:tcPr>
        <w:tcBorders>
          <w:bottom w:val="single" w:sz="4" w:space="0" w:color="79ADD1" w:themeColor="accent3" w:themeTint="99"/>
        </w:tcBorders>
      </w:tcPr>
    </w:tblStylePr>
    <w:tblStylePr w:type="nwCell">
      <w:tblPr/>
      <w:tcPr>
        <w:tcBorders>
          <w:bottom w:val="single" w:sz="4" w:space="0" w:color="79ADD1" w:themeColor="accent3" w:themeTint="99"/>
        </w:tcBorders>
      </w:tcPr>
    </w:tblStylePr>
    <w:tblStylePr w:type="seCell">
      <w:tblPr/>
      <w:tcPr>
        <w:tcBorders>
          <w:top w:val="single" w:sz="4" w:space="0" w:color="79ADD1" w:themeColor="accent3" w:themeTint="99"/>
        </w:tcBorders>
      </w:tcPr>
    </w:tblStylePr>
    <w:tblStylePr w:type="swCell">
      <w:tblPr/>
      <w:tcPr>
        <w:tcBorders>
          <w:top w:val="single" w:sz="4" w:space="0" w:color="79ADD1" w:themeColor="accent3" w:themeTint="99"/>
        </w:tcBorders>
      </w:tcPr>
    </w:tblStylePr>
  </w:style>
  <w:style w:type="table" w:styleId="GridTable7Colorful-Accent4">
    <w:name w:val="Grid Table 7 Colorful Accent 4"/>
    <w:basedOn w:val="TableNormal"/>
    <w:uiPriority w:val="52"/>
    <w:rsid w:val="00AB0436"/>
    <w:rPr>
      <w:rFonts w:asciiTheme="minorHAnsi" w:eastAsiaTheme="minorHAnsi" w:hAnsiTheme="minorHAnsi" w:cstheme="minorBidi"/>
      <w:color w:val="3D2E6C" w:themeColor="accent4" w:themeShade="BF"/>
      <w:lang w:eastAsia="en-US"/>
    </w:rPr>
    <w:tblPr>
      <w:tblStyleRowBandSize w:val="1"/>
      <w:tblStyleColBandSize w:val="1"/>
      <w:tblBorders>
        <w:top w:val="single" w:sz="4" w:space="0" w:color="907FC8" w:themeColor="accent4" w:themeTint="99"/>
        <w:left w:val="single" w:sz="4" w:space="0" w:color="907FC8" w:themeColor="accent4" w:themeTint="99"/>
        <w:bottom w:val="single" w:sz="4" w:space="0" w:color="907FC8" w:themeColor="accent4" w:themeTint="99"/>
        <w:right w:val="single" w:sz="4" w:space="0" w:color="907FC8" w:themeColor="accent4" w:themeTint="99"/>
        <w:insideH w:val="single" w:sz="4" w:space="0" w:color="907FC8" w:themeColor="accent4" w:themeTint="99"/>
        <w:insideV w:val="single" w:sz="4" w:space="0" w:color="907FC8"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D4EC" w:themeFill="accent4" w:themeFillTint="33"/>
      </w:tcPr>
    </w:tblStylePr>
    <w:tblStylePr w:type="band1Horz">
      <w:tblPr/>
      <w:tcPr>
        <w:shd w:val="clear" w:color="auto" w:fill="DAD4EC" w:themeFill="accent4" w:themeFillTint="33"/>
      </w:tcPr>
    </w:tblStylePr>
    <w:tblStylePr w:type="neCell">
      <w:tblPr/>
      <w:tcPr>
        <w:tcBorders>
          <w:bottom w:val="single" w:sz="4" w:space="0" w:color="907FC8" w:themeColor="accent4" w:themeTint="99"/>
        </w:tcBorders>
      </w:tcPr>
    </w:tblStylePr>
    <w:tblStylePr w:type="nwCell">
      <w:tblPr/>
      <w:tcPr>
        <w:tcBorders>
          <w:bottom w:val="single" w:sz="4" w:space="0" w:color="907FC8" w:themeColor="accent4" w:themeTint="99"/>
        </w:tcBorders>
      </w:tcPr>
    </w:tblStylePr>
    <w:tblStylePr w:type="seCell">
      <w:tblPr/>
      <w:tcPr>
        <w:tcBorders>
          <w:top w:val="single" w:sz="4" w:space="0" w:color="907FC8" w:themeColor="accent4" w:themeTint="99"/>
        </w:tcBorders>
      </w:tcPr>
    </w:tblStylePr>
    <w:tblStylePr w:type="swCell">
      <w:tblPr/>
      <w:tcPr>
        <w:tcBorders>
          <w:top w:val="single" w:sz="4" w:space="0" w:color="907FC8" w:themeColor="accent4" w:themeTint="99"/>
        </w:tcBorders>
      </w:tcPr>
    </w:tblStylePr>
  </w:style>
  <w:style w:type="table" w:styleId="GridTable7Colorful-Accent5">
    <w:name w:val="Grid Table 7 Colorful Accent 5"/>
    <w:basedOn w:val="TableNormal"/>
    <w:uiPriority w:val="52"/>
    <w:rsid w:val="00AB0436"/>
    <w:rPr>
      <w:rFonts w:asciiTheme="minorHAnsi" w:eastAsiaTheme="minorHAnsi" w:hAnsiTheme="minorHAnsi" w:cstheme="minorBidi"/>
      <w:color w:val="005C41" w:themeColor="accent5" w:themeShade="BF"/>
      <w:lang w:eastAsia="en-US"/>
    </w:rPr>
    <w:tblPr>
      <w:tblStyleRowBandSize w:val="1"/>
      <w:tblStyleColBandSize w:val="1"/>
      <w:tblBorders>
        <w:top w:val="single" w:sz="4" w:space="0" w:color="17FFBA" w:themeColor="accent5" w:themeTint="99"/>
        <w:left w:val="single" w:sz="4" w:space="0" w:color="17FFBA" w:themeColor="accent5" w:themeTint="99"/>
        <w:bottom w:val="single" w:sz="4" w:space="0" w:color="17FFBA" w:themeColor="accent5" w:themeTint="99"/>
        <w:right w:val="single" w:sz="4" w:space="0" w:color="17FFBA" w:themeColor="accent5" w:themeTint="99"/>
        <w:insideH w:val="single" w:sz="4" w:space="0" w:color="17FFBA" w:themeColor="accent5" w:themeTint="99"/>
        <w:insideV w:val="single" w:sz="4" w:space="0" w:color="17FFBA"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1FFE8" w:themeFill="accent5" w:themeFillTint="33"/>
      </w:tcPr>
    </w:tblStylePr>
    <w:tblStylePr w:type="band1Horz">
      <w:tblPr/>
      <w:tcPr>
        <w:shd w:val="clear" w:color="auto" w:fill="B1FFE8" w:themeFill="accent5" w:themeFillTint="33"/>
      </w:tcPr>
    </w:tblStylePr>
    <w:tblStylePr w:type="neCell">
      <w:tblPr/>
      <w:tcPr>
        <w:tcBorders>
          <w:bottom w:val="single" w:sz="4" w:space="0" w:color="17FFBA" w:themeColor="accent5" w:themeTint="99"/>
        </w:tcBorders>
      </w:tcPr>
    </w:tblStylePr>
    <w:tblStylePr w:type="nwCell">
      <w:tblPr/>
      <w:tcPr>
        <w:tcBorders>
          <w:bottom w:val="single" w:sz="4" w:space="0" w:color="17FFBA" w:themeColor="accent5" w:themeTint="99"/>
        </w:tcBorders>
      </w:tcPr>
    </w:tblStylePr>
    <w:tblStylePr w:type="seCell">
      <w:tblPr/>
      <w:tcPr>
        <w:tcBorders>
          <w:top w:val="single" w:sz="4" w:space="0" w:color="17FFBA" w:themeColor="accent5" w:themeTint="99"/>
        </w:tcBorders>
      </w:tcPr>
    </w:tblStylePr>
    <w:tblStylePr w:type="swCell">
      <w:tblPr/>
      <w:tcPr>
        <w:tcBorders>
          <w:top w:val="single" w:sz="4" w:space="0" w:color="17FFBA" w:themeColor="accent5" w:themeTint="99"/>
        </w:tcBorders>
      </w:tcPr>
    </w:tblStylePr>
  </w:style>
  <w:style w:type="table" w:styleId="GridTable7Colorful-Accent6">
    <w:name w:val="Grid Table 7 Colorful Accent 6"/>
    <w:basedOn w:val="TableNormal"/>
    <w:uiPriority w:val="52"/>
    <w:rsid w:val="00AB0436"/>
    <w:rPr>
      <w:rFonts w:asciiTheme="minorHAnsi" w:eastAsiaTheme="minorHAnsi" w:hAnsiTheme="minorHAnsi" w:cstheme="minorBidi"/>
      <w:color w:val="1D96D7" w:themeColor="accent6" w:themeShade="BF"/>
      <w:lang w:eastAsia="en-US"/>
    </w:rPr>
    <w:tblPr>
      <w:tblStyleRowBandSize w:val="1"/>
      <w:tblStyleColBandSize w:val="1"/>
      <w:tblBorders>
        <w:top w:val="single" w:sz="4" w:space="0" w:color="9ED4F1" w:themeColor="accent6" w:themeTint="99"/>
        <w:left w:val="single" w:sz="4" w:space="0" w:color="9ED4F1" w:themeColor="accent6" w:themeTint="99"/>
        <w:bottom w:val="single" w:sz="4" w:space="0" w:color="9ED4F1" w:themeColor="accent6" w:themeTint="99"/>
        <w:right w:val="single" w:sz="4" w:space="0" w:color="9ED4F1" w:themeColor="accent6" w:themeTint="99"/>
        <w:insideH w:val="single" w:sz="4" w:space="0" w:color="9ED4F1" w:themeColor="accent6" w:themeTint="99"/>
        <w:insideV w:val="single" w:sz="4" w:space="0" w:color="9ED4F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FA" w:themeFill="accent6" w:themeFillTint="33"/>
      </w:tcPr>
    </w:tblStylePr>
    <w:tblStylePr w:type="band1Horz">
      <w:tblPr/>
      <w:tcPr>
        <w:shd w:val="clear" w:color="auto" w:fill="DEF0FA" w:themeFill="accent6" w:themeFillTint="33"/>
      </w:tcPr>
    </w:tblStylePr>
    <w:tblStylePr w:type="neCell">
      <w:tblPr/>
      <w:tcPr>
        <w:tcBorders>
          <w:bottom w:val="single" w:sz="4" w:space="0" w:color="9ED4F1" w:themeColor="accent6" w:themeTint="99"/>
        </w:tcBorders>
      </w:tcPr>
    </w:tblStylePr>
    <w:tblStylePr w:type="nwCell">
      <w:tblPr/>
      <w:tcPr>
        <w:tcBorders>
          <w:bottom w:val="single" w:sz="4" w:space="0" w:color="9ED4F1" w:themeColor="accent6" w:themeTint="99"/>
        </w:tcBorders>
      </w:tcPr>
    </w:tblStylePr>
    <w:tblStylePr w:type="seCell">
      <w:tblPr/>
      <w:tcPr>
        <w:tcBorders>
          <w:top w:val="single" w:sz="4" w:space="0" w:color="9ED4F1" w:themeColor="accent6" w:themeTint="99"/>
        </w:tcBorders>
      </w:tcPr>
    </w:tblStylePr>
    <w:tblStylePr w:type="swCell">
      <w:tblPr/>
      <w:tcPr>
        <w:tcBorders>
          <w:top w:val="single" w:sz="4" w:space="0" w:color="9ED4F1" w:themeColor="accent6" w:themeTint="99"/>
        </w:tcBorders>
      </w:tcPr>
    </w:tblStylePr>
  </w:style>
  <w:style w:type="character" w:styleId="Hashtag">
    <w:name w:val="Hashtag"/>
    <w:basedOn w:val="DefaultParagraphFont"/>
    <w:uiPriority w:val="99"/>
    <w:semiHidden/>
    <w:unhideWhenUsed/>
    <w:rsid w:val="00AB0436"/>
    <w:rPr>
      <w:color w:val="2B579A"/>
      <w:shd w:val="clear" w:color="auto" w:fill="E1DFDD"/>
      <w:lang w:val="en-GB"/>
    </w:rPr>
  </w:style>
  <w:style w:type="table" w:styleId="ListTable1Light">
    <w:name w:val="List Table 1 Light"/>
    <w:basedOn w:val="TableNormal"/>
    <w:uiPriority w:val="46"/>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4" w:space="0" w:color="F077AA" w:themeColor="accent1" w:themeTint="99"/>
        </w:tcBorders>
      </w:tcPr>
    </w:tblStylePr>
    <w:tblStylePr w:type="lastRow">
      <w:rPr>
        <w:b/>
        <w:bCs/>
      </w:rPr>
      <w:tblPr/>
      <w:tcPr>
        <w:tcBorders>
          <w:top w:val="single" w:sz="4" w:space="0" w:color="F077AA" w:themeColor="accent1" w:themeTint="99"/>
        </w:tcBorders>
      </w:tcPr>
    </w:tblStylePr>
    <w:tblStylePr w:type="firstCol">
      <w:rPr>
        <w:b/>
        <w:bCs/>
      </w:rPr>
    </w:tblStylePr>
    <w:tblStylePr w:type="lastCol">
      <w:rPr>
        <w:b/>
        <w:bCs/>
      </w:rPr>
    </w:tblStylePr>
    <w:tblStylePr w:type="band1Vert">
      <w:tblPr/>
      <w:tcPr>
        <w:shd w:val="clear" w:color="auto" w:fill="FAD1E2" w:themeFill="accent1" w:themeFillTint="33"/>
      </w:tcPr>
    </w:tblStylePr>
    <w:tblStylePr w:type="band1Horz">
      <w:tblPr/>
      <w:tcPr>
        <w:shd w:val="clear" w:color="auto" w:fill="FAD1E2" w:themeFill="accent1" w:themeFillTint="33"/>
      </w:tcPr>
    </w:tblStylePr>
  </w:style>
  <w:style w:type="table" w:styleId="ListTable1Light-Accent2">
    <w:name w:val="List Table 1 Light Accent 2"/>
    <w:basedOn w:val="TableNormal"/>
    <w:uiPriority w:val="46"/>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4" w:space="0" w:color="C5E76B" w:themeColor="accent2" w:themeTint="99"/>
        </w:tcBorders>
      </w:tcPr>
    </w:tblStylePr>
    <w:tblStylePr w:type="lastRow">
      <w:rPr>
        <w:b/>
        <w:bCs/>
      </w:rPr>
      <w:tblPr/>
      <w:tcPr>
        <w:tcBorders>
          <w:top w:val="single" w:sz="4" w:space="0" w:color="C5E76B" w:themeColor="accent2" w:themeTint="99"/>
        </w:tcBorders>
      </w:tcPr>
    </w:tblStylePr>
    <w:tblStylePr w:type="firstCol">
      <w:rPr>
        <w:b/>
        <w:bCs/>
      </w:rPr>
    </w:tblStylePr>
    <w:tblStylePr w:type="lastCol">
      <w:rPr>
        <w:b/>
        <w:bCs/>
      </w:rPr>
    </w:tblStylePr>
    <w:tblStylePr w:type="band1Vert">
      <w:tblPr/>
      <w:tcPr>
        <w:shd w:val="clear" w:color="auto" w:fill="EBF7CD" w:themeFill="accent2" w:themeFillTint="33"/>
      </w:tcPr>
    </w:tblStylePr>
    <w:tblStylePr w:type="band1Horz">
      <w:tblPr/>
      <w:tcPr>
        <w:shd w:val="clear" w:color="auto" w:fill="EBF7CD" w:themeFill="accent2" w:themeFillTint="33"/>
      </w:tcPr>
    </w:tblStylePr>
  </w:style>
  <w:style w:type="table" w:styleId="ListTable1Light-Accent3">
    <w:name w:val="List Table 1 Light Accent 3"/>
    <w:basedOn w:val="TableNormal"/>
    <w:uiPriority w:val="46"/>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4" w:space="0" w:color="79ADD1" w:themeColor="accent3" w:themeTint="99"/>
        </w:tcBorders>
      </w:tcPr>
    </w:tblStylePr>
    <w:tblStylePr w:type="lastRow">
      <w:rPr>
        <w:b/>
        <w:bCs/>
      </w:rPr>
      <w:tblPr/>
      <w:tcPr>
        <w:tcBorders>
          <w:top w:val="single" w:sz="4" w:space="0" w:color="79ADD1" w:themeColor="accent3" w:themeTint="99"/>
        </w:tcBorders>
      </w:tcPr>
    </w:tblStylePr>
    <w:tblStylePr w:type="firstCol">
      <w:rPr>
        <w:b/>
        <w:bCs/>
      </w:rPr>
    </w:tblStylePr>
    <w:tblStylePr w:type="lastCol">
      <w:rPr>
        <w:b/>
        <w:bCs/>
      </w:rPr>
    </w:tblStylePr>
    <w:tblStylePr w:type="band1Vert">
      <w:tblPr/>
      <w:tcPr>
        <w:shd w:val="clear" w:color="auto" w:fill="D2E3EF" w:themeFill="accent3" w:themeFillTint="33"/>
      </w:tcPr>
    </w:tblStylePr>
    <w:tblStylePr w:type="band1Horz">
      <w:tblPr/>
      <w:tcPr>
        <w:shd w:val="clear" w:color="auto" w:fill="D2E3EF" w:themeFill="accent3" w:themeFillTint="33"/>
      </w:tcPr>
    </w:tblStylePr>
  </w:style>
  <w:style w:type="table" w:styleId="ListTable1Light-Accent4">
    <w:name w:val="List Table 1 Light Accent 4"/>
    <w:basedOn w:val="TableNormal"/>
    <w:uiPriority w:val="46"/>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4" w:space="0" w:color="907FC8" w:themeColor="accent4" w:themeTint="99"/>
        </w:tcBorders>
      </w:tcPr>
    </w:tblStylePr>
    <w:tblStylePr w:type="lastRow">
      <w:rPr>
        <w:b/>
        <w:bCs/>
      </w:rPr>
      <w:tblPr/>
      <w:tcPr>
        <w:tcBorders>
          <w:top w:val="single" w:sz="4" w:space="0" w:color="907FC8" w:themeColor="accent4" w:themeTint="99"/>
        </w:tcBorders>
      </w:tcPr>
    </w:tblStylePr>
    <w:tblStylePr w:type="firstCol">
      <w:rPr>
        <w:b/>
        <w:bCs/>
      </w:rPr>
    </w:tblStylePr>
    <w:tblStylePr w:type="lastCol">
      <w:rPr>
        <w:b/>
        <w:bCs/>
      </w:rPr>
    </w:tblStylePr>
    <w:tblStylePr w:type="band1Vert">
      <w:tblPr/>
      <w:tcPr>
        <w:shd w:val="clear" w:color="auto" w:fill="DAD4EC" w:themeFill="accent4" w:themeFillTint="33"/>
      </w:tcPr>
    </w:tblStylePr>
    <w:tblStylePr w:type="band1Horz">
      <w:tblPr/>
      <w:tcPr>
        <w:shd w:val="clear" w:color="auto" w:fill="DAD4EC" w:themeFill="accent4" w:themeFillTint="33"/>
      </w:tcPr>
    </w:tblStylePr>
  </w:style>
  <w:style w:type="table" w:styleId="ListTable1Light-Accent5">
    <w:name w:val="List Table 1 Light Accent 5"/>
    <w:basedOn w:val="TableNormal"/>
    <w:uiPriority w:val="46"/>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4" w:space="0" w:color="17FFBA" w:themeColor="accent5" w:themeTint="99"/>
        </w:tcBorders>
      </w:tcPr>
    </w:tblStylePr>
    <w:tblStylePr w:type="lastRow">
      <w:rPr>
        <w:b/>
        <w:bCs/>
      </w:rPr>
      <w:tblPr/>
      <w:tcPr>
        <w:tcBorders>
          <w:top w:val="single" w:sz="4" w:space="0" w:color="17FFBA" w:themeColor="accent5" w:themeTint="99"/>
        </w:tcBorders>
      </w:tcPr>
    </w:tblStylePr>
    <w:tblStylePr w:type="firstCol">
      <w:rPr>
        <w:b/>
        <w:bCs/>
      </w:rPr>
    </w:tblStylePr>
    <w:tblStylePr w:type="lastCol">
      <w:rPr>
        <w:b/>
        <w:bCs/>
      </w:rPr>
    </w:tblStylePr>
    <w:tblStylePr w:type="band1Vert">
      <w:tblPr/>
      <w:tcPr>
        <w:shd w:val="clear" w:color="auto" w:fill="B1FFE8" w:themeFill="accent5" w:themeFillTint="33"/>
      </w:tcPr>
    </w:tblStylePr>
    <w:tblStylePr w:type="band1Horz">
      <w:tblPr/>
      <w:tcPr>
        <w:shd w:val="clear" w:color="auto" w:fill="B1FFE8" w:themeFill="accent5" w:themeFillTint="33"/>
      </w:tcPr>
    </w:tblStylePr>
  </w:style>
  <w:style w:type="table" w:styleId="ListTable1Light-Accent6">
    <w:name w:val="List Table 1 Light Accent 6"/>
    <w:basedOn w:val="TableNormal"/>
    <w:uiPriority w:val="46"/>
    <w:rsid w:val="00AB0436"/>
    <w:rPr>
      <w:rFonts w:asciiTheme="minorHAnsi" w:eastAsiaTheme="minorHAnsi" w:hAnsiTheme="minorHAnsi" w:cstheme="minorBidi"/>
      <w:color w:val="000000" w:themeColor="text1"/>
      <w:lang w:eastAsia="en-US"/>
    </w:rPr>
    <w:tblPr>
      <w:tblStyleRowBandSize w:val="1"/>
      <w:tblStyleColBandSize w:val="1"/>
    </w:tblPr>
    <w:tblStylePr w:type="firstRow">
      <w:rPr>
        <w:b/>
        <w:bCs/>
      </w:rPr>
      <w:tblPr/>
      <w:tcPr>
        <w:tcBorders>
          <w:bottom w:val="single" w:sz="4" w:space="0" w:color="9ED4F1" w:themeColor="accent6" w:themeTint="99"/>
        </w:tcBorders>
      </w:tcPr>
    </w:tblStylePr>
    <w:tblStylePr w:type="lastRow">
      <w:rPr>
        <w:b/>
        <w:bCs/>
      </w:rPr>
      <w:tblPr/>
      <w:tcPr>
        <w:tcBorders>
          <w:top w:val="single" w:sz="4" w:space="0" w:color="9ED4F1" w:themeColor="accent6" w:themeTint="99"/>
        </w:tcBorders>
      </w:tcPr>
    </w:tblStylePr>
    <w:tblStylePr w:type="firstCol">
      <w:rPr>
        <w:b/>
        <w:bCs/>
      </w:rPr>
    </w:tblStylePr>
    <w:tblStylePr w:type="lastCol">
      <w:rPr>
        <w:b/>
        <w:bCs/>
      </w:rPr>
    </w:tblStylePr>
    <w:tblStylePr w:type="band1Vert">
      <w:tblPr/>
      <w:tcPr>
        <w:shd w:val="clear" w:color="auto" w:fill="DEF0FA" w:themeFill="accent6" w:themeFillTint="33"/>
      </w:tcPr>
    </w:tblStylePr>
    <w:tblStylePr w:type="band1Horz">
      <w:tblPr/>
      <w:tcPr>
        <w:shd w:val="clear" w:color="auto" w:fill="DEF0FA" w:themeFill="accent6" w:themeFillTint="33"/>
      </w:tcPr>
    </w:tblStylePr>
  </w:style>
  <w:style w:type="table" w:styleId="ListTable2">
    <w:name w:val="List Table 2"/>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2">
    <w:name w:val="List Table 3 Accent 2"/>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95C11F" w:themeColor="accent2"/>
        <w:left w:val="single" w:sz="4" w:space="0" w:color="95C11F" w:themeColor="accent2"/>
        <w:bottom w:val="single" w:sz="4" w:space="0" w:color="95C11F" w:themeColor="accent2"/>
        <w:right w:val="single" w:sz="4" w:space="0" w:color="95C11F" w:themeColor="accent2"/>
      </w:tblBorders>
    </w:tblPr>
    <w:tblStylePr w:type="firstRow">
      <w:rPr>
        <w:b/>
        <w:bCs/>
        <w:color w:val="FFFFFF" w:themeColor="background1"/>
      </w:rPr>
      <w:tblPr/>
      <w:tcPr>
        <w:shd w:val="clear" w:color="auto" w:fill="95C11F" w:themeFill="accent2"/>
      </w:tcPr>
    </w:tblStylePr>
    <w:tblStylePr w:type="lastRow">
      <w:rPr>
        <w:b/>
        <w:bCs/>
      </w:rPr>
      <w:tblPr/>
      <w:tcPr>
        <w:tcBorders>
          <w:top w:val="double" w:sz="4" w:space="0" w:color="95C11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5C11F" w:themeColor="accent2"/>
          <w:right w:val="single" w:sz="4" w:space="0" w:color="95C11F" w:themeColor="accent2"/>
        </w:tcBorders>
      </w:tcPr>
    </w:tblStylePr>
    <w:tblStylePr w:type="band1Horz">
      <w:tblPr/>
      <w:tcPr>
        <w:tcBorders>
          <w:top w:val="single" w:sz="4" w:space="0" w:color="95C11F" w:themeColor="accent2"/>
          <w:bottom w:val="single" w:sz="4" w:space="0" w:color="95C11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5C11F" w:themeColor="accent2"/>
          <w:left w:val="nil"/>
        </w:tcBorders>
      </w:tcPr>
    </w:tblStylePr>
    <w:tblStylePr w:type="swCell">
      <w:tblPr/>
      <w:tcPr>
        <w:tcBorders>
          <w:top w:val="double" w:sz="4" w:space="0" w:color="95C11F" w:themeColor="accent2"/>
          <w:right w:val="nil"/>
        </w:tcBorders>
      </w:tcPr>
    </w:tblStylePr>
  </w:style>
  <w:style w:type="table" w:styleId="ListTable3-Accent3">
    <w:name w:val="List Table 3 Accent 3"/>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36749D" w:themeColor="accent3"/>
        <w:left w:val="single" w:sz="4" w:space="0" w:color="36749D" w:themeColor="accent3"/>
        <w:bottom w:val="single" w:sz="4" w:space="0" w:color="36749D" w:themeColor="accent3"/>
        <w:right w:val="single" w:sz="4" w:space="0" w:color="36749D" w:themeColor="accent3"/>
      </w:tblBorders>
    </w:tblPr>
    <w:tblStylePr w:type="firstRow">
      <w:rPr>
        <w:b/>
        <w:bCs/>
        <w:color w:val="FFFFFF" w:themeColor="background1"/>
      </w:rPr>
      <w:tblPr/>
      <w:tcPr>
        <w:shd w:val="clear" w:color="auto" w:fill="36749D" w:themeFill="accent3"/>
      </w:tcPr>
    </w:tblStylePr>
    <w:tblStylePr w:type="lastRow">
      <w:rPr>
        <w:b/>
        <w:bCs/>
      </w:rPr>
      <w:tblPr/>
      <w:tcPr>
        <w:tcBorders>
          <w:top w:val="double" w:sz="4" w:space="0" w:color="36749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6749D" w:themeColor="accent3"/>
          <w:right w:val="single" w:sz="4" w:space="0" w:color="36749D" w:themeColor="accent3"/>
        </w:tcBorders>
      </w:tcPr>
    </w:tblStylePr>
    <w:tblStylePr w:type="band1Horz">
      <w:tblPr/>
      <w:tcPr>
        <w:tcBorders>
          <w:top w:val="single" w:sz="4" w:space="0" w:color="36749D" w:themeColor="accent3"/>
          <w:bottom w:val="single" w:sz="4" w:space="0" w:color="36749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6749D" w:themeColor="accent3"/>
          <w:left w:val="nil"/>
        </w:tcBorders>
      </w:tcPr>
    </w:tblStylePr>
    <w:tblStylePr w:type="swCell">
      <w:tblPr/>
      <w:tcPr>
        <w:tcBorders>
          <w:top w:val="double" w:sz="4" w:space="0" w:color="36749D" w:themeColor="accent3"/>
          <w:right w:val="nil"/>
        </w:tcBorders>
      </w:tcPr>
    </w:tblStylePr>
  </w:style>
  <w:style w:type="table" w:styleId="ListTable3-Accent5">
    <w:name w:val="List Table 3 Accent 5"/>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007C58" w:themeColor="accent5"/>
        <w:left w:val="single" w:sz="4" w:space="0" w:color="007C58" w:themeColor="accent5"/>
        <w:bottom w:val="single" w:sz="4" w:space="0" w:color="007C58" w:themeColor="accent5"/>
        <w:right w:val="single" w:sz="4" w:space="0" w:color="007C58" w:themeColor="accent5"/>
      </w:tblBorders>
    </w:tblPr>
    <w:tblStylePr w:type="firstRow">
      <w:rPr>
        <w:b/>
        <w:bCs/>
        <w:color w:val="FFFFFF" w:themeColor="background1"/>
      </w:rPr>
      <w:tblPr/>
      <w:tcPr>
        <w:shd w:val="clear" w:color="auto" w:fill="007C58" w:themeFill="accent5"/>
      </w:tcPr>
    </w:tblStylePr>
    <w:tblStylePr w:type="lastRow">
      <w:rPr>
        <w:b/>
        <w:bCs/>
      </w:rPr>
      <w:tblPr/>
      <w:tcPr>
        <w:tcBorders>
          <w:top w:val="double" w:sz="4" w:space="0" w:color="007C58"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C58" w:themeColor="accent5"/>
          <w:right w:val="single" w:sz="4" w:space="0" w:color="007C58" w:themeColor="accent5"/>
        </w:tcBorders>
      </w:tcPr>
    </w:tblStylePr>
    <w:tblStylePr w:type="band1Horz">
      <w:tblPr/>
      <w:tcPr>
        <w:tcBorders>
          <w:top w:val="single" w:sz="4" w:space="0" w:color="007C58" w:themeColor="accent5"/>
          <w:bottom w:val="single" w:sz="4" w:space="0" w:color="007C58"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C58" w:themeColor="accent5"/>
          <w:left w:val="nil"/>
        </w:tcBorders>
      </w:tcPr>
    </w:tblStylePr>
    <w:tblStylePr w:type="swCell">
      <w:tblPr/>
      <w:tcPr>
        <w:tcBorders>
          <w:top w:val="double" w:sz="4" w:space="0" w:color="007C58" w:themeColor="accent5"/>
          <w:right w:val="nil"/>
        </w:tcBorders>
      </w:tcPr>
    </w:tblStylePr>
  </w:style>
  <w:style w:type="table" w:styleId="ListTable3-Accent6">
    <w:name w:val="List Table 3 Accent 6"/>
    <w:basedOn w:val="TableNormal"/>
    <w:uiPriority w:val="48"/>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5EB9E9" w:themeColor="accent6"/>
        <w:left w:val="single" w:sz="4" w:space="0" w:color="5EB9E9" w:themeColor="accent6"/>
        <w:bottom w:val="single" w:sz="4" w:space="0" w:color="5EB9E9" w:themeColor="accent6"/>
        <w:right w:val="single" w:sz="4" w:space="0" w:color="5EB9E9" w:themeColor="accent6"/>
      </w:tblBorders>
    </w:tblPr>
    <w:tblStylePr w:type="firstRow">
      <w:rPr>
        <w:b/>
        <w:bCs/>
        <w:color w:val="FFFFFF" w:themeColor="background1"/>
      </w:rPr>
      <w:tblPr/>
      <w:tcPr>
        <w:shd w:val="clear" w:color="auto" w:fill="5EB9E9" w:themeFill="accent6"/>
      </w:tcPr>
    </w:tblStylePr>
    <w:tblStylePr w:type="lastRow">
      <w:rPr>
        <w:b/>
        <w:bCs/>
      </w:rPr>
      <w:tblPr/>
      <w:tcPr>
        <w:tcBorders>
          <w:top w:val="double" w:sz="4" w:space="0" w:color="5EB9E9"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EB9E9" w:themeColor="accent6"/>
          <w:right w:val="single" w:sz="4" w:space="0" w:color="5EB9E9" w:themeColor="accent6"/>
        </w:tcBorders>
      </w:tcPr>
    </w:tblStylePr>
    <w:tblStylePr w:type="band1Horz">
      <w:tblPr/>
      <w:tcPr>
        <w:tcBorders>
          <w:top w:val="single" w:sz="4" w:space="0" w:color="5EB9E9" w:themeColor="accent6"/>
          <w:bottom w:val="single" w:sz="4" w:space="0" w:color="5EB9E9"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EB9E9" w:themeColor="accent6"/>
          <w:left w:val="nil"/>
        </w:tcBorders>
      </w:tcPr>
    </w:tblStylePr>
    <w:tblStylePr w:type="swCell">
      <w:tblPr/>
      <w:tcPr>
        <w:tcBorders>
          <w:top w:val="double" w:sz="4" w:space="0" w:color="5EB9E9" w:themeColor="accent6"/>
          <w:right w:val="nil"/>
        </w:tcBorders>
      </w:tcPr>
    </w:tblStylePr>
  </w:style>
  <w:style w:type="table" w:styleId="ListTable4">
    <w:name w:val="List Table 4"/>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2">
    <w:name w:val="List Table 4 Accent 2"/>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C5E76B" w:themeColor="accent2" w:themeTint="99"/>
        <w:left w:val="single" w:sz="4" w:space="0" w:color="C5E76B" w:themeColor="accent2" w:themeTint="99"/>
        <w:bottom w:val="single" w:sz="4" w:space="0" w:color="C5E76B" w:themeColor="accent2" w:themeTint="99"/>
        <w:right w:val="single" w:sz="4" w:space="0" w:color="C5E76B" w:themeColor="accent2" w:themeTint="99"/>
        <w:insideH w:val="single" w:sz="4" w:space="0" w:color="C5E76B" w:themeColor="accent2" w:themeTint="99"/>
      </w:tblBorders>
    </w:tblPr>
    <w:tblStylePr w:type="firstRow">
      <w:rPr>
        <w:b/>
        <w:bCs/>
        <w:color w:val="FFFFFF" w:themeColor="background1"/>
      </w:rPr>
      <w:tblPr/>
      <w:tcPr>
        <w:tcBorders>
          <w:top w:val="single" w:sz="4" w:space="0" w:color="95C11F" w:themeColor="accent2"/>
          <w:left w:val="single" w:sz="4" w:space="0" w:color="95C11F" w:themeColor="accent2"/>
          <w:bottom w:val="single" w:sz="4" w:space="0" w:color="95C11F" w:themeColor="accent2"/>
          <w:right w:val="single" w:sz="4" w:space="0" w:color="95C11F" w:themeColor="accent2"/>
          <w:insideH w:val="nil"/>
        </w:tcBorders>
        <w:shd w:val="clear" w:color="auto" w:fill="95C11F" w:themeFill="accent2"/>
      </w:tcPr>
    </w:tblStylePr>
    <w:tblStylePr w:type="lastRow">
      <w:rPr>
        <w:b/>
        <w:bCs/>
      </w:rPr>
      <w:tblPr/>
      <w:tcPr>
        <w:tcBorders>
          <w:top w:val="double" w:sz="4" w:space="0" w:color="C5E76B" w:themeColor="accent2" w:themeTint="99"/>
        </w:tcBorders>
      </w:tcPr>
    </w:tblStylePr>
    <w:tblStylePr w:type="firstCol">
      <w:rPr>
        <w:b/>
        <w:bCs/>
      </w:rPr>
    </w:tblStylePr>
    <w:tblStylePr w:type="lastCol">
      <w:rPr>
        <w:b/>
        <w:bCs/>
      </w:rPr>
    </w:tblStylePr>
    <w:tblStylePr w:type="band1Vert">
      <w:tblPr/>
      <w:tcPr>
        <w:shd w:val="clear" w:color="auto" w:fill="EBF7CD" w:themeFill="accent2" w:themeFillTint="33"/>
      </w:tcPr>
    </w:tblStylePr>
    <w:tblStylePr w:type="band1Horz">
      <w:tblPr/>
      <w:tcPr>
        <w:shd w:val="clear" w:color="auto" w:fill="EBF7CD" w:themeFill="accent2" w:themeFillTint="33"/>
      </w:tcPr>
    </w:tblStylePr>
  </w:style>
  <w:style w:type="table" w:styleId="ListTable4-Accent3">
    <w:name w:val="List Table 4 Accent 3"/>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79ADD1" w:themeColor="accent3" w:themeTint="99"/>
        <w:left w:val="single" w:sz="4" w:space="0" w:color="79ADD1" w:themeColor="accent3" w:themeTint="99"/>
        <w:bottom w:val="single" w:sz="4" w:space="0" w:color="79ADD1" w:themeColor="accent3" w:themeTint="99"/>
        <w:right w:val="single" w:sz="4" w:space="0" w:color="79ADD1" w:themeColor="accent3" w:themeTint="99"/>
        <w:insideH w:val="single" w:sz="4" w:space="0" w:color="79ADD1" w:themeColor="accent3" w:themeTint="99"/>
      </w:tblBorders>
    </w:tblPr>
    <w:tblStylePr w:type="firstRow">
      <w:rPr>
        <w:b/>
        <w:bCs/>
        <w:color w:val="FFFFFF" w:themeColor="background1"/>
      </w:rPr>
      <w:tblPr/>
      <w:tcPr>
        <w:tcBorders>
          <w:top w:val="single" w:sz="4" w:space="0" w:color="36749D" w:themeColor="accent3"/>
          <w:left w:val="single" w:sz="4" w:space="0" w:color="36749D" w:themeColor="accent3"/>
          <w:bottom w:val="single" w:sz="4" w:space="0" w:color="36749D" w:themeColor="accent3"/>
          <w:right w:val="single" w:sz="4" w:space="0" w:color="36749D" w:themeColor="accent3"/>
          <w:insideH w:val="nil"/>
        </w:tcBorders>
        <w:shd w:val="clear" w:color="auto" w:fill="36749D" w:themeFill="accent3"/>
      </w:tcPr>
    </w:tblStylePr>
    <w:tblStylePr w:type="lastRow">
      <w:rPr>
        <w:b/>
        <w:bCs/>
      </w:rPr>
      <w:tblPr/>
      <w:tcPr>
        <w:tcBorders>
          <w:top w:val="double" w:sz="4" w:space="0" w:color="79ADD1" w:themeColor="accent3" w:themeTint="99"/>
        </w:tcBorders>
      </w:tcPr>
    </w:tblStylePr>
    <w:tblStylePr w:type="firstCol">
      <w:rPr>
        <w:b/>
        <w:bCs/>
      </w:rPr>
    </w:tblStylePr>
    <w:tblStylePr w:type="lastCol">
      <w:rPr>
        <w:b/>
        <w:bCs/>
      </w:rPr>
    </w:tblStylePr>
    <w:tblStylePr w:type="band1Vert">
      <w:tblPr/>
      <w:tcPr>
        <w:shd w:val="clear" w:color="auto" w:fill="D2E3EF" w:themeFill="accent3" w:themeFillTint="33"/>
      </w:tcPr>
    </w:tblStylePr>
    <w:tblStylePr w:type="band1Horz">
      <w:tblPr/>
      <w:tcPr>
        <w:shd w:val="clear" w:color="auto" w:fill="D2E3EF" w:themeFill="accent3" w:themeFillTint="33"/>
      </w:tcPr>
    </w:tblStylePr>
  </w:style>
  <w:style w:type="table" w:styleId="ListTable4-Accent5">
    <w:name w:val="List Table 4 Accent 5"/>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17FFBA" w:themeColor="accent5" w:themeTint="99"/>
        <w:left w:val="single" w:sz="4" w:space="0" w:color="17FFBA" w:themeColor="accent5" w:themeTint="99"/>
        <w:bottom w:val="single" w:sz="4" w:space="0" w:color="17FFBA" w:themeColor="accent5" w:themeTint="99"/>
        <w:right w:val="single" w:sz="4" w:space="0" w:color="17FFBA" w:themeColor="accent5" w:themeTint="99"/>
        <w:insideH w:val="single" w:sz="4" w:space="0" w:color="17FFBA" w:themeColor="accent5" w:themeTint="99"/>
      </w:tblBorders>
    </w:tblPr>
    <w:tblStylePr w:type="firstRow">
      <w:rPr>
        <w:b/>
        <w:bCs/>
        <w:color w:val="FFFFFF" w:themeColor="background1"/>
      </w:rPr>
      <w:tblPr/>
      <w:tcPr>
        <w:tcBorders>
          <w:top w:val="single" w:sz="4" w:space="0" w:color="007C58" w:themeColor="accent5"/>
          <w:left w:val="single" w:sz="4" w:space="0" w:color="007C58" w:themeColor="accent5"/>
          <w:bottom w:val="single" w:sz="4" w:space="0" w:color="007C58" w:themeColor="accent5"/>
          <w:right w:val="single" w:sz="4" w:space="0" w:color="007C58" w:themeColor="accent5"/>
          <w:insideH w:val="nil"/>
        </w:tcBorders>
        <w:shd w:val="clear" w:color="auto" w:fill="007C58" w:themeFill="accent5"/>
      </w:tcPr>
    </w:tblStylePr>
    <w:tblStylePr w:type="lastRow">
      <w:rPr>
        <w:b/>
        <w:bCs/>
      </w:rPr>
      <w:tblPr/>
      <w:tcPr>
        <w:tcBorders>
          <w:top w:val="double" w:sz="4" w:space="0" w:color="17FFBA" w:themeColor="accent5" w:themeTint="99"/>
        </w:tcBorders>
      </w:tcPr>
    </w:tblStylePr>
    <w:tblStylePr w:type="firstCol">
      <w:rPr>
        <w:b/>
        <w:bCs/>
      </w:rPr>
    </w:tblStylePr>
    <w:tblStylePr w:type="lastCol">
      <w:rPr>
        <w:b/>
        <w:bCs/>
      </w:rPr>
    </w:tblStylePr>
    <w:tblStylePr w:type="band1Vert">
      <w:tblPr/>
      <w:tcPr>
        <w:shd w:val="clear" w:color="auto" w:fill="B1FFE8" w:themeFill="accent5" w:themeFillTint="33"/>
      </w:tcPr>
    </w:tblStylePr>
    <w:tblStylePr w:type="band1Horz">
      <w:tblPr/>
      <w:tcPr>
        <w:shd w:val="clear" w:color="auto" w:fill="B1FFE8" w:themeFill="accent5" w:themeFillTint="33"/>
      </w:tcPr>
    </w:tblStylePr>
  </w:style>
  <w:style w:type="table" w:styleId="ListTable4-Accent6">
    <w:name w:val="List Table 4 Accent 6"/>
    <w:basedOn w:val="TableNormal"/>
    <w:uiPriority w:val="49"/>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9ED4F1" w:themeColor="accent6" w:themeTint="99"/>
        <w:left w:val="single" w:sz="4" w:space="0" w:color="9ED4F1" w:themeColor="accent6" w:themeTint="99"/>
        <w:bottom w:val="single" w:sz="4" w:space="0" w:color="9ED4F1" w:themeColor="accent6" w:themeTint="99"/>
        <w:right w:val="single" w:sz="4" w:space="0" w:color="9ED4F1" w:themeColor="accent6" w:themeTint="99"/>
        <w:insideH w:val="single" w:sz="4" w:space="0" w:color="9ED4F1" w:themeColor="accent6" w:themeTint="99"/>
      </w:tblBorders>
    </w:tblPr>
    <w:tblStylePr w:type="firstRow">
      <w:rPr>
        <w:b/>
        <w:bCs/>
        <w:color w:val="FFFFFF" w:themeColor="background1"/>
      </w:rPr>
      <w:tblPr/>
      <w:tcPr>
        <w:tcBorders>
          <w:top w:val="single" w:sz="4" w:space="0" w:color="5EB9E9" w:themeColor="accent6"/>
          <w:left w:val="single" w:sz="4" w:space="0" w:color="5EB9E9" w:themeColor="accent6"/>
          <w:bottom w:val="single" w:sz="4" w:space="0" w:color="5EB9E9" w:themeColor="accent6"/>
          <w:right w:val="single" w:sz="4" w:space="0" w:color="5EB9E9" w:themeColor="accent6"/>
          <w:insideH w:val="nil"/>
        </w:tcBorders>
        <w:shd w:val="clear" w:color="auto" w:fill="5EB9E9" w:themeFill="accent6"/>
      </w:tcPr>
    </w:tblStylePr>
    <w:tblStylePr w:type="lastRow">
      <w:rPr>
        <w:b/>
        <w:bCs/>
      </w:rPr>
      <w:tblPr/>
      <w:tcPr>
        <w:tcBorders>
          <w:top w:val="double" w:sz="4" w:space="0" w:color="9ED4F1" w:themeColor="accent6" w:themeTint="99"/>
        </w:tcBorders>
      </w:tcPr>
    </w:tblStylePr>
    <w:tblStylePr w:type="firstCol">
      <w:rPr>
        <w:b/>
        <w:bCs/>
      </w:rPr>
    </w:tblStylePr>
    <w:tblStylePr w:type="lastCol">
      <w:rPr>
        <w:b/>
        <w:bCs/>
      </w:rPr>
    </w:tblStylePr>
    <w:tblStylePr w:type="band1Vert">
      <w:tblPr/>
      <w:tcPr>
        <w:shd w:val="clear" w:color="auto" w:fill="DEF0FA" w:themeFill="accent6" w:themeFillTint="33"/>
      </w:tcPr>
    </w:tblStylePr>
    <w:tblStylePr w:type="band1Horz">
      <w:tblPr/>
      <w:tcPr>
        <w:shd w:val="clear" w:color="auto" w:fill="DEF0FA" w:themeFill="accent6" w:themeFillTint="33"/>
      </w:tcPr>
    </w:tblStylePr>
  </w:style>
  <w:style w:type="table" w:styleId="ListTable5Dark">
    <w:name w:val="List Table 5 Dark"/>
    <w:basedOn w:val="TableNormal"/>
    <w:uiPriority w:val="50"/>
    <w:rsid w:val="00AB0436"/>
    <w:rPr>
      <w:rFonts w:asciiTheme="minorHAnsi" w:eastAsiaTheme="minorHAnsi" w:hAnsiTheme="minorHAnsi" w:cstheme="minorBidi"/>
      <w:color w:val="FFFFFF" w:themeColor="background1"/>
      <w:lang w:eastAsia="en-US"/>
    </w:rPr>
    <w:tblPr>
      <w:tblStyleRowBandSize w:val="1"/>
      <w:tblStyleColBandSize w:val="1"/>
    </w:tblPr>
    <w:tcPr>
      <w:tcBorders>
        <w:top w:val="single" w:sz="4" w:space="0" w:color="FFFFFF" w:themeColor="background1"/>
        <w:bottom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B0436"/>
    <w:rPr>
      <w:rFonts w:asciiTheme="minorHAnsi" w:eastAsiaTheme="minorHAnsi" w:hAnsiTheme="minorHAnsi" w:cstheme="minorBidi"/>
      <w:color w:val="FFFFFF" w:themeColor="background1"/>
      <w:lang w:eastAsia="en-US"/>
    </w:rPr>
    <w:tblPr>
      <w:tblStyleRowBandSize w:val="1"/>
      <w:tblStyleColBandSize w:val="1"/>
    </w:tblPr>
    <w:tcPr>
      <w:tcBorders>
        <w:top w:val="single" w:sz="4" w:space="0" w:color="FFFFFF" w:themeColor="background1"/>
        <w:bottom w:val="single" w:sz="4" w:space="0" w:color="FFFFFF" w:themeColor="background1"/>
      </w:tcBorders>
      <w:shd w:val="clear" w:color="auto" w:fill="E71D73"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B0436"/>
    <w:rPr>
      <w:rFonts w:asciiTheme="minorHAnsi" w:eastAsiaTheme="minorHAnsi" w:hAnsiTheme="minorHAnsi" w:cstheme="minorBidi"/>
      <w:color w:val="FFFFFF" w:themeColor="background1"/>
      <w:lang w:eastAsia="en-US"/>
    </w:rPr>
    <w:tblPr>
      <w:tblStyleRowBandSize w:val="1"/>
      <w:tblStyleColBandSize w:val="1"/>
    </w:tblPr>
    <w:tcPr>
      <w:tcBorders>
        <w:top w:val="single" w:sz="4" w:space="0" w:color="FFFFFF" w:themeColor="background1"/>
        <w:bottom w:val="single" w:sz="4" w:space="0" w:color="FFFFFF" w:themeColor="background1"/>
      </w:tcBorders>
      <w:shd w:val="clear" w:color="auto" w:fill="95C11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B0436"/>
    <w:rPr>
      <w:rFonts w:asciiTheme="minorHAnsi" w:eastAsiaTheme="minorHAnsi" w:hAnsiTheme="minorHAnsi" w:cstheme="minorBidi"/>
      <w:color w:val="FFFFFF" w:themeColor="background1"/>
      <w:lang w:eastAsia="en-US"/>
    </w:rPr>
    <w:tblPr>
      <w:tblStyleRowBandSize w:val="1"/>
      <w:tblStyleColBandSize w:val="1"/>
    </w:tblPr>
    <w:tcPr>
      <w:tcBorders>
        <w:top w:val="single" w:sz="4" w:space="0" w:color="FFFFFF" w:themeColor="background1"/>
        <w:bottom w:val="single" w:sz="4" w:space="0" w:color="FFFFFF" w:themeColor="background1"/>
      </w:tcBorders>
      <w:shd w:val="clear" w:color="auto" w:fill="36749D"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B0436"/>
    <w:rPr>
      <w:rFonts w:asciiTheme="minorHAnsi" w:eastAsiaTheme="minorHAnsi" w:hAnsiTheme="minorHAnsi" w:cstheme="minorBidi"/>
      <w:color w:val="FFFFFF" w:themeColor="background1"/>
      <w:lang w:eastAsia="en-US"/>
    </w:rPr>
    <w:tblPr>
      <w:tblStyleRowBandSize w:val="1"/>
      <w:tblStyleColBandSize w:val="1"/>
    </w:tblPr>
    <w:tcPr>
      <w:tcBorders>
        <w:top w:val="single" w:sz="4" w:space="0" w:color="FFFFFF" w:themeColor="background1"/>
        <w:bottom w:val="single" w:sz="4" w:space="0" w:color="FFFFFF" w:themeColor="background1"/>
      </w:tcBorders>
      <w:shd w:val="clear" w:color="auto" w:fill="523E91"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B0436"/>
    <w:rPr>
      <w:rFonts w:asciiTheme="minorHAnsi" w:eastAsiaTheme="minorHAnsi" w:hAnsiTheme="minorHAnsi" w:cstheme="minorBidi"/>
      <w:color w:val="FFFFFF" w:themeColor="background1"/>
      <w:lang w:eastAsia="en-US"/>
    </w:rPr>
    <w:tblPr>
      <w:tblStyleRowBandSize w:val="1"/>
      <w:tblStyleColBandSize w:val="1"/>
    </w:tblPr>
    <w:tcPr>
      <w:tcBorders>
        <w:top w:val="single" w:sz="4" w:space="0" w:color="FFFFFF" w:themeColor="background1"/>
        <w:bottom w:val="single" w:sz="4" w:space="0" w:color="FFFFFF" w:themeColor="background1"/>
      </w:tcBorders>
      <w:shd w:val="clear" w:color="auto" w:fill="007C58"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B0436"/>
    <w:rPr>
      <w:rFonts w:asciiTheme="minorHAnsi" w:eastAsiaTheme="minorHAnsi" w:hAnsiTheme="minorHAnsi" w:cstheme="minorBidi"/>
      <w:color w:val="FFFFFF" w:themeColor="background1"/>
      <w:lang w:eastAsia="en-US"/>
    </w:rPr>
    <w:tblPr>
      <w:tblStyleRowBandSize w:val="1"/>
      <w:tblStyleColBandSize w:val="1"/>
    </w:tblPr>
    <w:tcPr>
      <w:tcBorders>
        <w:top w:val="single" w:sz="4" w:space="0" w:color="FFFFFF" w:themeColor="background1"/>
        <w:bottom w:val="single" w:sz="4" w:space="0" w:color="FFFFFF" w:themeColor="background1"/>
      </w:tcBorders>
      <w:shd w:val="clear" w:color="auto" w:fill="5EB9E9"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B0436"/>
    <w:rPr>
      <w:rFonts w:asciiTheme="minorHAnsi" w:eastAsiaTheme="minorHAnsi" w:hAnsiTheme="minorHAnsi" w:cstheme="minorBidi"/>
      <w:color w:val="AF1255" w:themeColor="accent1" w:themeShade="BF"/>
      <w:lang w:eastAsia="en-US"/>
    </w:rPr>
    <w:tblPr>
      <w:tblStyleRowBandSize w:val="1"/>
      <w:tblStyleColBandSize w:val="1"/>
      <w:tblBorders>
        <w:top w:val="single" w:sz="4" w:space="0" w:color="E71D73" w:themeColor="accent1"/>
        <w:bottom w:val="single" w:sz="4" w:space="0" w:color="E71D73" w:themeColor="accent1"/>
      </w:tblBorders>
    </w:tblPr>
    <w:tblStylePr w:type="firstRow">
      <w:rPr>
        <w:b/>
        <w:bCs/>
      </w:rPr>
      <w:tblPr/>
      <w:tcPr>
        <w:tcBorders>
          <w:bottom w:val="single" w:sz="4" w:space="0" w:color="E71D73" w:themeColor="accent1"/>
        </w:tcBorders>
      </w:tcPr>
    </w:tblStylePr>
    <w:tblStylePr w:type="lastRow">
      <w:rPr>
        <w:b/>
        <w:bCs/>
      </w:rPr>
      <w:tblPr/>
      <w:tcPr>
        <w:tcBorders>
          <w:top w:val="double" w:sz="4" w:space="0" w:color="E71D73" w:themeColor="accent1"/>
        </w:tcBorders>
      </w:tcPr>
    </w:tblStylePr>
    <w:tblStylePr w:type="firstCol">
      <w:rPr>
        <w:b/>
        <w:bCs/>
      </w:rPr>
    </w:tblStylePr>
    <w:tblStylePr w:type="lastCol">
      <w:rPr>
        <w:b/>
        <w:bCs/>
      </w:rPr>
    </w:tblStylePr>
    <w:tblStylePr w:type="band1Vert">
      <w:tblPr/>
      <w:tcPr>
        <w:shd w:val="clear" w:color="auto" w:fill="FAD1E2" w:themeFill="accent1" w:themeFillTint="33"/>
      </w:tcPr>
    </w:tblStylePr>
    <w:tblStylePr w:type="band1Horz">
      <w:tblPr/>
      <w:tcPr>
        <w:shd w:val="clear" w:color="auto" w:fill="FAD1E2" w:themeFill="accent1" w:themeFillTint="33"/>
      </w:tcPr>
    </w:tblStylePr>
  </w:style>
  <w:style w:type="table" w:styleId="ListTable6Colorful-Accent2">
    <w:name w:val="List Table 6 Colorful Accent 2"/>
    <w:basedOn w:val="TableNormal"/>
    <w:uiPriority w:val="51"/>
    <w:rsid w:val="00AB0436"/>
    <w:rPr>
      <w:rFonts w:asciiTheme="minorHAnsi" w:eastAsiaTheme="minorHAnsi" w:hAnsiTheme="minorHAnsi" w:cstheme="minorBidi"/>
      <w:color w:val="6F9017" w:themeColor="accent2" w:themeShade="BF"/>
      <w:lang w:eastAsia="en-US"/>
    </w:rPr>
    <w:tblPr>
      <w:tblStyleRowBandSize w:val="1"/>
      <w:tblStyleColBandSize w:val="1"/>
      <w:tblBorders>
        <w:top w:val="single" w:sz="4" w:space="0" w:color="95C11F" w:themeColor="accent2"/>
        <w:bottom w:val="single" w:sz="4" w:space="0" w:color="95C11F" w:themeColor="accent2"/>
      </w:tblBorders>
    </w:tblPr>
    <w:tblStylePr w:type="firstRow">
      <w:rPr>
        <w:b/>
        <w:bCs/>
      </w:rPr>
      <w:tblPr/>
      <w:tcPr>
        <w:tcBorders>
          <w:bottom w:val="single" w:sz="4" w:space="0" w:color="95C11F" w:themeColor="accent2"/>
        </w:tcBorders>
      </w:tcPr>
    </w:tblStylePr>
    <w:tblStylePr w:type="lastRow">
      <w:rPr>
        <w:b/>
        <w:bCs/>
      </w:rPr>
      <w:tblPr/>
      <w:tcPr>
        <w:tcBorders>
          <w:top w:val="double" w:sz="4" w:space="0" w:color="95C11F" w:themeColor="accent2"/>
        </w:tcBorders>
      </w:tcPr>
    </w:tblStylePr>
    <w:tblStylePr w:type="firstCol">
      <w:rPr>
        <w:b/>
        <w:bCs/>
      </w:rPr>
    </w:tblStylePr>
    <w:tblStylePr w:type="lastCol">
      <w:rPr>
        <w:b/>
        <w:bCs/>
      </w:rPr>
    </w:tblStylePr>
    <w:tblStylePr w:type="band1Vert">
      <w:tblPr/>
      <w:tcPr>
        <w:shd w:val="clear" w:color="auto" w:fill="EBF7CD" w:themeFill="accent2" w:themeFillTint="33"/>
      </w:tcPr>
    </w:tblStylePr>
    <w:tblStylePr w:type="band1Horz">
      <w:tblPr/>
      <w:tcPr>
        <w:shd w:val="clear" w:color="auto" w:fill="EBF7CD" w:themeFill="accent2" w:themeFillTint="33"/>
      </w:tcPr>
    </w:tblStylePr>
  </w:style>
  <w:style w:type="table" w:styleId="ListTable6Colorful-Accent3">
    <w:name w:val="List Table 6 Colorful Accent 3"/>
    <w:basedOn w:val="TableNormal"/>
    <w:uiPriority w:val="51"/>
    <w:rsid w:val="00AB0436"/>
    <w:rPr>
      <w:rFonts w:asciiTheme="minorHAnsi" w:eastAsiaTheme="minorHAnsi" w:hAnsiTheme="minorHAnsi" w:cstheme="minorBidi"/>
      <w:color w:val="285675" w:themeColor="accent3" w:themeShade="BF"/>
      <w:lang w:eastAsia="en-US"/>
    </w:rPr>
    <w:tblPr>
      <w:tblStyleRowBandSize w:val="1"/>
      <w:tblStyleColBandSize w:val="1"/>
      <w:tblBorders>
        <w:top w:val="single" w:sz="4" w:space="0" w:color="36749D" w:themeColor="accent3"/>
        <w:bottom w:val="single" w:sz="4" w:space="0" w:color="36749D" w:themeColor="accent3"/>
      </w:tblBorders>
    </w:tblPr>
    <w:tblStylePr w:type="firstRow">
      <w:rPr>
        <w:b/>
        <w:bCs/>
      </w:rPr>
      <w:tblPr/>
      <w:tcPr>
        <w:tcBorders>
          <w:bottom w:val="single" w:sz="4" w:space="0" w:color="36749D" w:themeColor="accent3"/>
        </w:tcBorders>
      </w:tcPr>
    </w:tblStylePr>
    <w:tblStylePr w:type="lastRow">
      <w:rPr>
        <w:b/>
        <w:bCs/>
      </w:rPr>
      <w:tblPr/>
      <w:tcPr>
        <w:tcBorders>
          <w:top w:val="double" w:sz="4" w:space="0" w:color="36749D" w:themeColor="accent3"/>
        </w:tcBorders>
      </w:tcPr>
    </w:tblStylePr>
    <w:tblStylePr w:type="firstCol">
      <w:rPr>
        <w:b/>
        <w:bCs/>
      </w:rPr>
    </w:tblStylePr>
    <w:tblStylePr w:type="lastCol">
      <w:rPr>
        <w:b/>
        <w:bCs/>
      </w:rPr>
    </w:tblStylePr>
    <w:tblStylePr w:type="band1Vert">
      <w:tblPr/>
      <w:tcPr>
        <w:shd w:val="clear" w:color="auto" w:fill="D2E3EF" w:themeFill="accent3" w:themeFillTint="33"/>
      </w:tcPr>
    </w:tblStylePr>
    <w:tblStylePr w:type="band1Horz">
      <w:tblPr/>
      <w:tcPr>
        <w:shd w:val="clear" w:color="auto" w:fill="D2E3EF" w:themeFill="accent3" w:themeFillTint="33"/>
      </w:tcPr>
    </w:tblStylePr>
  </w:style>
  <w:style w:type="table" w:styleId="ListTable6Colorful-Accent4">
    <w:name w:val="List Table 6 Colorful Accent 4"/>
    <w:basedOn w:val="TableNormal"/>
    <w:uiPriority w:val="51"/>
    <w:rsid w:val="00AB0436"/>
    <w:rPr>
      <w:rFonts w:asciiTheme="minorHAnsi" w:eastAsiaTheme="minorHAnsi" w:hAnsiTheme="minorHAnsi" w:cstheme="minorBidi"/>
      <w:color w:val="3D2E6C" w:themeColor="accent4" w:themeShade="BF"/>
      <w:lang w:eastAsia="en-US"/>
    </w:rPr>
    <w:tblPr>
      <w:tblStyleRowBandSize w:val="1"/>
      <w:tblStyleColBandSize w:val="1"/>
      <w:tblBorders>
        <w:top w:val="single" w:sz="4" w:space="0" w:color="523E91" w:themeColor="accent4"/>
        <w:bottom w:val="single" w:sz="4" w:space="0" w:color="523E91" w:themeColor="accent4"/>
      </w:tblBorders>
    </w:tblPr>
    <w:tblStylePr w:type="firstRow">
      <w:rPr>
        <w:b/>
        <w:bCs/>
      </w:rPr>
      <w:tblPr/>
      <w:tcPr>
        <w:tcBorders>
          <w:bottom w:val="single" w:sz="4" w:space="0" w:color="523E91" w:themeColor="accent4"/>
        </w:tcBorders>
      </w:tcPr>
    </w:tblStylePr>
    <w:tblStylePr w:type="lastRow">
      <w:rPr>
        <w:b/>
        <w:bCs/>
      </w:rPr>
      <w:tblPr/>
      <w:tcPr>
        <w:tcBorders>
          <w:top w:val="double" w:sz="4" w:space="0" w:color="523E91" w:themeColor="accent4"/>
        </w:tcBorders>
      </w:tcPr>
    </w:tblStylePr>
    <w:tblStylePr w:type="firstCol">
      <w:rPr>
        <w:b/>
        <w:bCs/>
      </w:rPr>
    </w:tblStylePr>
    <w:tblStylePr w:type="lastCol">
      <w:rPr>
        <w:b/>
        <w:bCs/>
      </w:rPr>
    </w:tblStylePr>
    <w:tblStylePr w:type="band1Vert">
      <w:tblPr/>
      <w:tcPr>
        <w:shd w:val="clear" w:color="auto" w:fill="DAD4EC" w:themeFill="accent4" w:themeFillTint="33"/>
      </w:tcPr>
    </w:tblStylePr>
    <w:tblStylePr w:type="band1Horz">
      <w:tblPr/>
      <w:tcPr>
        <w:shd w:val="clear" w:color="auto" w:fill="DAD4EC" w:themeFill="accent4" w:themeFillTint="33"/>
      </w:tcPr>
    </w:tblStylePr>
  </w:style>
  <w:style w:type="table" w:styleId="ListTable6Colorful-Accent5">
    <w:name w:val="List Table 6 Colorful Accent 5"/>
    <w:basedOn w:val="TableNormal"/>
    <w:uiPriority w:val="51"/>
    <w:rsid w:val="00AB0436"/>
    <w:rPr>
      <w:rFonts w:asciiTheme="minorHAnsi" w:eastAsiaTheme="minorHAnsi" w:hAnsiTheme="minorHAnsi" w:cstheme="minorBidi"/>
      <w:color w:val="005C41" w:themeColor="accent5" w:themeShade="BF"/>
      <w:lang w:eastAsia="en-US"/>
    </w:rPr>
    <w:tblPr>
      <w:tblStyleRowBandSize w:val="1"/>
      <w:tblStyleColBandSize w:val="1"/>
      <w:tblBorders>
        <w:top w:val="single" w:sz="4" w:space="0" w:color="007C58" w:themeColor="accent5"/>
        <w:bottom w:val="single" w:sz="4" w:space="0" w:color="007C58" w:themeColor="accent5"/>
      </w:tblBorders>
    </w:tblPr>
    <w:tblStylePr w:type="firstRow">
      <w:rPr>
        <w:b/>
        <w:bCs/>
      </w:rPr>
      <w:tblPr/>
      <w:tcPr>
        <w:tcBorders>
          <w:bottom w:val="single" w:sz="4" w:space="0" w:color="007C58" w:themeColor="accent5"/>
        </w:tcBorders>
      </w:tcPr>
    </w:tblStylePr>
    <w:tblStylePr w:type="lastRow">
      <w:rPr>
        <w:b/>
        <w:bCs/>
      </w:rPr>
      <w:tblPr/>
      <w:tcPr>
        <w:tcBorders>
          <w:top w:val="double" w:sz="4" w:space="0" w:color="007C58" w:themeColor="accent5"/>
        </w:tcBorders>
      </w:tcPr>
    </w:tblStylePr>
    <w:tblStylePr w:type="firstCol">
      <w:rPr>
        <w:b/>
        <w:bCs/>
      </w:rPr>
    </w:tblStylePr>
    <w:tblStylePr w:type="lastCol">
      <w:rPr>
        <w:b/>
        <w:bCs/>
      </w:rPr>
    </w:tblStylePr>
    <w:tblStylePr w:type="band1Vert">
      <w:tblPr/>
      <w:tcPr>
        <w:shd w:val="clear" w:color="auto" w:fill="B1FFE8" w:themeFill="accent5" w:themeFillTint="33"/>
      </w:tcPr>
    </w:tblStylePr>
    <w:tblStylePr w:type="band1Horz">
      <w:tblPr/>
      <w:tcPr>
        <w:shd w:val="clear" w:color="auto" w:fill="B1FFE8" w:themeFill="accent5" w:themeFillTint="33"/>
      </w:tcPr>
    </w:tblStylePr>
  </w:style>
  <w:style w:type="table" w:styleId="ListTable6Colorful-Accent6">
    <w:name w:val="List Table 6 Colorful Accent 6"/>
    <w:basedOn w:val="TableNormal"/>
    <w:uiPriority w:val="51"/>
    <w:rsid w:val="00AB0436"/>
    <w:rPr>
      <w:rFonts w:asciiTheme="minorHAnsi" w:eastAsiaTheme="minorHAnsi" w:hAnsiTheme="minorHAnsi" w:cstheme="minorBidi"/>
      <w:color w:val="1D96D7" w:themeColor="accent6" w:themeShade="BF"/>
      <w:lang w:eastAsia="en-US"/>
    </w:rPr>
    <w:tblPr>
      <w:tblStyleRowBandSize w:val="1"/>
      <w:tblStyleColBandSize w:val="1"/>
      <w:tblBorders>
        <w:top w:val="single" w:sz="4" w:space="0" w:color="5EB9E9" w:themeColor="accent6"/>
        <w:bottom w:val="single" w:sz="4" w:space="0" w:color="5EB9E9" w:themeColor="accent6"/>
      </w:tblBorders>
    </w:tblPr>
    <w:tblStylePr w:type="firstRow">
      <w:rPr>
        <w:b/>
        <w:bCs/>
      </w:rPr>
      <w:tblPr/>
      <w:tcPr>
        <w:tcBorders>
          <w:bottom w:val="single" w:sz="4" w:space="0" w:color="5EB9E9" w:themeColor="accent6"/>
        </w:tcBorders>
      </w:tcPr>
    </w:tblStylePr>
    <w:tblStylePr w:type="lastRow">
      <w:rPr>
        <w:b/>
        <w:bCs/>
      </w:rPr>
      <w:tblPr/>
      <w:tcPr>
        <w:tcBorders>
          <w:top w:val="double" w:sz="4" w:space="0" w:color="5EB9E9" w:themeColor="accent6"/>
        </w:tcBorders>
      </w:tcPr>
    </w:tblStylePr>
    <w:tblStylePr w:type="firstCol">
      <w:rPr>
        <w:b/>
        <w:bCs/>
      </w:rPr>
    </w:tblStylePr>
    <w:tblStylePr w:type="lastCol">
      <w:rPr>
        <w:b/>
        <w:bCs/>
      </w:rPr>
    </w:tblStylePr>
    <w:tblStylePr w:type="band1Vert">
      <w:tblPr/>
      <w:tcPr>
        <w:shd w:val="clear" w:color="auto" w:fill="DEF0FA" w:themeFill="accent6" w:themeFillTint="33"/>
      </w:tcPr>
    </w:tblStylePr>
    <w:tblStylePr w:type="band1Horz">
      <w:tblPr/>
      <w:tcPr>
        <w:shd w:val="clear" w:color="auto" w:fill="DEF0FA" w:themeFill="accent6" w:themeFillTint="33"/>
      </w:tcPr>
    </w:tblStylePr>
  </w:style>
  <w:style w:type="table" w:styleId="ListTable7Colorful">
    <w:name w:val="List Table 7 Colorful"/>
    <w:basedOn w:val="TableNormal"/>
    <w:uiPriority w:val="52"/>
    <w:rsid w:val="00AB0436"/>
    <w:rPr>
      <w:rFonts w:asciiTheme="minorHAnsi" w:eastAsiaTheme="minorHAnsi" w:hAnsiTheme="minorHAnsi" w:cstheme="minorBidi"/>
      <w:color w:val="000000" w:themeColor="text1"/>
      <w:lang w:eastAsia="en-US"/>
    </w:rPr>
    <w:tblPr>
      <w:tblStyleRowBandSize w:val="1"/>
      <w:tblStyleColBandSize w:val="1"/>
    </w:tblPr>
    <w:tcPr>
      <w:tcBorders>
        <w:left w:val="single" w:sz="4" w:space="0" w:color="000000" w:themeColor="text1"/>
        <w:righ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style>
  <w:style w:type="table" w:styleId="ListTable7Colorful-Accent1">
    <w:name w:val="List Table 7 Colorful Accent 1"/>
    <w:basedOn w:val="TableNormal"/>
    <w:uiPriority w:val="52"/>
    <w:rsid w:val="00AB0436"/>
    <w:rPr>
      <w:rFonts w:asciiTheme="minorHAnsi" w:eastAsiaTheme="minorHAnsi" w:hAnsiTheme="minorHAnsi" w:cstheme="minorBidi"/>
      <w:color w:val="AF1255" w:themeColor="accent1" w:themeShade="BF"/>
      <w:lang w:eastAsia="en-US"/>
    </w:rPr>
    <w:tblPr>
      <w:tblStyleRowBandSize w:val="1"/>
      <w:tblStyleColBandSize w:val="1"/>
    </w:tblPr>
    <w:tcPr>
      <w:tcBorders>
        <w:left w:val="single" w:sz="4" w:space="0" w:color="E71D73" w:themeColor="accent1"/>
        <w:right w:val="single" w:sz="4" w:space="0" w:color="E71D73" w:themeColor="accent1"/>
      </w:tcBorders>
      <w:shd w:val="clear" w:color="auto" w:fill="FAD1E2" w:themeFill="accent1"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style>
  <w:style w:type="table" w:styleId="ListTable7Colorful-Accent2">
    <w:name w:val="List Table 7 Colorful Accent 2"/>
    <w:basedOn w:val="TableNormal"/>
    <w:uiPriority w:val="52"/>
    <w:rsid w:val="00AB0436"/>
    <w:rPr>
      <w:rFonts w:asciiTheme="minorHAnsi" w:eastAsiaTheme="minorHAnsi" w:hAnsiTheme="minorHAnsi" w:cstheme="minorBidi"/>
      <w:color w:val="6F9017" w:themeColor="accent2" w:themeShade="BF"/>
      <w:lang w:eastAsia="en-US"/>
    </w:rPr>
    <w:tblPr>
      <w:tblStyleRowBandSize w:val="1"/>
      <w:tblStyleColBandSize w:val="1"/>
    </w:tblPr>
    <w:tcPr>
      <w:tcBorders>
        <w:left w:val="single" w:sz="4" w:space="0" w:color="95C11F" w:themeColor="accent2"/>
        <w:right w:val="single" w:sz="4" w:space="0" w:color="95C11F" w:themeColor="accent2"/>
      </w:tcBorders>
      <w:shd w:val="clear" w:color="auto" w:fill="EBF7CD" w:themeFill="accent2"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style>
  <w:style w:type="table" w:styleId="ListTable7Colorful-Accent3">
    <w:name w:val="List Table 7 Colorful Accent 3"/>
    <w:basedOn w:val="TableNormal"/>
    <w:uiPriority w:val="52"/>
    <w:rsid w:val="00AB0436"/>
    <w:rPr>
      <w:rFonts w:asciiTheme="minorHAnsi" w:eastAsiaTheme="minorHAnsi" w:hAnsiTheme="minorHAnsi" w:cstheme="minorBidi"/>
      <w:color w:val="285675" w:themeColor="accent3" w:themeShade="BF"/>
      <w:lang w:eastAsia="en-US"/>
    </w:rPr>
    <w:tblPr>
      <w:tblStyleRowBandSize w:val="1"/>
      <w:tblStyleColBandSize w:val="1"/>
    </w:tblPr>
    <w:tcPr>
      <w:tcBorders>
        <w:left w:val="single" w:sz="4" w:space="0" w:color="36749D" w:themeColor="accent3"/>
        <w:right w:val="single" w:sz="4" w:space="0" w:color="36749D" w:themeColor="accent3"/>
      </w:tcBorders>
      <w:shd w:val="clear" w:color="auto" w:fill="D2E3EF" w:themeFill="accent3"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style>
  <w:style w:type="table" w:styleId="ListTable7Colorful-Accent4">
    <w:name w:val="List Table 7 Colorful Accent 4"/>
    <w:basedOn w:val="TableNormal"/>
    <w:uiPriority w:val="52"/>
    <w:rsid w:val="00AB0436"/>
    <w:rPr>
      <w:rFonts w:asciiTheme="minorHAnsi" w:eastAsiaTheme="minorHAnsi" w:hAnsiTheme="minorHAnsi" w:cstheme="minorBidi"/>
      <w:color w:val="3D2E6C" w:themeColor="accent4" w:themeShade="BF"/>
      <w:lang w:eastAsia="en-US"/>
    </w:rPr>
    <w:tblPr>
      <w:tblStyleRowBandSize w:val="1"/>
      <w:tblStyleColBandSize w:val="1"/>
    </w:tblPr>
    <w:tcPr>
      <w:tcBorders>
        <w:left w:val="single" w:sz="4" w:space="0" w:color="523E91" w:themeColor="accent4"/>
        <w:right w:val="single" w:sz="4" w:space="0" w:color="523E91" w:themeColor="accent4"/>
      </w:tcBorders>
      <w:shd w:val="clear" w:color="auto" w:fill="DAD4EC" w:themeFill="accent4"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style>
  <w:style w:type="table" w:styleId="ListTable7Colorful-Accent5">
    <w:name w:val="List Table 7 Colorful Accent 5"/>
    <w:basedOn w:val="TableNormal"/>
    <w:uiPriority w:val="52"/>
    <w:rsid w:val="00AB0436"/>
    <w:rPr>
      <w:rFonts w:asciiTheme="minorHAnsi" w:eastAsiaTheme="minorHAnsi" w:hAnsiTheme="minorHAnsi" w:cstheme="minorBidi"/>
      <w:color w:val="005C41" w:themeColor="accent5" w:themeShade="BF"/>
      <w:lang w:eastAsia="en-US"/>
    </w:rPr>
    <w:tblPr>
      <w:tblStyleRowBandSize w:val="1"/>
      <w:tblStyleColBandSize w:val="1"/>
    </w:tblPr>
    <w:tcPr>
      <w:tcBorders>
        <w:left w:val="single" w:sz="4" w:space="0" w:color="007C58" w:themeColor="accent5"/>
        <w:right w:val="single" w:sz="4" w:space="0" w:color="007C58" w:themeColor="accent5"/>
      </w:tcBorders>
      <w:shd w:val="clear" w:color="auto" w:fill="B1FFE8" w:themeFill="accent5"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style>
  <w:style w:type="table" w:styleId="ListTable7Colorful-Accent6">
    <w:name w:val="List Table 7 Colorful Accent 6"/>
    <w:basedOn w:val="TableNormal"/>
    <w:uiPriority w:val="52"/>
    <w:rsid w:val="00AB0436"/>
    <w:rPr>
      <w:rFonts w:asciiTheme="minorHAnsi" w:eastAsiaTheme="minorHAnsi" w:hAnsiTheme="minorHAnsi" w:cstheme="minorBidi"/>
      <w:color w:val="1D96D7" w:themeColor="accent6" w:themeShade="BF"/>
      <w:lang w:eastAsia="en-US"/>
    </w:rPr>
    <w:tblPr>
      <w:tblStyleRowBandSize w:val="1"/>
      <w:tblStyleColBandSize w:val="1"/>
    </w:tblPr>
    <w:tcPr>
      <w:tcBorders>
        <w:left w:val="single" w:sz="4" w:space="0" w:color="5EB9E9" w:themeColor="accent6"/>
        <w:right w:val="single" w:sz="4" w:space="0" w:color="5EB9E9" w:themeColor="accent6"/>
      </w:tcBorders>
      <w:shd w:val="clear" w:color="auto" w:fill="DEF0FA" w:themeFill="accent6"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style>
  <w:style w:type="character" w:styleId="Mention">
    <w:name w:val="Mention"/>
    <w:basedOn w:val="DefaultParagraphFont"/>
    <w:uiPriority w:val="99"/>
    <w:unhideWhenUsed/>
    <w:rsid w:val="00AB0436"/>
    <w:rPr>
      <w:color w:val="2B579A"/>
      <w:shd w:val="clear" w:color="auto" w:fill="E1DFDD"/>
      <w:lang w:val="en-GB"/>
    </w:rPr>
  </w:style>
  <w:style w:type="table" w:styleId="PlainTable2">
    <w:name w:val="Plain Table 2"/>
    <w:basedOn w:val="TableNormal"/>
    <w:uiPriority w:val="42"/>
    <w:rsid w:val="00AB0436"/>
    <w:rPr>
      <w:rFonts w:asciiTheme="minorHAnsi" w:eastAsiaTheme="minorHAnsi" w:hAnsiTheme="minorHAnsi" w:cstheme="minorBidi"/>
      <w:color w:val="000000" w:themeColor="text1"/>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B0436"/>
    <w:rPr>
      <w:rFonts w:asciiTheme="minorHAnsi" w:eastAsiaTheme="minorHAnsi" w:hAnsiTheme="minorHAnsi" w:cstheme="minorBidi"/>
      <w:color w:val="000000" w:themeColor="text1"/>
      <w:lang w:eastAsia="en-US"/>
    </w:rPr>
    <w:tblPr>
      <w:tblStyleRowBandSize w:val="1"/>
      <w:tblStyleColBandSize w:val="1"/>
    </w:tblPr>
    <w:tcPr>
      <w:tcBorders>
        <w:right w:val="single" w:sz="4" w:space="0" w:color="7F7F7F" w:themeColor="text1" w:themeTint="80"/>
      </w:tcBorders>
    </w:tcPr>
    <w:tblStylePr w:type="firstRow">
      <w:rPr>
        <w:b/>
        <w:bCs/>
        <w:caps/>
      </w:rPr>
    </w:tblStylePr>
    <w:tblStylePr w:type="lastRow">
      <w:rPr>
        <w:b/>
        <w:bCs/>
        <w:caps/>
      </w:rPr>
    </w:tblStylePr>
    <w:tblStylePr w:type="firstCol">
      <w:rPr>
        <w:b/>
        <w:bCs/>
        <w:caps/>
      </w:rPr>
    </w:tblStylePr>
    <w:tblStylePr w:type="lastCol">
      <w:rPr>
        <w:b/>
        <w:bCs/>
        <w:caps/>
      </w:rPr>
    </w:tblStylePr>
  </w:style>
  <w:style w:type="table" w:styleId="PlainTable4">
    <w:name w:val="Plain Table 4"/>
    <w:basedOn w:val="TableNormal"/>
    <w:uiPriority w:val="44"/>
    <w:rsid w:val="00AB0436"/>
    <w:rPr>
      <w:rFonts w:asciiTheme="minorHAnsi" w:eastAsiaTheme="minorHAnsi" w:hAnsiTheme="minorHAnsi" w:cstheme="minorBidi"/>
      <w:color w:val="000000" w:themeColor="text1"/>
      <w:lang w:eastAsia="en-US"/>
    </w:rPr>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AB0436"/>
    <w:rPr>
      <w:rFonts w:asciiTheme="minorHAnsi" w:eastAsiaTheme="minorHAnsi" w:hAnsiTheme="minorHAnsi" w:cstheme="minorBidi"/>
      <w:color w:val="000000" w:themeColor="text1"/>
      <w:lang w:eastAsia="en-US"/>
    </w:rPr>
    <w:tblPr>
      <w:tblStyleRowBandSize w:val="1"/>
      <w:tblStyleColBandSize w:val="1"/>
    </w:tblPr>
    <w:tcPr>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Salutation">
    <w:name w:val="Salutation"/>
    <w:basedOn w:val="Normal"/>
    <w:next w:val="Normal"/>
    <w:link w:val="SalutationChar"/>
    <w:semiHidden/>
    <w:unhideWhenUsed/>
    <w:rsid w:val="00AB0436"/>
    <w:rPr>
      <w:rFonts w:asciiTheme="minorHAnsi" w:eastAsiaTheme="minorHAnsi" w:hAnsiTheme="minorHAnsi" w:cstheme="minorBidi"/>
      <w:color w:val="000000" w:themeColor="text1"/>
    </w:rPr>
  </w:style>
  <w:style w:type="character" w:customStyle="1" w:styleId="SalutationChar">
    <w:name w:val="Salutation Char"/>
    <w:basedOn w:val="DefaultParagraphFont"/>
    <w:link w:val="Salutation"/>
    <w:semiHidden/>
    <w:rsid w:val="00AB0436"/>
    <w:rPr>
      <w:rFonts w:asciiTheme="minorHAnsi" w:eastAsiaTheme="minorHAnsi" w:hAnsiTheme="minorHAnsi" w:cstheme="minorBidi"/>
      <w:color w:val="000000" w:themeColor="text1"/>
      <w:lang w:eastAsia="en-US"/>
    </w:rPr>
  </w:style>
  <w:style w:type="paragraph" w:styleId="Signature">
    <w:name w:val="Signature"/>
    <w:basedOn w:val="Normal"/>
    <w:link w:val="SignatureChar"/>
    <w:semiHidden/>
    <w:unhideWhenUsed/>
    <w:rsid w:val="00AB0436"/>
    <w:pPr>
      <w:ind w:left="4252"/>
    </w:pPr>
    <w:rPr>
      <w:rFonts w:asciiTheme="minorHAnsi" w:eastAsiaTheme="minorHAnsi" w:hAnsiTheme="minorHAnsi" w:cstheme="minorBidi"/>
      <w:color w:val="000000" w:themeColor="text1"/>
    </w:rPr>
  </w:style>
  <w:style w:type="character" w:customStyle="1" w:styleId="SignatureChar">
    <w:name w:val="Signature Char"/>
    <w:basedOn w:val="DefaultParagraphFont"/>
    <w:link w:val="Signature"/>
    <w:semiHidden/>
    <w:rsid w:val="00AB0436"/>
    <w:rPr>
      <w:rFonts w:asciiTheme="minorHAnsi" w:eastAsiaTheme="minorHAnsi" w:hAnsiTheme="minorHAnsi" w:cstheme="minorBidi"/>
      <w:color w:val="000000" w:themeColor="text1"/>
      <w:lang w:eastAsia="en-US"/>
    </w:rPr>
  </w:style>
  <w:style w:type="character" w:styleId="SmartHyperlink">
    <w:name w:val="Smart Hyperlink"/>
    <w:basedOn w:val="DefaultParagraphFont"/>
    <w:uiPriority w:val="99"/>
    <w:semiHidden/>
    <w:unhideWhenUsed/>
    <w:rsid w:val="00AB0436"/>
    <w:rPr>
      <w:u w:val="dotted"/>
      <w:lang w:val="en-GB"/>
    </w:rPr>
  </w:style>
  <w:style w:type="character" w:styleId="SmartLink">
    <w:name w:val="Smart Link"/>
    <w:basedOn w:val="DefaultParagraphFont"/>
    <w:uiPriority w:val="99"/>
    <w:semiHidden/>
    <w:unhideWhenUsed/>
    <w:rsid w:val="00AB0436"/>
    <w:rPr>
      <w:color w:val="0000FF"/>
      <w:u w:val="single"/>
      <w:shd w:val="clear" w:color="auto" w:fill="F3F2F1"/>
      <w:lang w:val="en-GB"/>
    </w:rPr>
  </w:style>
  <w:style w:type="paragraph" w:styleId="Subtitle">
    <w:name w:val="Subtitle"/>
    <w:basedOn w:val="Normal"/>
    <w:next w:val="Normal"/>
    <w:link w:val="SubtitleChar"/>
    <w:rsid w:val="00AB0436"/>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AB0436"/>
    <w:rPr>
      <w:rFonts w:asciiTheme="minorHAnsi" w:eastAsiaTheme="minorEastAsia" w:hAnsiTheme="minorHAnsi" w:cstheme="minorBidi"/>
      <w:color w:val="5A5A5A" w:themeColor="text1" w:themeTint="A5"/>
      <w:spacing w:val="15"/>
      <w:sz w:val="22"/>
      <w:szCs w:val="22"/>
      <w:lang w:eastAsia="en-US"/>
    </w:rPr>
  </w:style>
  <w:style w:type="table" w:styleId="TableGridLight">
    <w:name w:val="Grid Table Light"/>
    <w:basedOn w:val="TableNormal"/>
    <w:uiPriority w:val="40"/>
    <w:rsid w:val="00AB0436"/>
    <w:rPr>
      <w:rFonts w:asciiTheme="minorHAnsi" w:eastAsiaTheme="minorHAnsi" w:hAnsiTheme="minorHAnsi" w:cstheme="minorBidi"/>
      <w:color w:val="000000" w:themeColor="text1"/>
      <w:lang w:eastAsia="en-US"/>
    </w:rPr>
    <w:tblPr/>
  </w:style>
  <w:style w:type="table" w:customStyle="1" w:styleId="d48bb120-2637-466c-a7de-18e135f9837a">
    <w:name w:val="d48bb120-2637-466c-a7de-18e135f9837a"/>
    <w:basedOn w:val="TableNormal"/>
    <w:uiPriority w:val="99"/>
    <w:semiHidden/>
    <w:rsid w:val="00AB0436"/>
    <w:rPr>
      <w:rFonts w:ascii="Arial" w:eastAsiaTheme="minorHAnsi" w:hAnsi="Arial" w:cstheme="minorBidi"/>
      <w:color w:val="63666A"/>
      <w:sz w:val="18"/>
      <w:lang w:eastAsia="en-US"/>
    </w:rPr>
    <w:tblPr/>
    <w:tblStylePr w:type="firstRow">
      <w:pPr>
        <w:numPr>
          <w:ilvl w:val="0"/>
          <w:numId w:val="0"/>
        </w:numPr>
        <w:jc w:val="left"/>
      </w:pPr>
      <w:rPr>
        <w:rFonts w:ascii="Arial" w:hAnsi="Arial"/>
        <w:b/>
        <w:i w:val="0"/>
        <w:caps w:val="0"/>
        <w:color w:val="FFFFFF"/>
        <w:sz w:val="18"/>
        <w:u w:val="none"/>
      </w:rPr>
    </w:tblStylePr>
    <w:tblStylePr w:type="lastRow">
      <w:pPr>
        <w:numPr>
          <w:ilvl w:val="0"/>
          <w:numId w:val="0"/>
        </w:numPr>
        <w:jc w:val="left"/>
      </w:pPr>
      <w:rPr>
        <w:rFonts w:ascii="Arial" w:hAnsi="Arial"/>
        <w:b/>
        <w:i w:val="0"/>
        <w:caps w:val="0"/>
        <w:color w:val="009CDE"/>
        <w:sz w:val="18"/>
        <w:u w:val="none"/>
      </w:rPr>
    </w:tblStylePr>
    <w:tblStylePr w:type="firstCol">
      <w:pPr>
        <w:numPr>
          <w:ilvl w:val="0"/>
          <w:numId w:val="0"/>
        </w:numPr>
        <w:jc w:val="left"/>
      </w:pPr>
      <w:rPr>
        <w:rFonts w:ascii="Arial" w:hAnsi="Arial"/>
        <w:b/>
        <w:i w:val="0"/>
        <w:caps w:val="0"/>
        <w:color w:val="63666A"/>
        <w:sz w:val="18"/>
        <w:u w:val="none"/>
      </w:rPr>
    </w:tblStylePr>
    <w:tblStylePr w:type="lastCol">
      <w:pPr>
        <w:numPr>
          <w:ilvl w:val="0"/>
          <w:numId w:val="0"/>
        </w:numPr>
        <w:jc w:val="left"/>
      </w:pPr>
      <w:rPr>
        <w:rFonts w:ascii="Arial" w:hAnsi="Arial"/>
        <w:b/>
        <w:i w:val="0"/>
        <w:caps w:val="0"/>
        <w:color w:val="63666A"/>
        <w:sz w:val="18"/>
        <w:u w:val="none"/>
      </w:rPr>
    </w:tblStylePr>
    <w:tblStylePr w:type="band2Horz">
      <w:pPr>
        <w:numPr>
          <w:ilvl w:val="0"/>
          <w:numId w:val="0"/>
        </w:numPr>
        <w:jc w:val="left"/>
      </w:pPr>
      <w:rPr>
        <w:rFonts w:ascii="Arial" w:hAnsi="Arial"/>
        <w:b w:val="0"/>
        <w:i w:val="0"/>
        <w:caps w:val="0"/>
        <w:color w:val="63666A"/>
        <w:sz w:val="18"/>
        <w:u w:val="none"/>
      </w:rPr>
    </w:tblStylePr>
    <w:tblStylePr w:type="neCell">
      <w:pPr>
        <w:numPr>
          <w:ilvl w:val="0"/>
          <w:numId w:val="0"/>
        </w:numPr>
        <w:jc w:val="lef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StylePr>
    <w:tblStylePr w:type="seCell">
      <w:pPr>
        <w:numPr>
          <w:ilvl w:val="0"/>
          <w:numId w:val="0"/>
        </w:numPr>
        <w:jc w:val="left"/>
      </w:pPr>
      <w:rPr>
        <w:rFonts w:ascii="Arial" w:hAnsi="Arial"/>
        <w:b/>
        <w:i w:val="0"/>
        <w:caps w:val="0"/>
        <w:color w:val="009CDE"/>
        <w:sz w:val="18"/>
        <w:u w:val="none"/>
      </w:rPr>
    </w:tblStylePr>
    <w:tblStylePr w:type="swCell">
      <w:pPr>
        <w:numPr>
          <w:ilvl w:val="0"/>
          <w:numId w:val="0"/>
        </w:numPr>
        <w:jc w:val="left"/>
      </w:pPr>
      <w:rPr>
        <w:rFonts w:ascii="Arial" w:hAnsi="Arial"/>
        <w:b/>
        <w:i w:val="0"/>
        <w:caps w:val="0"/>
        <w:color w:val="009CDE"/>
        <w:sz w:val="18"/>
        <w:u w:val="none"/>
      </w:rPr>
    </w:tblStylePr>
  </w:style>
  <w:style w:type="paragraph" w:customStyle="1" w:styleId="BodyTextblue">
    <w:name w:val="Body Text blue"/>
    <w:basedOn w:val="BodyText"/>
    <w:rsid w:val="00AB0436"/>
    <w:pPr>
      <w:spacing w:before="120" w:line="264" w:lineRule="auto"/>
    </w:pPr>
    <w:rPr>
      <w:rFonts w:asciiTheme="minorHAnsi" w:eastAsiaTheme="minorHAnsi" w:hAnsiTheme="minorHAnsi" w:cstheme="minorBidi"/>
      <w:color w:val="E71D73" w:themeColor="accent1"/>
      <w:sz w:val="22"/>
    </w:rPr>
  </w:style>
  <w:style w:type="character" w:customStyle="1" w:styleId="PilcroChar">
    <w:name w:val="Pilcro Char"/>
    <w:basedOn w:val="DefaultParagraphFont"/>
    <w:link w:val="Pilcro"/>
    <w:rsid w:val="00AB0436"/>
    <w:rPr>
      <w:rFonts w:asciiTheme="minorHAnsi" w:eastAsiaTheme="minorHAnsi" w:hAnsiTheme="minorHAnsi" w:cstheme="minorBidi"/>
      <w:color w:val="000000" w:themeColor="text1"/>
      <w:sz w:val="10"/>
      <w:lang w:eastAsia="en-US"/>
    </w:rPr>
  </w:style>
  <w:style w:type="paragraph" w:customStyle="1" w:styleId="Quotationtextwhite">
    <w:name w:val="Quotation text white"/>
    <w:basedOn w:val="Quotationtext"/>
    <w:rsid w:val="00AB0436"/>
    <w:pPr>
      <w:keepNext/>
      <w:spacing w:before="200" w:after="200"/>
    </w:pPr>
    <w:rPr>
      <w:color w:val="FFFFFF" w:themeColor="background1"/>
    </w:rPr>
  </w:style>
  <w:style w:type="paragraph" w:customStyle="1" w:styleId="Quotationnamewhite">
    <w:name w:val="Quotation name white"/>
    <w:basedOn w:val="Quotationbyline"/>
    <w:rsid w:val="00AB0436"/>
    <w:pPr>
      <w:keepNext/>
      <w:spacing w:after="0" w:line="264" w:lineRule="auto"/>
    </w:pPr>
    <w:rPr>
      <w:b w:val="0"/>
      <w:color w:val="FFFFFF" w:themeColor="background1"/>
      <w:sz w:val="28"/>
    </w:rPr>
  </w:style>
  <w:style w:type="paragraph" w:customStyle="1" w:styleId="Quotationorganisationwhite">
    <w:name w:val="Quotation organisation white"/>
    <w:basedOn w:val="Quotationbyline"/>
    <w:rsid w:val="00AB0436"/>
    <w:pPr>
      <w:keepNext/>
      <w:spacing w:before="0" w:after="200"/>
    </w:pPr>
    <w:rPr>
      <w:color w:val="FFFFFF" w:themeColor="background1"/>
      <w:sz w:val="28"/>
    </w:rPr>
  </w:style>
  <w:style w:type="paragraph" w:customStyle="1" w:styleId="Footerright">
    <w:name w:val="Footer right"/>
    <w:basedOn w:val="Footer"/>
    <w:rsid w:val="00AB0436"/>
    <w:pPr>
      <w:tabs>
        <w:tab w:val="clear" w:pos="8392"/>
        <w:tab w:val="center" w:pos="4513"/>
        <w:tab w:val="right" w:pos="9026"/>
      </w:tabs>
      <w:spacing w:before="0"/>
      <w:jc w:val="right"/>
    </w:pPr>
    <w:rPr>
      <w:rFonts w:asciiTheme="minorHAnsi" w:eastAsiaTheme="minorHAnsi" w:hAnsiTheme="minorHAnsi" w:cstheme="minorBidi"/>
      <w:color w:val="000000" w:themeColor="text1"/>
      <w:sz w:val="18"/>
    </w:rPr>
  </w:style>
  <w:style w:type="paragraph" w:customStyle="1" w:styleId="Reporttitleblue">
    <w:name w:val="Report title blue"/>
    <w:basedOn w:val="Reporttitle"/>
    <w:rsid w:val="00AB0436"/>
    <w:rPr>
      <w:color w:val="E71D73" w:themeColor="accent1"/>
    </w:rPr>
  </w:style>
  <w:style w:type="paragraph" w:customStyle="1" w:styleId="Executivesummaryheading">
    <w:name w:val="Executive summary heading"/>
    <w:basedOn w:val="Heading1"/>
    <w:next w:val="BodyText"/>
    <w:rsid w:val="00AB0436"/>
    <w:pPr>
      <w:numPr>
        <w:numId w:val="0"/>
      </w:numPr>
      <w:spacing w:before="0" w:after="320"/>
    </w:pPr>
    <w:rPr>
      <w:rFonts w:asciiTheme="majorHAnsi" w:eastAsiaTheme="majorEastAsia" w:hAnsiTheme="majorHAnsi" w:cstheme="majorBidi"/>
      <w:b w:val="0"/>
      <w:bCs/>
      <w:color w:val="E71D73" w:themeColor="accent1"/>
      <w:sz w:val="52"/>
      <w:szCs w:val="28"/>
    </w:rPr>
  </w:style>
  <w:style w:type="paragraph" w:customStyle="1" w:styleId="Executivesummaryintro">
    <w:name w:val="Executive summary intro"/>
    <w:basedOn w:val="Sectionintro"/>
    <w:next w:val="BodyText"/>
    <w:rsid w:val="00AB0436"/>
  </w:style>
  <w:style w:type="paragraph" w:customStyle="1" w:styleId="Footerwhite">
    <w:name w:val="Footer white"/>
    <w:basedOn w:val="Footer"/>
    <w:rsid w:val="00AB0436"/>
    <w:pPr>
      <w:tabs>
        <w:tab w:val="clear" w:pos="8392"/>
        <w:tab w:val="center" w:pos="4513"/>
        <w:tab w:val="right" w:pos="9026"/>
      </w:tabs>
      <w:spacing w:before="0"/>
    </w:pPr>
    <w:rPr>
      <w:rFonts w:asciiTheme="minorHAnsi" w:eastAsiaTheme="minorHAnsi" w:hAnsiTheme="minorHAnsi" w:cstheme="minorBidi"/>
      <w:color w:val="FFFFFF" w:themeColor="background1"/>
      <w:sz w:val="18"/>
    </w:rPr>
  </w:style>
  <w:style w:type="paragraph" w:customStyle="1" w:styleId="Footerrightwhite">
    <w:name w:val="Footer right white"/>
    <w:basedOn w:val="Footerright"/>
    <w:rsid w:val="00AB0436"/>
    <w:rPr>
      <w:color w:val="FFFFFF" w:themeColor="background1"/>
    </w:rPr>
  </w:style>
  <w:style w:type="paragraph" w:customStyle="1" w:styleId="Appendixmessagecontainer">
    <w:name w:val="Appendix message container"/>
    <w:basedOn w:val="Appendixdividerletters"/>
    <w:rsid w:val="00AB0436"/>
    <w:pPr>
      <w:numPr>
        <w:numId w:val="58"/>
      </w:numPr>
      <w:tabs>
        <w:tab w:val="clear" w:pos="567"/>
      </w:tabs>
      <w:ind w:left="0" w:firstLine="0"/>
    </w:pPr>
    <w:rPr>
      <w:sz w:val="48"/>
    </w:rPr>
  </w:style>
  <w:style w:type="paragraph" w:customStyle="1" w:styleId="Footerrule">
    <w:name w:val="Footer rule"/>
    <w:basedOn w:val="Footer"/>
    <w:rsid w:val="00AB0436"/>
    <w:pPr>
      <w:pBdr>
        <w:top w:val="single" w:sz="4" w:space="0" w:color="36749D" w:themeColor="accent3"/>
      </w:pBdr>
      <w:tabs>
        <w:tab w:val="clear" w:pos="8392"/>
        <w:tab w:val="center" w:pos="4513"/>
        <w:tab w:val="right" w:pos="9026"/>
      </w:tabs>
      <w:spacing w:before="0" w:line="120" w:lineRule="exact"/>
      <w:jc w:val="right"/>
    </w:pPr>
    <w:rPr>
      <w:rFonts w:asciiTheme="minorHAnsi" w:eastAsiaTheme="minorHAnsi" w:hAnsiTheme="minorHAnsi" w:cstheme="minorBidi"/>
      <w:color w:val="000000" w:themeColor="text1"/>
      <w:sz w:val="12"/>
    </w:rPr>
  </w:style>
  <w:style w:type="paragraph" w:customStyle="1" w:styleId="Footermarker">
    <w:name w:val="Footer marker"/>
    <w:basedOn w:val="Footerright"/>
    <w:rsid w:val="00AB0436"/>
    <w:pPr>
      <w:spacing w:line="40" w:lineRule="exact"/>
      <w:ind w:right="-28"/>
    </w:pPr>
    <w:rPr>
      <w:rFonts w:cstheme="minorHAnsi"/>
      <w:b/>
      <w:bCs/>
      <w:color w:val="E71D73" w:themeColor="accent1"/>
      <w:position w:val="-19"/>
      <w:sz w:val="79"/>
      <w:szCs w:val="80"/>
    </w:rPr>
  </w:style>
  <w:style w:type="paragraph" w:customStyle="1" w:styleId="Footerrulewhite">
    <w:name w:val="Footer rule white"/>
    <w:basedOn w:val="Footerrule"/>
    <w:rsid w:val="00AB0436"/>
    <w:rPr>
      <w:color w:val="FFFFFF" w:themeColor="background1"/>
    </w:rPr>
  </w:style>
  <w:style w:type="paragraph" w:customStyle="1" w:styleId="DocPathWhite">
    <w:name w:val="Doc Path White"/>
    <w:basedOn w:val="DocPath"/>
    <w:rsid w:val="00AB0436"/>
    <w:rPr>
      <w:vanish/>
      <w:color w:val="FFFFFF" w:themeColor="background1"/>
    </w:rPr>
  </w:style>
  <w:style w:type="paragraph" w:customStyle="1" w:styleId="BackcoverAddressWhite">
    <w:name w:val="Backcover Address White"/>
    <w:basedOn w:val="BackcoverAddress"/>
    <w:rsid w:val="00AB0436"/>
    <w:pPr>
      <w:keepNext/>
      <w:keepLines/>
      <w:framePr w:w="0" w:hRule="auto" w:wrap="auto" w:yAlign="inline"/>
      <w:widowControl w:val="0"/>
    </w:pPr>
    <w:rPr>
      <w:noProof/>
      <w:color w:val="FFFFFF" w:themeColor="background1"/>
      <w:lang w:bidi="he-IL"/>
    </w:rPr>
  </w:style>
  <w:style w:type="paragraph" w:customStyle="1" w:styleId="BackcoverCompanyNameWhite">
    <w:name w:val="Backcover Company Name White"/>
    <w:basedOn w:val="BackcoverCompanyName"/>
    <w:rsid w:val="00AB0436"/>
    <w:pPr>
      <w:framePr w:wrap="auto" w:vAnchor="margin" w:hAnchor="text" w:yAlign="inline"/>
    </w:pPr>
    <w:rPr>
      <w:color w:val="FFFFFF" w:themeColor="background1"/>
    </w:rPr>
  </w:style>
  <w:style w:type="paragraph" w:customStyle="1" w:styleId="BackcoverTextWhite">
    <w:name w:val="Backcover Text White"/>
    <w:basedOn w:val="BackcoverText"/>
    <w:rsid w:val="00AB0436"/>
    <w:pPr>
      <w:keepNext/>
      <w:keepLines/>
      <w:framePr w:w="0" w:hRule="auto" w:wrap="auto" w:yAlign="inline"/>
      <w:widowControl w:val="0"/>
    </w:pPr>
    <w:rPr>
      <w:color w:val="FFFFFF" w:themeColor="background1"/>
    </w:rPr>
  </w:style>
  <w:style w:type="paragraph" w:customStyle="1" w:styleId="Heading2newpage">
    <w:name w:val="Heading 2 new page"/>
    <w:basedOn w:val="Heading2"/>
    <w:next w:val="BodyText"/>
    <w:rsid w:val="00AB0436"/>
    <w:pPr>
      <w:keepNext/>
      <w:keepLines/>
      <w:pageBreakBefore/>
      <w:numPr>
        <w:ilvl w:val="0"/>
        <w:numId w:val="0"/>
      </w:numPr>
      <w:tabs>
        <w:tab w:val="clear" w:pos="475"/>
      </w:tabs>
      <w:spacing w:before="120" w:after="0"/>
    </w:pPr>
    <w:rPr>
      <w:rFonts w:asciiTheme="majorHAnsi" w:eastAsiaTheme="majorEastAsia" w:hAnsiTheme="majorHAnsi" w:cstheme="majorBidi"/>
      <w:bCs/>
      <w:color w:val="95C11F" w:themeColor="accent2"/>
      <w:sz w:val="24"/>
      <w:szCs w:val="26"/>
    </w:rPr>
  </w:style>
  <w:style w:type="paragraph" w:customStyle="1" w:styleId="Reportsubtitlegreen">
    <w:name w:val="Report subtitle green"/>
    <w:basedOn w:val="Reportsubtitle"/>
    <w:rsid w:val="00AB0436"/>
    <w:pPr>
      <w:framePr w:wrap="around" w:vAnchor="page" w:hAnchor="margin" w:y="681"/>
      <w:suppressOverlap/>
    </w:pPr>
    <w:rPr>
      <w:color w:val="95C11F" w:themeColor="accent2"/>
    </w:rPr>
  </w:style>
  <w:style w:type="paragraph" w:customStyle="1" w:styleId="EndorsementsBlue">
    <w:name w:val="Endorsements Blue"/>
    <w:basedOn w:val="Normal"/>
    <w:rsid w:val="00AB0436"/>
    <w:pPr>
      <w:framePr w:wrap="around" w:vAnchor="page" w:hAnchor="margin" w:y="681"/>
    </w:pPr>
    <w:rPr>
      <w:rFonts w:asciiTheme="minorHAnsi" w:eastAsiaTheme="minorHAnsi" w:hAnsiTheme="minorHAnsi" w:cstheme="minorBidi"/>
      <w:caps/>
      <w:color w:val="E71D73" w:themeColor="accent1"/>
    </w:rPr>
  </w:style>
  <w:style w:type="paragraph" w:customStyle="1" w:styleId="Reportsubtitleblue">
    <w:name w:val="Report subtitle blue"/>
    <w:basedOn w:val="Normal"/>
    <w:rsid w:val="00AB0436"/>
    <w:pPr>
      <w:framePr w:wrap="around" w:vAnchor="page" w:hAnchor="margin" w:y="681"/>
      <w:spacing w:after="200" w:line="264" w:lineRule="auto"/>
    </w:pPr>
    <w:rPr>
      <w:rFonts w:asciiTheme="minorHAnsi" w:eastAsiaTheme="minorHAnsi" w:hAnsiTheme="minorHAnsi" w:cstheme="minorBidi"/>
      <w:color w:val="E71D73" w:themeColor="accent1"/>
      <w:sz w:val="40"/>
    </w:rPr>
  </w:style>
  <w:style w:type="paragraph" w:customStyle="1" w:styleId="Dateblue">
    <w:name w:val="Date blue"/>
    <w:basedOn w:val="Date"/>
    <w:rsid w:val="00AB0436"/>
    <w:pPr>
      <w:framePr w:wrap="around" w:vAnchor="page" w:hAnchor="margin" w:y="681"/>
    </w:pPr>
    <w:rPr>
      <w:color w:val="E71D73" w:themeColor="accent1"/>
    </w:rPr>
  </w:style>
  <w:style w:type="paragraph" w:customStyle="1" w:styleId="Reporttitlegreen">
    <w:name w:val="Report title green"/>
    <w:basedOn w:val="Reporttitle"/>
    <w:rsid w:val="00AB0436"/>
    <w:pPr>
      <w:framePr w:wrap="around" w:vAnchor="page" w:hAnchor="margin" w:y="681"/>
      <w:suppressOverlap/>
    </w:pPr>
    <w:rPr>
      <w:color w:val="95C11F" w:themeColor="accent2"/>
    </w:rPr>
  </w:style>
  <w:style w:type="paragraph" w:customStyle="1" w:styleId="Endorsementsgreen">
    <w:name w:val="Endorsements green"/>
    <w:basedOn w:val="Endorsements"/>
    <w:rsid w:val="00AB0436"/>
    <w:pPr>
      <w:framePr w:wrap="around" w:vAnchor="page" w:hAnchor="margin" w:y="681"/>
      <w:suppressOverlap/>
    </w:pPr>
    <w:rPr>
      <w:color w:val="95C11F" w:themeColor="accent2"/>
    </w:rPr>
  </w:style>
  <w:style w:type="paragraph" w:customStyle="1" w:styleId="Dategreen">
    <w:name w:val="Date green"/>
    <w:basedOn w:val="Date"/>
    <w:rsid w:val="00AB0436"/>
    <w:pPr>
      <w:framePr w:wrap="around" w:vAnchor="page" w:hAnchor="margin" w:y="681"/>
      <w:suppressOverlap/>
    </w:pPr>
    <w:rPr>
      <w:color w:val="95C11F" w:themeColor="accent2"/>
    </w:rPr>
  </w:style>
  <w:style w:type="paragraph" w:customStyle="1" w:styleId="Bioheading">
    <w:name w:val="Bio heading"/>
    <w:basedOn w:val="Heading2"/>
    <w:rsid w:val="00AB0436"/>
    <w:pPr>
      <w:keepNext/>
      <w:keepLines/>
      <w:numPr>
        <w:ilvl w:val="0"/>
        <w:numId w:val="0"/>
      </w:numPr>
      <w:tabs>
        <w:tab w:val="clear" w:pos="475"/>
      </w:tabs>
      <w:spacing w:before="0" w:after="80"/>
    </w:pPr>
    <w:rPr>
      <w:rFonts w:asciiTheme="majorHAnsi" w:eastAsiaTheme="majorEastAsia" w:hAnsiTheme="majorHAnsi" w:cstheme="majorBidi"/>
      <w:bCs/>
      <w:color w:val="009CDE"/>
      <w:sz w:val="24"/>
      <w:szCs w:val="26"/>
    </w:rPr>
  </w:style>
  <w:style w:type="paragraph" w:customStyle="1" w:styleId="Bullet1indented">
    <w:name w:val="Bullet 1 indented"/>
    <w:basedOn w:val="Normal"/>
    <w:rsid w:val="00AB0436"/>
    <w:pPr>
      <w:numPr>
        <w:numId w:val="63"/>
      </w:numPr>
      <w:spacing w:after="60" w:line="264" w:lineRule="auto"/>
      <w:ind w:left="0" w:firstLine="0"/>
    </w:pPr>
    <w:rPr>
      <w:rFonts w:asciiTheme="minorHAnsi" w:eastAsiaTheme="minorHAnsi" w:hAnsiTheme="minorHAnsi" w:cstheme="minorBidi"/>
      <w:color w:val="000000" w:themeColor="text1"/>
    </w:rPr>
  </w:style>
  <w:style w:type="paragraph" w:customStyle="1" w:styleId="Bullet2indented">
    <w:name w:val="Bullet 2 indented"/>
    <w:basedOn w:val="Normal"/>
    <w:rsid w:val="00AB0436"/>
    <w:pPr>
      <w:numPr>
        <w:ilvl w:val="1"/>
        <w:numId w:val="63"/>
      </w:numPr>
      <w:tabs>
        <w:tab w:val="clear" w:pos="3856"/>
      </w:tabs>
      <w:spacing w:after="60" w:line="264" w:lineRule="auto"/>
      <w:ind w:left="0" w:firstLine="0"/>
    </w:pPr>
    <w:rPr>
      <w:rFonts w:asciiTheme="minorHAnsi" w:eastAsiaTheme="minorHAnsi" w:hAnsiTheme="minorHAnsi" w:cstheme="minorBidi"/>
      <w:color w:val="000000" w:themeColor="text1"/>
    </w:rPr>
  </w:style>
  <w:style w:type="paragraph" w:customStyle="1" w:styleId="Bullet3indented">
    <w:name w:val="Bullet 3 indented"/>
    <w:basedOn w:val="Normal"/>
    <w:rsid w:val="00AB0436"/>
    <w:pPr>
      <w:numPr>
        <w:ilvl w:val="2"/>
        <w:numId w:val="63"/>
      </w:numPr>
      <w:spacing w:after="60" w:line="264" w:lineRule="auto"/>
      <w:ind w:left="0" w:firstLine="0"/>
    </w:pPr>
    <w:rPr>
      <w:rFonts w:asciiTheme="minorHAnsi" w:eastAsiaTheme="minorHAnsi" w:hAnsiTheme="minorHAnsi" w:cstheme="minorBidi"/>
      <w:color w:val="000000" w:themeColor="text1"/>
    </w:rPr>
  </w:style>
  <w:style w:type="table" w:customStyle="1" w:styleId="14f054d3-4f91-412b-80cc-5705139eda7b">
    <w:name w:val="14f054d3-4f91-412b-80cc-5705139eda7b"/>
    <w:basedOn w:val="TableNormal"/>
    <w:uiPriority w:val="99"/>
    <w:semiHidden/>
    <w:rsid w:val="00AB0436"/>
    <w:pPr>
      <w:jc w:val="right"/>
    </w:pPr>
    <w:rPr>
      <w:rFonts w:ascii="Arial" w:eastAsiaTheme="minorHAnsi" w:hAnsi="Arial" w:cstheme="minorBidi"/>
      <w:color w:val="333333"/>
      <w:sz w:val="18"/>
      <w:lang w:eastAsia="en-US"/>
    </w:rPr>
    <w:tblPr/>
    <w:tblStylePr w:type="firstRow">
      <w:pPr>
        <w:numPr>
          <w:ilvl w:val="0"/>
          <w:numId w:val="0"/>
        </w:numPr>
        <w:jc w:val="right"/>
      </w:pPr>
      <w:rPr>
        <w:rFonts w:ascii="Arial" w:hAnsi="Arial"/>
        <w:b/>
        <w:i w:val="0"/>
        <w:caps w:val="0"/>
        <w:color w:val="FFFFFF"/>
        <w:sz w:val="18"/>
        <w:u w:val="none"/>
      </w:rPr>
    </w:tblStylePr>
    <w:tblStylePr w:type="lastRow">
      <w:pPr>
        <w:numPr>
          <w:ilvl w:val="0"/>
          <w:numId w:val="0"/>
        </w:numPr>
        <w:jc w:val="right"/>
      </w:pPr>
      <w:rPr>
        <w:rFonts w:ascii="Arial" w:hAnsi="Arial"/>
        <w:b/>
        <w:i w:val="0"/>
        <w:caps w:val="0"/>
        <w:color w:val="009CDE"/>
        <w:sz w:val="18"/>
        <w:u w:val="none"/>
      </w:rPr>
    </w:tblStylePr>
    <w:tblStylePr w:type="firstCol">
      <w:pPr>
        <w:numPr>
          <w:ilvl w:val="0"/>
          <w:numId w:val="0"/>
        </w:numPr>
        <w:jc w:val="left"/>
      </w:pPr>
      <w:rPr>
        <w:rFonts w:ascii="Arial" w:hAnsi="Arial"/>
        <w:b w:val="0"/>
        <w:i w:val="0"/>
        <w:caps w:val="0"/>
        <w:color w:val="333333"/>
        <w:sz w:val="18"/>
        <w:u w:val="none"/>
      </w:rPr>
    </w:tblStylePr>
    <w:tblStylePr w:type="lastCol">
      <w:pPr>
        <w:numPr>
          <w:ilvl w:val="0"/>
          <w:numId w:val="0"/>
        </w:numPr>
        <w:jc w:val="right"/>
      </w:pPr>
      <w:rPr>
        <w:rFonts w:ascii="Arial" w:hAnsi="Arial"/>
        <w:b w:val="0"/>
        <w:i w:val="0"/>
        <w:caps w:val="0"/>
        <w:color w:val="333333"/>
        <w:sz w:val="18"/>
        <w:u w:val="none"/>
      </w:rPr>
    </w:tblStylePr>
    <w:tblStylePr w:type="band2Horz">
      <w:pPr>
        <w:numPr>
          <w:ilvl w:val="0"/>
          <w:numId w:val="0"/>
        </w:numPr>
        <w:jc w:val="right"/>
      </w:pPr>
      <w:rPr>
        <w:rFonts w:ascii="Arial" w:hAnsi="Arial"/>
        <w:b w:val="0"/>
        <w:i w:val="0"/>
        <w:caps w:val="0"/>
        <w:color w:val="333333"/>
        <w:sz w:val="18"/>
        <w:u w:val="none"/>
      </w:rPr>
    </w:tblStylePr>
    <w:tblStylePr w:type="neCell">
      <w:pPr>
        <w:numPr>
          <w:ilvl w:val="0"/>
          <w:numId w:val="0"/>
        </w:numPr>
        <w:jc w:val="righ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StylePr>
    <w:tblStylePr w:type="seCell">
      <w:pPr>
        <w:numPr>
          <w:ilvl w:val="0"/>
          <w:numId w:val="0"/>
        </w:numPr>
        <w:jc w:val="right"/>
      </w:pPr>
      <w:rPr>
        <w:rFonts w:ascii="Arial" w:hAnsi="Arial"/>
        <w:b/>
        <w:i w:val="0"/>
        <w:caps w:val="0"/>
        <w:color w:val="009CDE"/>
        <w:sz w:val="18"/>
        <w:u w:val="none"/>
      </w:rPr>
    </w:tblStylePr>
    <w:tblStylePr w:type="swCell">
      <w:pPr>
        <w:numPr>
          <w:ilvl w:val="0"/>
          <w:numId w:val="0"/>
        </w:numPr>
        <w:jc w:val="left"/>
      </w:pPr>
      <w:rPr>
        <w:rFonts w:ascii="Arial" w:hAnsi="Arial"/>
        <w:b/>
        <w:i w:val="0"/>
        <w:caps w:val="0"/>
        <w:color w:val="009CDE"/>
        <w:sz w:val="18"/>
        <w:u w:val="none"/>
      </w:rPr>
    </w:tblStylePr>
  </w:style>
  <w:style w:type="table" w:customStyle="1" w:styleId="4eb58e68-7ab2-4ae1-9c15-7c771b59f8ca">
    <w:name w:val="4eb58e68-7ab2-4ae1-9c15-7c771b59f8ca"/>
    <w:basedOn w:val="TableNormal"/>
    <w:uiPriority w:val="99"/>
    <w:semiHidden/>
    <w:rsid w:val="00AB0436"/>
    <w:pPr>
      <w:jc w:val="right"/>
    </w:pPr>
    <w:rPr>
      <w:rFonts w:ascii="Arial" w:eastAsiaTheme="minorHAnsi" w:hAnsi="Arial" w:cstheme="minorBidi"/>
      <w:color w:val="333333"/>
      <w:sz w:val="18"/>
      <w:lang w:eastAsia="en-US"/>
    </w:rPr>
    <w:tblPr/>
    <w:tblStylePr w:type="firstRow">
      <w:pPr>
        <w:numPr>
          <w:ilvl w:val="0"/>
          <w:numId w:val="0"/>
        </w:numPr>
        <w:jc w:val="right"/>
      </w:pPr>
      <w:rPr>
        <w:rFonts w:ascii="Arial" w:hAnsi="Arial"/>
        <w:b/>
        <w:i w:val="0"/>
        <w:caps w:val="0"/>
        <w:color w:val="FFFFFF"/>
        <w:sz w:val="18"/>
        <w:u w:val="none"/>
      </w:rPr>
    </w:tblStylePr>
    <w:tblStylePr w:type="lastRow">
      <w:pPr>
        <w:numPr>
          <w:ilvl w:val="0"/>
          <w:numId w:val="0"/>
        </w:numPr>
        <w:jc w:val="right"/>
      </w:pPr>
      <w:rPr>
        <w:rFonts w:ascii="Arial" w:hAnsi="Arial"/>
        <w:b/>
        <w:i w:val="0"/>
        <w:caps w:val="0"/>
        <w:color w:val="3F9C35"/>
        <w:sz w:val="18"/>
        <w:u w:val="none"/>
      </w:rPr>
    </w:tblStylePr>
    <w:tblStylePr w:type="firstCol">
      <w:pPr>
        <w:numPr>
          <w:ilvl w:val="0"/>
          <w:numId w:val="0"/>
        </w:numPr>
        <w:jc w:val="left"/>
      </w:pPr>
      <w:rPr>
        <w:rFonts w:ascii="Arial" w:hAnsi="Arial"/>
        <w:b w:val="0"/>
        <w:i w:val="0"/>
        <w:caps w:val="0"/>
        <w:color w:val="333333"/>
        <w:sz w:val="18"/>
        <w:u w:val="none"/>
      </w:rPr>
    </w:tblStylePr>
    <w:tblStylePr w:type="lastCol">
      <w:pPr>
        <w:numPr>
          <w:ilvl w:val="0"/>
          <w:numId w:val="0"/>
        </w:numPr>
        <w:jc w:val="right"/>
      </w:pPr>
      <w:rPr>
        <w:rFonts w:ascii="Arial" w:hAnsi="Arial"/>
        <w:b w:val="0"/>
        <w:i w:val="0"/>
        <w:caps w:val="0"/>
        <w:color w:val="333333"/>
        <w:sz w:val="18"/>
        <w:u w:val="none"/>
      </w:rPr>
    </w:tblStylePr>
    <w:tblStylePr w:type="band2Horz">
      <w:pPr>
        <w:numPr>
          <w:ilvl w:val="0"/>
          <w:numId w:val="0"/>
        </w:numPr>
        <w:jc w:val="right"/>
      </w:pPr>
      <w:rPr>
        <w:rFonts w:ascii="Arial" w:hAnsi="Arial"/>
        <w:b w:val="0"/>
        <w:i w:val="0"/>
        <w:caps w:val="0"/>
        <w:color w:val="333333"/>
        <w:sz w:val="18"/>
        <w:u w:val="none"/>
      </w:rPr>
    </w:tblStylePr>
    <w:tblStylePr w:type="neCell">
      <w:pPr>
        <w:numPr>
          <w:ilvl w:val="0"/>
          <w:numId w:val="0"/>
        </w:numPr>
        <w:jc w:val="righ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StylePr>
    <w:tblStylePr w:type="seCell">
      <w:pPr>
        <w:numPr>
          <w:ilvl w:val="0"/>
          <w:numId w:val="0"/>
        </w:numPr>
        <w:jc w:val="right"/>
      </w:pPr>
      <w:rPr>
        <w:rFonts w:ascii="Arial" w:hAnsi="Arial"/>
        <w:b/>
        <w:i w:val="0"/>
        <w:caps w:val="0"/>
        <w:color w:val="3F9C35"/>
        <w:sz w:val="18"/>
        <w:u w:val="none"/>
      </w:rPr>
    </w:tblStylePr>
    <w:tblStylePr w:type="swCell">
      <w:pPr>
        <w:numPr>
          <w:ilvl w:val="0"/>
          <w:numId w:val="0"/>
        </w:numPr>
        <w:jc w:val="left"/>
      </w:pPr>
      <w:rPr>
        <w:rFonts w:ascii="Arial" w:hAnsi="Arial"/>
        <w:b/>
        <w:i w:val="0"/>
        <w:caps w:val="0"/>
        <w:color w:val="3F9C35"/>
        <w:sz w:val="18"/>
        <w:u w:val="none"/>
      </w:rPr>
    </w:tblStylePr>
  </w:style>
  <w:style w:type="table" w:customStyle="1" w:styleId="f6ba06da-0cb6-41c2-b7ec-3378d334fa1e">
    <w:name w:val="f6ba06da-0cb6-41c2-b7ec-3378d334fa1e"/>
    <w:basedOn w:val="TableNormal"/>
    <w:uiPriority w:val="99"/>
    <w:semiHidden/>
    <w:rsid w:val="00AB0436"/>
    <w:rPr>
      <w:rFonts w:ascii="Arial" w:eastAsiaTheme="minorHAnsi" w:hAnsi="Arial" w:cstheme="minorBidi"/>
      <w:color w:val="333333"/>
      <w:sz w:val="18"/>
      <w:lang w:eastAsia="en-US"/>
    </w:rPr>
    <w:tblPr>
      <w:tblStyleRowBandSize w:val="1"/>
      <w:tblCellMar>
        <w:top w:w="57" w:type="dxa"/>
        <w:left w:w="85" w:type="dxa"/>
        <w:bottom w:w="57" w:type="dxa"/>
        <w:right w:w="85" w:type="dxa"/>
      </w:tblCellMar>
    </w:tblPr>
    <w:tcPr>
      <w:tcBorders>
        <w:top w:val="nil"/>
        <w:left w:val="nil"/>
        <w:bottom w:val="nil"/>
        <w:right w:val="nil"/>
      </w:tcBorders>
      <w:shd w:val="clear" w:color="auto" w:fill="FFFFFF"/>
      <w:vAlign w:val="center"/>
    </w:tcPr>
    <w:tblStylePr w:type="firstRow">
      <w:pPr>
        <w:numPr>
          <w:ilvl w:val="0"/>
          <w:numId w:val="0"/>
        </w:numPr>
        <w:jc w:val="left"/>
      </w:pPr>
      <w:rPr>
        <w:rFonts w:ascii="Arial" w:hAnsi="Arial"/>
        <w:b/>
        <w:i w:val="0"/>
        <w:caps w:val="0"/>
        <w:color w:val="FFFFFF"/>
        <w:sz w:val="18"/>
        <w:u w:val="none"/>
      </w:rPr>
    </w:tblStylePr>
    <w:tblStylePr w:type="lastRow">
      <w:pPr>
        <w:numPr>
          <w:ilvl w:val="0"/>
          <w:numId w:val="0"/>
        </w:numPr>
        <w:jc w:val="left"/>
      </w:pPr>
      <w:rPr>
        <w:rFonts w:ascii="Arial" w:hAnsi="Arial"/>
        <w:b/>
        <w:i w:val="0"/>
        <w:caps w:val="0"/>
        <w:color w:val="009CDE"/>
        <w:sz w:val="18"/>
        <w:u w:val="none"/>
      </w:rPr>
    </w:tblStylePr>
    <w:tblStylePr w:type="firstCol">
      <w:pPr>
        <w:numPr>
          <w:ilvl w:val="0"/>
          <w:numId w:val="0"/>
        </w:numPr>
        <w:jc w:val="left"/>
      </w:pPr>
      <w:rPr>
        <w:rFonts w:ascii="Arial" w:hAnsi="Arial"/>
        <w:b/>
        <w:i w:val="0"/>
        <w:caps w:val="0"/>
        <w:color w:val="333333"/>
        <w:sz w:val="18"/>
        <w:u w:val="none"/>
      </w:rPr>
    </w:tblStylePr>
    <w:tblStylePr w:type="lastCol">
      <w:pPr>
        <w:numPr>
          <w:ilvl w:val="0"/>
          <w:numId w:val="0"/>
        </w:numPr>
        <w:jc w:val="left"/>
      </w:pPr>
      <w:rPr>
        <w:rFonts w:ascii="Arial" w:hAnsi="Arial"/>
        <w:b/>
        <w:i w:val="0"/>
        <w:caps w:val="0"/>
        <w:color w:val="333333"/>
        <w:sz w:val="18"/>
        <w:u w:val="none"/>
      </w:rPr>
    </w:tblStylePr>
    <w:tblStylePr w:type="band2Horz">
      <w:pPr>
        <w:numPr>
          <w:ilvl w:val="0"/>
          <w:numId w:val="0"/>
        </w:numPr>
        <w:jc w:val="left"/>
      </w:pPr>
      <w:rPr>
        <w:rFonts w:ascii="Arial" w:hAnsi="Arial"/>
        <w:b w:val="0"/>
        <w:i w:val="0"/>
        <w:caps w:val="0"/>
        <w:color w:val="333333"/>
        <w:sz w:val="18"/>
        <w:u w:val="none"/>
      </w:rPr>
    </w:tblStylePr>
    <w:tblStylePr w:type="neCell">
      <w:pPr>
        <w:numPr>
          <w:ilvl w:val="0"/>
          <w:numId w:val="0"/>
        </w:numPr>
        <w:jc w:val="lef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Pr>
        <w:tblCellMar>
          <w:top w:w="57" w:type="dxa"/>
          <w:left w:w="85" w:type="dxa"/>
          <w:bottom w:w="57" w:type="dxa"/>
          <w:right w:w="85" w:type="dxa"/>
        </w:tblCellMar>
      </w:tblPr>
      <w:tcPr>
        <w:tcBorders>
          <w:top w:val="nil"/>
          <w:left w:val="nil"/>
          <w:bottom w:val="nil"/>
          <w:right w:val="nil"/>
        </w:tcBorders>
        <w:shd w:val="clear" w:color="auto" w:fill="009CDE"/>
        <w:vAlign w:val="center"/>
      </w:tcPr>
    </w:tblStylePr>
    <w:tblStylePr w:type="seCell">
      <w:pPr>
        <w:numPr>
          <w:ilvl w:val="0"/>
          <w:numId w:val="0"/>
        </w:numPr>
        <w:jc w:val="left"/>
      </w:pPr>
      <w:rPr>
        <w:rFonts w:ascii="Arial" w:hAnsi="Arial"/>
        <w:b/>
        <w:i w:val="0"/>
        <w:caps w:val="0"/>
        <w:color w:val="009CDE"/>
        <w:sz w:val="18"/>
        <w:u w:val="none"/>
      </w:rPr>
    </w:tblStylePr>
    <w:tblStylePr w:type="swCell">
      <w:pPr>
        <w:numPr>
          <w:ilvl w:val="0"/>
          <w:numId w:val="0"/>
        </w:numPr>
        <w:jc w:val="left"/>
      </w:pPr>
      <w:rPr>
        <w:rFonts w:ascii="Arial" w:hAnsi="Arial"/>
        <w:b/>
        <w:i w:val="0"/>
        <w:caps w:val="0"/>
        <w:color w:val="009CDE"/>
        <w:sz w:val="18"/>
        <w:u w:val="none"/>
      </w:rPr>
    </w:tblStylePr>
  </w:style>
  <w:style w:type="table" w:customStyle="1" w:styleId="72a734c8-a1e9-4ead-9f9f-984c1e911c6a">
    <w:name w:val="72a734c8-a1e9-4ead-9f9f-984c1e911c6a"/>
    <w:basedOn w:val="TableNormal"/>
    <w:uiPriority w:val="99"/>
    <w:semiHidden/>
    <w:rsid w:val="00AB0436"/>
    <w:pPr>
      <w:jc w:val="right"/>
    </w:pPr>
    <w:rPr>
      <w:rFonts w:ascii="Arial" w:eastAsiaTheme="minorHAnsi" w:hAnsi="Arial" w:cstheme="minorBidi"/>
      <w:color w:val="333333"/>
      <w:sz w:val="18"/>
      <w:lang w:eastAsia="en-US"/>
    </w:rPr>
    <w:tblPr/>
    <w:tblStylePr w:type="firstRow">
      <w:pPr>
        <w:numPr>
          <w:ilvl w:val="0"/>
          <w:numId w:val="0"/>
        </w:numPr>
        <w:jc w:val="right"/>
      </w:pPr>
      <w:rPr>
        <w:rFonts w:ascii="Arial" w:hAnsi="Arial"/>
        <w:b/>
        <w:i w:val="0"/>
        <w:caps w:val="0"/>
        <w:color w:val="FFFFFF"/>
        <w:sz w:val="18"/>
        <w:u w:val="none"/>
      </w:rPr>
    </w:tblStylePr>
    <w:tblStylePr w:type="lastRow">
      <w:pPr>
        <w:numPr>
          <w:ilvl w:val="0"/>
          <w:numId w:val="0"/>
        </w:numPr>
        <w:jc w:val="right"/>
      </w:pPr>
      <w:rPr>
        <w:rFonts w:ascii="Arial" w:hAnsi="Arial"/>
        <w:b/>
        <w:i w:val="0"/>
        <w:caps w:val="0"/>
        <w:color w:val="009CDE"/>
        <w:sz w:val="18"/>
        <w:u w:val="none"/>
      </w:rPr>
    </w:tblStylePr>
    <w:tblStylePr w:type="firstCol">
      <w:pPr>
        <w:numPr>
          <w:ilvl w:val="0"/>
          <w:numId w:val="0"/>
        </w:numPr>
        <w:jc w:val="left"/>
      </w:pPr>
      <w:rPr>
        <w:rFonts w:ascii="Arial" w:hAnsi="Arial"/>
        <w:b w:val="0"/>
        <w:i w:val="0"/>
        <w:caps w:val="0"/>
        <w:color w:val="333333"/>
        <w:sz w:val="18"/>
        <w:u w:val="none"/>
      </w:rPr>
    </w:tblStylePr>
    <w:tblStylePr w:type="lastCol">
      <w:pPr>
        <w:numPr>
          <w:ilvl w:val="0"/>
          <w:numId w:val="0"/>
        </w:numPr>
        <w:jc w:val="right"/>
      </w:pPr>
      <w:rPr>
        <w:rFonts w:ascii="Arial" w:hAnsi="Arial"/>
        <w:b/>
        <w:i w:val="0"/>
        <w:caps w:val="0"/>
        <w:color w:val="333333"/>
        <w:sz w:val="18"/>
        <w:u w:val="none"/>
      </w:rPr>
    </w:tblStylePr>
    <w:tblStylePr w:type="band2Horz">
      <w:pPr>
        <w:numPr>
          <w:ilvl w:val="0"/>
          <w:numId w:val="0"/>
        </w:numPr>
        <w:jc w:val="right"/>
      </w:pPr>
      <w:rPr>
        <w:rFonts w:ascii="Arial" w:hAnsi="Arial"/>
        <w:b w:val="0"/>
        <w:i w:val="0"/>
        <w:caps w:val="0"/>
        <w:color w:val="333333"/>
        <w:sz w:val="18"/>
        <w:u w:val="none"/>
      </w:rPr>
    </w:tblStylePr>
    <w:tblStylePr w:type="neCell">
      <w:pPr>
        <w:numPr>
          <w:ilvl w:val="0"/>
          <w:numId w:val="0"/>
        </w:numPr>
        <w:jc w:val="righ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StylePr>
    <w:tblStylePr w:type="seCell">
      <w:pPr>
        <w:numPr>
          <w:ilvl w:val="0"/>
          <w:numId w:val="0"/>
        </w:numPr>
        <w:jc w:val="right"/>
      </w:pPr>
      <w:rPr>
        <w:rFonts w:ascii="Arial" w:hAnsi="Arial"/>
        <w:b/>
        <w:i w:val="0"/>
        <w:caps w:val="0"/>
        <w:color w:val="009CDE"/>
        <w:sz w:val="18"/>
        <w:u w:val="none"/>
      </w:rPr>
    </w:tblStylePr>
    <w:tblStylePr w:type="swCell">
      <w:pPr>
        <w:numPr>
          <w:ilvl w:val="0"/>
          <w:numId w:val="0"/>
        </w:numPr>
        <w:jc w:val="left"/>
      </w:pPr>
      <w:rPr>
        <w:rFonts w:ascii="Arial" w:hAnsi="Arial"/>
        <w:b/>
        <w:i w:val="0"/>
        <w:caps w:val="0"/>
        <w:color w:val="009CDE"/>
        <w:sz w:val="18"/>
        <w:u w:val="none"/>
      </w:rPr>
    </w:tblStylePr>
  </w:style>
  <w:style w:type="table" w:customStyle="1" w:styleId="4b1b5ef7-3f08-4a40-b58b-8875dca1c3ad">
    <w:name w:val="4b1b5ef7-3f08-4a40-b58b-8875dca1c3ad"/>
    <w:basedOn w:val="TableNormal"/>
    <w:uiPriority w:val="99"/>
    <w:semiHidden/>
    <w:rsid w:val="00AB0436"/>
    <w:rPr>
      <w:rFonts w:ascii="Arial" w:eastAsiaTheme="minorHAnsi" w:hAnsi="Arial" w:cstheme="minorBidi"/>
      <w:color w:val="333333"/>
      <w:sz w:val="18"/>
      <w:lang w:eastAsia="en-US"/>
    </w:rPr>
    <w:tblPr/>
    <w:tblStylePr w:type="firstRow">
      <w:pPr>
        <w:numPr>
          <w:ilvl w:val="0"/>
          <w:numId w:val="0"/>
        </w:numPr>
        <w:jc w:val="left"/>
      </w:pPr>
      <w:rPr>
        <w:rFonts w:ascii="Arial" w:hAnsi="Arial"/>
        <w:b/>
        <w:i w:val="0"/>
        <w:caps w:val="0"/>
        <w:color w:val="FFFFFF"/>
        <w:sz w:val="18"/>
        <w:u w:val="none"/>
      </w:rPr>
    </w:tblStylePr>
    <w:tblStylePr w:type="lastRow">
      <w:pPr>
        <w:numPr>
          <w:ilvl w:val="0"/>
          <w:numId w:val="0"/>
        </w:numPr>
        <w:jc w:val="left"/>
      </w:pPr>
      <w:rPr>
        <w:rFonts w:ascii="Arial" w:hAnsi="Arial"/>
        <w:b/>
        <w:i w:val="0"/>
        <w:caps w:val="0"/>
        <w:color w:val="009CDE"/>
        <w:sz w:val="18"/>
        <w:u w:val="none"/>
      </w:rPr>
    </w:tblStylePr>
    <w:tblStylePr w:type="firstCol">
      <w:pPr>
        <w:numPr>
          <w:ilvl w:val="0"/>
          <w:numId w:val="0"/>
        </w:numPr>
        <w:jc w:val="left"/>
      </w:pPr>
      <w:rPr>
        <w:rFonts w:ascii="Arial" w:hAnsi="Arial"/>
        <w:b/>
        <w:i w:val="0"/>
        <w:caps w:val="0"/>
        <w:color w:val="FFFFFF"/>
        <w:sz w:val="18"/>
        <w:u w:val="none"/>
      </w:rPr>
    </w:tblStylePr>
    <w:tblStylePr w:type="lastCol">
      <w:pPr>
        <w:numPr>
          <w:ilvl w:val="0"/>
          <w:numId w:val="0"/>
        </w:numPr>
        <w:jc w:val="left"/>
      </w:pPr>
      <w:rPr>
        <w:rFonts w:ascii="Arial" w:hAnsi="Arial"/>
        <w:b/>
        <w:i w:val="0"/>
        <w:caps w:val="0"/>
        <w:color w:val="333333"/>
        <w:sz w:val="18"/>
        <w:u w:val="none"/>
      </w:rPr>
    </w:tblStylePr>
    <w:tblStylePr w:type="band2Horz">
      <w:pPr>
        <w:numPr>
          <w:ilvl w:val="0"/>
          <w:numId w:val="0"/>
        </w:numPr>
        <w:jc w:val="left"/>
      </w:pPr>
      <w:rPr>
        <w:rFonts w:ascii="Arial" w:hAnsi="Arial"/>
        <w:b w:val="0"/>
        <w:i w:val="0"/>
        <w:caps w:val="0"/>
        <w:color w:val="333333"/>
        <w:sz w:val="18"/>
        <w:u w:val="none"/>
      </w:rPr>
    </w:tblStylePr>
    <w:tblStylePr w:type="neCell">
      <w:pPr>
        <w:numPr>
          <w:ilvl w:val="0"/>
          <w:numId w:val="0"/>
        </w:numPr>
        <w:jc w:val="lef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StylePr>
    <w:tblStylePr w:type="seCell">
      <w:pPr>
        <w:numPr>
          <w:ilvl w:val="0"/>
          <w:numId w:val="0"/>
        </w:numPr>
        <w:jc w:val="left"/>
      </w:pPr>
      <w:rPr>
        <w:rFonts w:ascii="Arial" w:hAnsi="Arial"/>
        <w:b/>
        <w:i w:val="0"/>
        <w:caps w:val="0"/>
        <w:color w:val="009CDE"/>
        <w:sz w:val="18"/>
        <w:u w:val="none"/>
      </w:rPr>
    </w:tblStylePr>
    <w:tblStylePr w:type="swCell">
      <w:pPr>
        <w:numPr>
          <w:ilvl w:val="0"/>
          <w:numId w:val="0"/>
        </w:numPr>
        <w:jc w:val="left"/>
      </w:pPr>
      <w:rPr>
        <w:rFonts w:ascii="Arial" w:hAnsi="Arial"/>
        <w:b/>
        <w:i w:val="0"/>
        <w:caps w:val="0"/>
        <w:color w:val="FFFFFF"/>
        <w:sz w:val="18"/>
        <w:u w:val="none"/>
      </w:rPr>
    </w:tblStylePr>
  </w:style>
  <w:style w:type="table" w:customStyle="1" w:styleId="8a728280-4661-405d-b6cc-b351ff4c2e9e">
    <w:name w:val="8a728280-4661-405d-b6cc-b351ff4c2e9e"/>
    <w:basedOn w:val="TableNormal"/>
    <w:uiPriority w:val="99"/>
    <w:semiHidden/>
    <w:rsid w:val="00AB0436"/>
    <w:rPr>
      <w:rFonts w:ascii="Arial" w:eastAsiaTheme="minorHAnsi" w:hAnsi="Arial" w:cstheme="minorBidi"/>
      <w:color w:val="333333"/>
      <w:sz w:val="18"/>
      <w:lang w:eastAsia="en-US"/>
    </w:rPr>
    <w:tblPr/>
    <w:tblStylePr w:type="firstRow">
      <w:pPr>
        <w:numPr>
          <w:ilvl w:val="0"/>
          <w:numId w:val="0"/>
        </w:numPr>
        <w:jc w:val="left"/>
      </w:pPr>
      <w:rPr>
        <w:rFonts w:ascii="Arial" w:hAnsi="Arial"/>
        <w:b/>
        <w:i w:val="0"/>
        <w:caps w:val="0"/>
        <w:color w:val="FFFFFF"/>
        <w:sz w:val="18"/>
        <w:u w:val="none"/>
      </w:rPr>
    </w:tblStylePr>
    <w:tblStylePr w:type="lastRow">
      <w:pPr>
        <w:numPr>
          <w:ilvl w:val="0"/>
          <w:numId w:val="0"/>
        </w:numPr>
        <w:jc w:val="left"/>
      </w:pPr>
      <w:rPr>
        <w:rFonts w:ascii="Arial" w:hAnsi="Arial"/>
        <w:b/>
        <w:i w:val="0"/>
        <w:caps w:val="0"/>
        <w:color w:val="3F9C35"/>
        <w:sz w:val="18"/>
        <w:u w:val="none"/>
      </w:rPr>
    </w:tblStylePr>
    <w:tblStylePr w:type="firstCol">
      <w:pPr>
        <w:numPr>
          <w:ilvl w:val="0"/>
          <w:numId w:val="0"/>
        </w:numPr>
        <w:jc w:val="left"/>
      </w:pPr>
      <w:rPr>
        <w:rFonts w:ascii="Arial" w:hAnsi="Arial"/>
        <w:b/>
        <w:i w:val="0"/>
        <w:caps w:val="0"/>
        <w:color w:val="FFFFFF"/>
        <w:sz w:val="18"/>
        <w:u w:val="none"/>
      </w:rPr>
    </w:tblStylePr>
    <w:tblStylePr w:type="lastCol">
      <w:pPr>
        <w:numPr>
          <w:ilvl w:val="0"/>
          <w:numId w:val="0"/>
        </w:numPr>
        <w:jc w:val="left"/>
      </w:pPr>
      <w:rPr>
        <w:rFonts w:ascii="Arial" w:hAnsi="Arial"/>
        <w:b/>
        <w:i w:val="0"/>
        <w:caps w:val="0"/>
        <w:color w:val="333333"/>
        <w:sz w:val="18"/>
        <w:u w:val="none"/>
      </w:rPr>
    </w:tblStylePr>
    <w:tblStylePr w:type="band2Horz">
      <w:pPr>
        <w:numPr>
          <w:ilvl w:val="0"/>
          <w:numId w:val="0"/>
        </w:numPr>
        <w:jc w:val="left"/>
      </w:pPr>
      <w:rPr>
        <w:rFonts w:ascii="Arial" w:hAnsi="Arial"/>
        <w:b w:val="0"/>
        <w:i w:val="0"/>
        <w:caps w:val="0"/>
        <w:color w:val="333333"/>
        <w:sz w:val="18"/>
        <w:u w:val="none"/>
      </w:rPr>
    </w:tblStylePr>
    <w:tblStylePr w:type="neCell">
      <w:pPr>
        <w:numPr>
          <w:ilvl w:val="0"/>
          <w:numId w:val="0"/>
        </w:numPr>
        <w:jc w:val="lef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StylePr>
    <w:tblStylePr w:type="seCell">
      <w:pPr>
        <w:numPr>
          <w:ilvl w:val="0"/>
          <w:numId w:val="0"/>
        </w:numPr>
        <w:jc w:val="left"/>
      </w:pPr>
      <w:rPr>
        <w:rFonts w:ascii="Arial" w:hAnsi="Arial"/>
        <w:b/>
        <w:i w:val="0"/>
        <w:caps w:val="0"/>
        <w:color w:val="3F9C35"/>
        <w:sz w:val="18"/>
        <w:u w:val="none"/>
      </w:rPr>
    </w:tblStylePr>
    <w:tblStylePr w:type="swCell">
      <w:pPr>
        <w:numPr>
          <w:ilvl w:val="0"/>
          <w:numId w:val="0"/>
        </w:numPr>
        <w:jc w:val="left"/>
      </w:pPr>
      <w:rPr>
        <w:rFonts w:ascii="Arial" w:hAnsi="Arial"/>
        <w:b/>
        <w:i w:val="0"/>
        <w:caps w:val="0"/>
        <w:color w:val="FFFFFF"/>
        <w:sz w:val="18"/>
        <w:u w:val="none"/>
      </w:rPr>
    </w:tblStylePr>
  </w:style>
  <w:style w:type="table" w:customStyle="1" w:styleId="638dd9cf-169c-4784-ab9d-04839e77fcfb">
    <w:name w:val="638dd9cf-169c-4784-ab9d-04839e77fcfb"/>
    <w:basedOn w:val="TableNormal"/>
    <w:uiPriority w:val="99"/>
    <w:semiHidden/>
    <w:rsid w:val="00AB0436"/>
    <w:rPr>
      <w:rFonts w:ascii="Arial" w:eastAsiaTheme="minorHAnsi" w:hAnsi="Arial" w:cstheme="minorBidi"/>
      <w:color w:val="333333"/>
      <w:sz w:val="18"/>
      <w:lang w:eastAsia="en-US"/>
    </w:rPr>
    <w:tblPr>
      <w:tblStyleRowBandSize w:val="1"/>
      <w:tblCellMar>
        <w:left w:w="85" w:type="dxa"/>
        <w:right w:w="85" w:type="dxa"/>
      </w:tblCellMar>
    </w:tblPr>
    <w:tcPr>
      <w:tcBorders>
        <w:top w:val="single" w:sz="4" w:space="0" w:color="009CDE"/>
        <w:left w:val="nil"/>
        <w:bottom w:val="single" w:sz="4" w:space="0" w:color="009CDE"/>
        <w:right w:val="nil"/>
      </w:tcBorders>
      <w:shd w:val="clear" w:color="auto" w:fill="FFFFFF"/>
    </w:tcPr>
    <w:tblStylePr w:type="firstRow">
      <w:pPr>
        <w:numPr>
          <w:ilvl w:val="0"/>
          <w:numId w:val="0"/>
        </w:numPr>
        <w:jc w:val="left"/>
      </w:pPr>
      <w:rPr>
        <w:rFonts w:ascii="Arial" w:hAnsi="Arial"/>
        <w:b/>
        <w:i w:val="0"/>
        <w:caps w:val="0"/>
        <w:color w:val="FFFFFF"/>
        <w:sz w:val="18"/>
        <w:u w:val="none"/>
      </w:rPr>
    </w:tblStylePr>
    <w:tblStylePr w:type="lastRow">
      <w:pPr>
        <w:numPr>
          <w:ilvl w:val="0"/>
          <w:numId w:val="0"/>
        </w:numPr>
        <w:jc w:val="left"/>
      </w:pPr>
      <w:rPr>
        <w:rFonts w:ascii="Arial" w:hAnsi="Arial"/>
        <w:b/>
        <w:i w:val="0"/>
        <w:caps w:val="0"/>
        <w:color w:val="009CDE"/>
        <w:sz w:val="18"/>
        <w:u w:val="none"/>
      </w:rPr>
    </w:tblStylePr>
    <w:tblStylePr w:type="firstCol">
      <w:pPr>
        <w:numPr>
          <w:ilvl w:val="0"/>
          <w:numId w:val="0"/>
        </w:numPr>
        <w:jc w:val="left"/>
      </w:pPr>
      <w:rPr>
        <w:rFonts w:ascii="Arial" w:hAnsi="Arial"/>
        <w:b/>
        <w:i w:val="0"/>
        <w:caps w:val="0"/>
        <w:color w:val="009CDE"/>
        <w:sz w:val="18"/>
        <w:u w:val="none"/>
      </w:rPr>
    </w:tblStylePr>
    <w:tblStylePr w:type="lastCol">
      <w:pPr>
        <w:numPr>
          <w:ilvl w:val="0"/>
          <w:numId w:val="0"/>
        </w:numPr>
        <w:jc w:val="left"/>
      </w:pPr>
      <w:rPr>
        <w:rFonts w:ascii="Arial" w:hAnsi="Arial"/>
        <w:b/>
        <w:i w:val="0"/>
        <w:caps w:val="0"/>
        <w:color w:val="333333"/>
        <w:sz w:val="18"/>
        <w:u w:val="none"/>
      </w:rPr>
    </w:tblStylePr>
    <w:tblStylePr w:type="band2Horz">
      <w:pPr>
        <w:numPr>
          <w:ilvl w:val="0"/>
          <w:numId w:val="0"/>
        </w:numPr>
        <w:jc w:val="left"/>
      </w:pPr>
      <w:rPr>
        <w:rFonts w:ascii="Arial" w:hAnsi="Arial"/>
        <w:b w:val="0"/>
        <w:i w:val="0"/>
        <w:caps w:val="0"/>
        <w:color w:val="333333"/>
        <w:sz w:val="18"/>
        <w:u w:val="none"/>
      </w:rPr>
    </w:tblStylePr>
    <w:tblStylePr w:type="neCell">
      <w:pPr>
        <w:numPr>
          <w:ilvl w:val="0"/>
          <w:numId w:val="0"/>
        </w:numPr>
        <w:jc w:val="left"/>
      </w:pPr>
      <w:rPr>
        <w:rFonts w:ascii="Arial" w:hAnsi="Arial"/>
        <w:b/>
        <w:i w:val="0"/>
        <w:caps w:val="0"/>
        <w:color w:val="FFFFFF"/>
        <w:sz w:val="18"/>
        <w:u w:val="none"/>
      </w:rPr>
    </w:tblStylePr>
    <w:tblStylePr w:type="nwCell">
      <w:pPr>
        <w:numPr>
          <w:ilvl w:val="0"/>
          <w:numId w:val="0"/>
        </w:numPr>
        <w:jc w:val="left"/>
      </w:pPr>
      <w:rPr>
        <w:rFonts w:ascii="Arial" w:hAnsi="Arial"/>
        <w:b/>
        <w:i w:val="0"/>
        <w:caps w:val="0"/>
        <w:color w:val="FFFFFF"/>
        <w:sz w:val="18"/>
        <w:u w:val="none"/>
      </w:rPr>
      <w:tblPr>
        <w:tblCellMar>
          <w:top w:w="0" w:type="dxa"/>
          <w:left w:w="85" w:type="dxa"/>
          <w:bottom w:w="0" w:type="dxa"/>
          <w:right w:w="85" w:type="dxa"/>
        </w:tblCellMar>
      </w:tblPr>
      <w:tcPr>
        <w:tcBorders>
          <w:top w:val="nil"/>
          <w:left w:val="nil"/>
          <w:bottom w:val="nil"/>
          <w:right w:val="nil"/>
        </w:tcBorders>
        <w:shd w:val="clear" w:color="auto" w:fill="009CDE"/>
        <w:vAlign w:val="top"/>
      </w:tcPr>
    </w:tblStylePr>
    <w:tblStylePr w:type="seCell">
      <w:pPr>
        <w:numPr>
          <w:ilvl w:val="0"/>
          <w:numId w:val="0"/>
        </w:numPr>
        <w:jc w:val="left"/>
      </w:pPr>
      <w:rPr>
        <w:rFonts w:ascii="Arial" w:hAnsi="Arial"/>
        <w:b/>
        <w:i w:val="0"/>
        <w:caps w:val="0"/>
        <w:color w:val="009CDE"/>
        <w:sz w:val="18"/>
        <w:u w:val="none"/>
      </w:rPr>
    </w:tblStylePr>
    <w:tblStylePr w:type="swCell">
      <w:pPr>
        <w:numPr>
          <w:ilvl w:val="0"/>
          <w:numId w:val="0"/>
        </w:numPr>
        <w:jc w:val="left"/>
      </w:pPr>
      <w:rPr>
        <w:rFonts w:ascii="Arial" w:hAnsi="Arial"/>
        <w:b/>
        <w:i w:val="0"/>
        <w:caps w:val="0"/>
        <w:color w:val="009CDE"/>
        <w:sz w:val="18"/>
        <w:u w:val="none"/>
      </w:rPr>
    </w:tblStylePr>
  </w:style>
  <w:style w:type="table" w:customStyle="1" w:styleId="8e61cd85-828b-440c-8f3a-41af83a41e99">
    <w:name w:val="8e61cd85-828b-440c-8f3a-41af83a41e99"/>
    <w:basedOn w:val="TableNormal"/>
    <w:uiPriority w:val="99"/>
    <w:semiHidden/>
    <w:rsid w:val="00AB0436"/>
    <w:pPr>
      <w:tabs>
        <w:tab w:val="num" w:pos="737"/>
      </w:tabs>
      <w:ind w:left="737" w:hanging="737"/>
    </w:pPr>
    <w:rPr>
      <w:rFonts w:ascii="Arial" w:eastAsiaTheme="minorHAnsi" w:hAnsi="Arial" w:cstheme="minorBidi"/>
      <w:color w:val="333333"/>
      <w:sz w:val="18"/>
      <w:lang w:eastAsia="en-US"/>
    </w:rPr>
    <w:tblPr/>
    <w:tblStylePr w:type="firstRow">
      <w:pPr>
        <w:numPr>
          <w:ilvl w:val="0"/>
          <w:numId w:val="0"/>
        </w:numPr>
        <w:tabs>
          <w:tab w:val="clear" w:pos="737"/>
        </w:tabs>
        <w:ind w:left="0" w:firstLine="0"/>
        <w:jc w:val="left"/>
      </w:pPr>
      <w:rPr>
        <w:rFonts w:ascii="Arial" w:hAnsi="Arial"/>
        <w:b/>
        <w:i w:val="0"/>
        <w:caps w:val="0"/>
        <w:color w:val="FFFFFF"/>
        <w:sz w:val="18"/>
        <w:u w:val="none"/>
      </w:rPr>
    </w:tblStylePr>
    <w:tblStylePr w:type="lastRow">
      <w:pPr>
        <w:numPr>
          <w:numId w:val="28"/>
        </w:numPr>
        <w:tabs>
          <w:tab w:val="clear" w:pos="737"/>
        </w:tabs>
        <w:ind w:left="737" w:hanging="737"/>
        <w:jc w:val="left"/>
      </w:pPr>
      <w:rPr>
        <w:rFonts w:ascii="Arial" w:hAnsi="Arial"/>
        <w:b/>
        <w:i w:val="0"/>
        <w:caps w:val="0"/>
        <w:color w:val="009CDE"/>
        <w:sz w:val="18"/>
        <w:u w:val="none"/>
      </w:rPr>
    </w:tblStylePr>
    <w:tblStylePr w:type="firstCol">
      <w:pPr>
        <w:numPr>
          <w:ilvl w:val="0"/>
          <w:numId w:val="0"/>
        </w:numPr>
        <w:tabs>
          <w:tab w:val="clear" w:pos="737"/>
        </w:tabs>
        <w:ind w:left="0" w:firstLine="0"/>
        <w:jc w:val="left"/>
      </w:pPr>
      <w:rPr>
        <w:rFonts w:ascii="Arial" w:hAnsi="Arial"/>
        <w:b/>
        <w:i w:val="0"/>
        <w:caps w:val="0"/>
        <w:color w:val="FFFFFF"/>
        <w:sz w:val="18"/>
        <w:u w:val="none"/>
      </w:rPr>
    </w:tblStylePr>
    <w:tblStylePr w:type="lastCol">
      <w:pPr>
        <w:numPr>
          <w:ilvl w:val="0"/>
          <w:numId w:val="0"/>
        </w:numPr>
        <w:tabs>
          <w:tab w:val="clear" w:pos="737"/>
        </w:tabs>
        <w:ind w:left="0" w:firstLine="0"/>
        <w:jc w:val="left"/>
      </w:pPr>
      <w:rPr>
        <w:rFonts w:ascii="Arial" w:hAnsi="Arial"/>
        <w:b w:val="0"/>
        <w:i w:val="0"/>
        <w:caps w:val="0"/>
        <w:color w:val="333333"/>
        <w:sz w:val="18"/>
        <w:u w:val="none"/>
      </w:rPr>
    </w:tblStylePr>
    <w:tblStylePr w:type="band2Horz">
      <w:pPr>
        <w:numPr>
          <w:numId w:val="28"/>
        </w:numPr>
        <w:tabs>
          <w:tab w:val="clear" w:pos="737"/>
        </w:tabs>
        <w:ind w:left="737" w:hanging="737"/>
        <w:jc w:val="left"/>
      </w:pPr>
      <w:rPr>
        <w:rFonts w:ascii="Arial" w:hAnsi="Arial"/>
        <w:b w:val="0"/>
        <w:i w:val="0"/>
        <w:caps w:val="0"/>
        <w:color w:val="333333"/>
        <w:sz w:val="18"/>
        <w:u w:val="none"/>
      </w:rPr>
    </w:tblStylePr>
    <w:tblStylePr w:type="neCell">
      <w:pPr>
        <w:numPr>
          <w:ilvl w:val="0"/>
          <w:numId w:val="0"/>
        </w:numPr>
        <w:tabs>
          <w:tab w:val="clear" w:pos="737"/>
        </w:tabs>
        <w:ind w:left="0" w:firstLine="0"/>
        <w:jc w:val="left"/>
      </w:pPr>
      <w:rPr>
        <w:rFonts w:ascii="Arial" w:hAnsi="Arial"/>
        <w:b/>
        <w:i w:val="0"/>
        <w:caps w:val="0"/>
        <w:color w:val="FFFFFF"/>
        <w:sz w:val="18"/>
        <w:u w:val="none"/>
      </w:rPr>
    </w:tblStylePr>
    <w:tblStylePr w:type="nwCell">
      <w:pPr>
        <w:numPr>
          <w:ilvl w:val="0"/>
          <w:numId w:val="0"/>
        </w:numPr>
        <w:tabs>
          <w:tab w:val="clear" w:pos="737"/>
        </w:tabs>
        <w:ind w:left="0" w:firstLine="0"/>
        <w:jc w:val="left"/>
      </w:pPr>
      <w:rPr>
        <w:rFonts w:ascii="Arial" w:hAnsi="Arial"/>
        <w:b/>
        <w:i w:val="0"/>
        <w:caps w:val="0"/>
        <w:color w:val="FFFFFF"/>
        <w:sz w:val="18"/>
        <w:u w:val="none"/>
      </w:rPr>
    </w:tblStylePr>
    <w:tblStylePr w:type="seCell">
      <w:pPr>
        <w:numPr>
          <w:ilvl w:val="0"/>
          <w:numId w:val="0"/>
        </w:numPr>
        <w:tabs>
          <w:tab w:val="clear" w:pos="737"/>
        </w:tabs>
        <w:ind w:left="0" w:firstLine="0"/>
        <w:jc w:val="left"/>
      </w:pPr>
      <w:rPr>
        <w:rFonts w:ascii="Arial" w:hAnsi="Arial"/>
        <w:b/>
        <w:i w:val="0"/>
        <w:caps w:val="0"/>
        <w:color w:val="009CDE"/>
        <w:sz w:val="18"/>
        <w:u w:val="none"/>
      </w:rPr>
    </w:tblStylePr>
    <w:tblStylePr w:type="swCell">
      <w:pPr>
        <w:numPr>
          <w:ilvl w:val="0"/>
          <w:numId w:val="0"/>
        </w:numPr>
        <w:tabs>
          <w:tab w:val="clear" w:pos="737"/>
        </w:tabs>
        <w:ind w:left="0" w:firstLine="0"/>
        <w:jc w:val="left"/>
      </w:pPr>
      <w:rPr>
        <w:rFonts w:ascii="Arial" w:hAnsi="Arial"/>
        <w:b/>
        <w:i w:val="0"/>
        <w:caps w:val="0"/>
        <w:color w:val="FFFFFF"/>
        <w:sz w:val="18"/>
        <w:u w:val="none"/>
      </w:rPr>
    </w:tblStylePr>
  </w:style>
  <w:style w:type="table" w:customStyle="1" w:styleId="fc9c604a-45b8-4bac-a4c2-dd523d03f199">
    <w:name w:val="fc9c604a-45b8-4bac-a4c2-dd523d03f199"/>
    <w:basedOn w:val="TableNormal"/>
    <w:uiPriority w:val="99"/>
    <w:semiHidden/>
    <w:rsid w:val="00AB0436"/>
    <w:pPr>
      <w:tabs>
        <w:tab w:val="num" w:pos="737"/>
      </w:tabs>
      <w:ind w:left="737" w:hanging="737"/>
    </w:pPr>
    <w:rPr>
      <w:rFonts w:ascii="Arial" w:eastAsiaTheme="minorHAnsi" w:hAnsi="Arial" w:cstheme="minorBidi"/>
      <w:color w:val="333333"/>
      <w:sz w:val="18"/>
      <w:lang w:eastAsia="en-US"/>
    </w:rPr>
    <w:tblPr>
      <w:tblStyleRowBandSize w:val="1"/>
      <w:tblCellMar>
        <w:left w:w="85" w:type="dxa"/>
        <w:right w:w="85" w:type="dxa"/>
      </w:tblCellMar>
    </w:tblPr>
    <w:tcPr>
      <w:tcBorders>
        <w:top w:val="nil"/>
        <w:left w:val="nil"/>
        <w:bottom w:val="single" w:sz="4" w:space="0" w:color="3F9C35"/>
        <w:right w:val="nil"/>
      </w:tcBorders>
      <w:shd w:val="clear" w:color="auto" w:fill="FFFFFF"/>
      <w:vAlign w:val="center"/>
    </w:tcPr>
    <w:tblStylePr w:type="firstRow">
      <w:pPr>
        <w:numPr>
          <w:ilvl w:val="0"/>
          <w:numId w:val="0"/>
        </w:numPr>
        <w:tabs>
          <w:tab w:val="clear" w:pos="737"/>
        </w:tabs>
        <w:ind w:left="0" w:firstLine="0"/>
        <w:jc w:val="left"/>
      </w:pPr>
      <w:rPr>
        <w:rFonts w:ascii="Arial" w:hAnsi="Arial"/>
        <w:b/>
        <w:i w:val="0"/>
        <w:caps w:val="0"/>
        <w:color w:val="FFFFFF"/>
        <w:sz w:val="18"/>
        <w:u w:val="none"/>
      </w:rPr>
    </w:tblStylePr>
    <w:tblStylePr w:type="lastRow">
      <w:pPr>
        <w:numPr>
          <w:numId w:val="28"/>
        </w:numPr>
        <w:tabs>
          <w:tab w:val="clear" w:pos="737"/>
        </w:tabs>
        <w:ind w:left="737" w:hanging="737"/>
        <w:jc w:val="left"/>
      </w:pPr>
      <w:rPr>
        <w:rFonts w:ascii="Arial" w:hAnsi="Arial"/>
        <w:b/>
        <w:i w:val="0"/>
        <w:caps w:val="0"/>
        <w:color w:val="3F9C35"/>
        <w:sz w:val="18"/>
        <w:u w:val="none"/>
      </w:rPr>
    </w:tblStylePr>
    <w:tblStylePr w:type="firstCol">
      <w:pPr>
        <w:numPr>
          <w:ilvl w:val="0"/>
          <w:numId w:val="0"/>
        </w:numPr>
        <w:tabs>
          <w:tab w:val="clear" w:pos="737"/>
        </w:tabs>
        <w:ind w:left="0" w:firstLine="0"/>
        <w:jc w:val="left"/>
      </w:pPr>
      <w:rPr>
        <w:rFonts w:ascii="Arial" w:hAnsi="Arial"/>
        <w:b/>
        <w:i w:val="0"/>
        <w:caps w:val="0"/>
        <w:color w:val="FFFFFF"/>
        <w:sz w:val="18"/>
        <w:u w:val="none"/>
      </w:rPr>
    </w:tblStylePr>
    <w:tblStylePr w:type="lastCol">
      <w:pPr>
        <w:numPr>
          <w:ilvl w:val="0"/>
          <w:numId w:val="0"/>
        </w:numPr>
        <w:tabs>
          <w:tab w:val="clear" w:pos="737"/>
        </w:tabs>
        <w:ind w:left="0" w:firstLine="0"/>
        <w:jc w:val="left"/>
      </w:pPr>
      <w:rPr>
        <w:rFonts w:ascii="Arial" w:hAnsi="Arial"/>
        <w:b w:val="0"/>
        <w:i w:val="0"/>
        <w:caps w:val="0"/>
        <w:color w:val="333333"/>
        <w:sz w:val="18"/>
        <w:u w:val="none"/>
      </w:rPr>
    </w:tblStylePr>
    <w:tblStylePr w:type="band2Horz">
      <w:pPr>
        <w:numPr>
          <w:numId w:val="28"/>
        </w:numPr>
        <w:tabs>
          <w:tab w:val="clear" w:pos="737"/>
        </w:tabs>
        <w:ind w:left="737" w:hanging="737"/>
        <w:jc w:val="left"/>
      </w:pPr>
      <w:rPr>
        <w:rFonts w:ascii="Arial" w:hAnsi="Arial"/>
        <w:b w:val="0"/>
        <w:i w:val="0"/>
        <w:caps w:val="0"/>
        <w:color w:val="333333"/>
        <w:sz w:val="18"/>
        <w:u w:val="none"/>
      </w:rPr>
    </w:tblStylePr>
    <w:tblStylePr w:type="neCell">
      <w:pPr>
        <w:numPr>
          <w:ilvl w:val="0"/>
          <w:numId w:val="0"/>
        </w:numPr>
        <w:tabs>
          <w:tab w:val="clear" w:pos="737"/>
        </w:tabs>
        <w:ind w:left="0" w:firstLine="0"/>
        <w:jc w:val="left"/>
      </w:pPr>
      <w:rPr>
        <w:rFonts w:ascii="Arial" w:hAnsi="Arial"/>
        <w:b/>
        <w:i w:val="0"/>
        <w:caps w:val="0"/>
        <w:color w:val="FFFFFF"/>
        <w:sz w:val="18"/>
        <w:u w:val="none"/>
      </w:rPr>
    </w:tblStylePr>
    <w:tblStylePr w:type="nwCell">
      <w:pPr>
        <w:numPr>
          <w:ilvl w:val="0"/>
          <w:numId w:val="0"/>
        </w:numPr>
        <w:tabs>
          <w:tab w:val="clear" w:pos="737"/>
        </w:tabs>
        <w:ind w:left="0" w:firstLine="0"/>
        <w:jc w:val="left"/>
      </w:pPr>
      <w:rPr>
        <w:rFonts w:ascii="Arial" w:hAnsi="Arial"/>
        <w:b/>
        <w:i w:val="0"/>
        <w:caps w:val="0"/>
        <w:color w:val="FFFFFF"/>
        <w:sz w:val="18"/>
        <w:u w:val="none"/>
      </w:rPr>
      <w:tblPr>
        <w:tblCellMar>
          <w:top w:w="0" w:type="dxa"/>
          <w:left w:w="85" w:type="dxa"/>
          <w:bottom w:w="0" w:type="dxa"/>
          <w:right w:w="85" w:type="dxa"/>
        </w:tblCellMar>
      </w:tblPr>
      <w:tcPr>
        <w:tcBorders>
          <w:top w:val="nil"/>
          <w:left w:val="nil"/>
          <w:bottom w:val="nil"/>
          <w:right w:val="nil"/>
        </w:tcBorders>
        <w:shd w:val="clear" w:color="auto" w:fill="3F9C35"/>
        <w:vAlign w:val="center"/>
      </w:tcPr>
    </w:tblStylePr>
    <w:tblStylePr w:type="seCell">
      <w:pPr>
        <w:numPr>
          <w:ilvl w:val="0"/>
          <w:numId w:val="0"/>
        </w:numPr>
        <w:tabs>
          <w:tab w:val="clear" w:pos="737"/>
        </w:tabs>
        <w:ind w:left="0" w:firstLine="0"/>
        <w:jc w:val="left"/>
      </w:pPr>
      <w:rPr>
        <w:rFonts w:ascii="Arial" w:hAnsi="Arial"/>
        <w:b/>
        <w:i w:val="0"/>
        <w:caps w:val="0"/>
        <w:color w:val="3F9C35"/>
        <w:sz w:val="18"/>
        <w:u w:val="none"/>
      </w:rPr>
    </w:tblStylePr>
    <w:tblStylePr w:type="swCell">
      <w:pPr>
        <w:numPr>
          <w:ilvl w:val="0"/>
          <w:numId w:val="0"/>
        </w:numPr>
        <w:tabs>
          <w:tab w:val="clear" w:pos="737"/>
        </w:tabs>
        <w:ind w:left="0" w:firstLine="0"/>
        <w:jc w:val="left"/>
      </w:pPr>
      <w:rPr>
        <w:rFonts w:ascii="Arial" w:hAnsi="Arial"/>
        <w:b/>
        <w:i w:val="0"/>
        <w:caps w:val="0"/>
        <w:color w:val="FFFFFF"/>
        <w:sz w:val="18"/>
        <w:u w:val="none"/>
      </w:rPr>
    </w:tblStylePr>
  </w:style>
  <w:style w:type="table" w:customStyle="1" w:styleId="e2f7a4df-447e-40c6-a505-e646f4d683d0">
    <w:name w:val="e2f7a4df-447e-40c6-a505-e646f4d683d0"/>
    <w:basedOn w:val="TableNormal"/>
    <w:uiPriority w:val="99"/>
    <w:semiHidden/>
    <w:rsid w:val="00AB0436"/>
    <w:pPr>
      <w:tabs>
        <w:tab w:val="num" w:pos="737"/>
      </w:tabs>
      <w:ind w:left="737" w:hanging="737"/>
    </w:pPr>
    <w:rPr>
      <w:rFonts w:ascii="Arial" w:eastAsiaTheme="minorHAnsi" w:hAnsi="Arial" w:cstheme="minorBidi"/>
      <w:color w:val="333333"/>
      <w:sz w:val="18"/>
      <w:lang w:eastAsia="en-US"/>
    </w:rPr>
    <w:tblPr>
      <w:tblStyleRowBandSize w:val="1"/>
      <w:tblCellMar>
        <w:left w:w="85" w:type="dxa"/>
        <w:right w:w="85" w:type="dxa"/>
      </w:tblCellMar>
    </w:tblPr>
    <w:tcPr>
      <w:tcBorders>
        <w:top w:val="single" w:sz="4" w:space="0" w:color="009CDE"/>
        <w:left w:val="nil"/>
        <w:bottom w:val="single" w:sz="4" w:space="0" w:color="009CDE"/>
        <w:right w:val="nil"/>
      </w:tcBorders>
      <w:shd w:val="clear" w:color="auto" w:fill="FFFFFF"/>
      <w:vAlign w:val="center"/>
    </w:tcPr>
    <w:tblStylePr w:type="firstRow">
      <w:pPr>
        <w:numPr>
          <w:ilvl w:val="0"/>
          <w:numId w:val="0"/>
        </w:numPr>
        <w:tabs>
          <w:tab w:val="clear" w:pos="737"/>
        </w:tabs>
        <w:ind w:left="0" w:firstLine="0"/>
        <w:jc w:val="left"/>
      </w:pPr>
      <w:rPr>
        <w:rFonts w:ascii="Arial" w:hAnsi="Arial"/>
        <w:b/>
        <w:i w:val="0"/>
        <w:caps w:val="0"/>
        <w:color w:val="FFFFFF"/>
        <w:sz w:val="18"/>
        <w:u w:val="none"/>
      </w:rPr>
    </w:tblStylePr>
    <w:tblStylePr w:type="lastRow">
      <w:pPr>
        <w:numPr>
          <w:numId w:val="28"/>
        </w:numPr>
        <w:tabs>
          <w:tab w:val="clear" w:pos="737"/>
        </w:tabs>
        <w:ind w:left="737" w:hanging="737"/>
        <w:jc w:val="left"/>
      </w:pPr>
      <w:rPr>
        <w:rFonts w:ascii="Arial" w:hAnsi="Arial"/>
        <w:b/>
        <w:i w:val="0"/>
        <w:caps w:val="0"/>
        <w:color w:val="009CDE"/>
        <w:sz w:val="18"/>
        <w:u w:val="none"/>
      </w:rPr>
    </w:tblStylePr>
    <w:tblStylePr w:type="firstCol">
      <w:pPr>
        <w:numPr>
          <w:ilvl w:val="0"/>
          <w:numId w:val="0"/>
        </w:numPr>
        <w:tabs>
          <w:tab w:val="clear" w:pos="737"/>
        </w:tabs>
        <w:ind w:left="0" w:firstLine="0"/>
        <w:jc w:val="left"/>
      </w:pPr>
      <w:rPr>
        <w:rFonts w:ascii="Arial" w:hAnsi="Arial"/>
        <w:b/>
        <w:i w:val="0"/>
        <w:caps w:val="0"/>
        <w:color w:val="009CDE"/>
        <w:sz w:val="18"/>
        <w:u w:val="none"/>
      </w:rPr>
    </w:tblStylePr>
    <w:tblStylePr w:type="lastCol">
      <w:pPr>
        <w:numPr>
          <w:ilvl w:val="0"/>
          <w:numId w:val="0"/>
        </w:numPr>
        <w:tabs>
          <w:tab w:val="clear" w:pos="737"/>
        </w:tabs>
        <w:ind w:left="0" w:firstLine="0"/>
        <w:jc w:val="left"/>
      </w:pPr>
      <w:rPr>
        <w:rFonts w:ascii="Arial" w:hAnsi="Arial"/>
        <w:b/>
        <w:i w:val="0"/>
        <w:caps w:val="0"/>
        <w:color w:val="333333"/>
        <w:sz w:val="18"/>
        <w:u w:val="none"/>
      </w:rPr>
    </w:tblStylePr>
    <w:tblStylePr w:type="band2Horz">
      <w:pPr>
        <w:numPr>
          <w:numId w:val="28"/>
        </w:numPr>
        <w:tabs>
          <w:tab w:val="clear" w:pos="737"/>
        </w:tabs>
        <w:ind w:left="737" w:hanging="737"/>
        <w:jc w:val="left"/>
      </w:pPr>
      <w:rPr>
        <w:rFonts w:ascii="Arial" w:hAnsi="Arial"/>
        <w:b w:val="0"/>
        <w:i w:val="0"/>
        <w:caps w:val="0"/>
        <w:color w:val="333333"/>
        <w:sz w:val="18"/>
        <w:u w:val="none"/>
      </w:rPr>
    </w:tblStylePr>
    <w:tblStylePr w:type="neCell">
      <w:pPr>
        <w:numPr>
          <w:ilvl w:val="0"/>
          <w:numId w:val="0"/>
        </w:numPr>
        <w:tabs>
          <w:tab w:val="clear" w:pos="737"/>
        </w:tabs>
        <w:ind w:left="0" w:firstLine="0"/>
        <w:jc w:val="left"/>
      </w:pPr>
      <w:rPr>
        <w:rFonts w:ascii="Arial" w:hAnsi="Arial"/>
        <w:b/>
        <w:i w:val="0"/>
        <w:caps w:val="0"/>
        <w:color w:val="FFFFFF"/>
        <w:sz w:val="18"/>
        <w:u w:val="none"/>
      </w:rPr>
    </w:tblStylePr>
    <w:tblStylePr w:type="nwCell">
      <w:pPr>
        <w:numPr>
          <w:ilvl w:val="0"/>
          <w:numId w:val="0"/>
        </w:numPr>
        <w:tabs>
          <w:tab w:val="clear" w:pos="737"/>
        </w:tabs>
        <w:ind w:left="0" w:firstLine="0"/>
        <w:jc w:val="left"/>
      </w:pPr>
      <w:rPr>
        <w:rFonts w:ascii="Arial" w:hAnsi="Arial"/>
        <w:b/>
        <w:i w:val="0"/>
        <w:caps w:val="0"/>
        <w:color w:val="FFFFFF"/>
        <w:sz w:val="18"/>
        <w:u w:val="none"/>
      </w:rPr>
      <w:tblPr>
        <w:tblCellMar>
          <w:top w:w="0" w:type="dxa"/>
          <w:left w:w="85" w:type="dxa"/>
          <w:bottom w:w="0" w:type="dxa"/>
          <w:right w:w="85" w:type="dxa"/>
        </w:tblCellMar>
      </w:tblPr>
      <w:tcPr>
        <w:tcBorders>
          <w:top w:val="nil"/>
          <w:left w:val="nil"/>
          <w:bottom w:val="nil"/>
          <w:right w:val="nil"/>
        </w:tcBorders>
        <w:shd w:val="clear" w:color="auto" w:fill="009CDE"/>
        <w:vAlign w:val="center"/>
      </w:tcPr>
    </w:tblStylePr>
    <w:tblStylePr w:type="seCell">
      <w:pPr>
        <w:numPr>
          <w:ilvl w:val="0"/>
          <w:numId w:val="0"/>
        </w:numPr>
        <w:tabs>
          <w:tab w:val="clear" w:pos="737"/>
        </w:tabs>
        <w:ind w:left="0" w:firstLine="0"/>
        <w:jc w:val="left"/>
      </w:pPr>
      <w:rPr>
        <w:rFonts w:ascii="Arial" w:hAnsi="Arial"/>
        <w:b/>
        <w:i w:val="0"/>
        <w:caps w:val="0"/>
        <w:color w:val="009CDE"/>
        <w:sz w:val="18"/>
        <w:u w:val="none"/>
      </w:rPr>
    </w:tblStylePr>
    <w:tblStylePr w:type="swCell">
      <w:pPr>
        <w:numPr>
          <w:ilvl w:val="0"/>
          <w:numId w:val="0"/>
        </w:numPr>
        <w:tabs>
          <w:tab w:val="clear" w:pos="737"/>
        </w:tabs>
        <w:ind w:left="0" w:firstLine="0"/>
        <w:jc w:val="left"/>
      </w:pPr>
      <w:rPr>
        <w:rFonts w:ascii="Arial" w:hAnsi="Arial"/>
        <w:b/>
        <w:i w:val="0"/>
        <w:caps w:val="0"/>
        <w:color w:val="009CDE"/>
        <w:sz w:val="18"/>
        <w:u w:val="none"/>
      </w:rPr>
    </w:tblStylePr>
  </w:style>
  <w:style w:type="table" w:customStyle="1" w:styleId="6562d8d9-cbba-4058-84be-1646a5f99053">
    <w:name w:val="6562d8d9-cbba-4058-84be-1646a5f99053"/>
    <w:basedOn w:val="TableNormal"/>
    <w:uiPriority w:val="99"/>
    <w:semiHidden/>
    <w:rsid w:val="00AB0436"/>
    <w:pPr>
      <w:jc w:val="right"/>
    </w:pPr>
    <w:rPr>
      <w:rFonts w:ascii="Arial" w:eastAsiaTheme="minorHAnsi" w:hAnsi="Arial" w:cstheme="minorBidi"/>
      <w:color w:val="333333"/>
      <w:lang w:eastAsia="en-US"/>
    </w:rPr>
    <w:tblPr/>
    <w:tblStylePr w:type="firstRow">
      <w:pPr>
        <w:numPr>
          <w:ilvl w:val="0"/>
          <w:numId w:val="0"/>
        </w:numPr>
        <w:jc w:val="right"/>
      </w:pPr>
      <w:rPr>
        <w:rFonts w:ascii="Arial" w:hAnsi="Arial"/>
        <w:b/>
        <w:i w:val="0"/>
        <w:caps w:val="0"/>
        <w:color w:val="FFFFFF"/>
        <w:sz w:val="20"/>
        <w:u w:val="none"/>
      </w:rPr>
    </w:tblStylePr>
    <w:tblStylePr w:type="lastRow">
      <w:pPr>
        <w:numPr>
          <w:ilvl w:val="0"/>
          <w:numId w:val="0"/>
        </w:numPr>
        <w:jc w:val="right"/>
      </w:pPr>
      <w:rPr>
        <w:rFonts w:ascii="Arial" w:hAnsi="Arial"/>
        <w:b/>
        <w:i w:val="0"/>
        <w:caps w:val="0"/>
        <w:color w:val="009CDE"/>
        <w:sz w:val="20"/>
        <w:u w:val="none"/>
      </w:rPr>
    </w:tblStylePr>
    <w:tblStylePr w:type="firstCol">
      <w:pPr>
        <w:numPr>
          <w:ilvl w:val="0"/>
          <w:numId w:val="0"/>
        </w:numPr>
        <w:jc w:val="left"/>
      </w:pPr>
      <w:rPr>
        <w:rFonts w:ascii="Arial" w:hAnsi="Arial"/>
        <w:b w:val="0"/>
        <w:i w:val="0"/>
        <w:caps w:val="0"/>
        <w:color w:val="333333"/>
        <w:sz w:val="20"/>
        <w:u w:val="none"/>
      </w:rPr>
    </w:tblStylePr>
    <w:tblStylePr w:type="lastCol">
      <w:pPr>
        <w:numPr>
          <w:ilvl w:val="0"/>
          <w:numId w:val="0"/>
        </w:numPr>
        <w:jc w:val="right"/>
      </w:pPr>
      <w:rPr>
        <w:rFonts w:ascii="Arial" w:hAnsi="Arial"/>
        <w:b w:val="0"/>
        <w:i w:val="0"/>
        <w:caps w:val="0"/>
        <w:color w:val="333333"/>
        <w:sz w:val="20"/>
        <w:u w:val="none"/>
      </w:rPr>
    </w:tblStylePr>
    <w:tblStylePr w:type="band2Horz">
      <w:pPr>
        <w:numPr>
          <w:ilvl w:val="0"/>
          <w:numId w:val="0"/>
        </w:numPr>
        <w:jc w:val="right"/>
      </w:pPr>
      <w:rPr>
        <w:rFonts w:ascii="Arial" w:hAnsi="Arial"/>
        <w:b w:val="0"/>
        <w:i w:val="0"/>
        <w:caps w:val="0"/>
        <w:color w:val="333333"/>
        <w:sz w:val="20"/>
        <w:u w:val="none"/>
      </w:rPr>
    </w:tblStylePr>
    <w:tblStylePr w:type="neCell">
      <w:pPr>
        <w:numPr>
          <w:ilvl w:val="0"/>
          <w:numId w:val="0"/>
        </w:numPr>
        <w:jc w:val="right"/>
      </w:pPr>
      <w:rPr>
        <w:rFonts w:ascii="Arial" w:hAnsi="Arial"/>
        <w:b/>
        <w:i w:val="0"/>
        <w:caps w:val="0"/>
        <w:color w:val="FFFFFF"/>
        <w:sz w:val="20"/>
        <w:u w:val="none"/>
      </w:rPr>
    </w:tblStylePr>
    <w:tblStylePr w:type="nwCell">
      <w:pPr>
        <w:numPr>
          <w:ilvl w:val="0"/>
          <w:numId w:val="0"/>
        </w:numPr>
        <w:jc w:val="left"/>
      </w:pPr>
      <w:rPr>
        <w:rFonts w:ascii="Arial" w:hAnsi="Arial"/>
        <w:b/>
        <w:i w:val="0"/>
        <w:caps w:val="0"/>
        <w:color w:val="FFFFFF"/>
        <w:sz w:val="20"/>
        <w:u w:val="none"/>
      </w:rPr>
    </w:tblStylePr>
    <w:tblStylePr w:type="seCell">
      <w:pPr>
        <w:numPr>
          <w:ilvl w:val="0"/>
          <w:numId w:val="0"/>
        </w:numPr>
        <w:jc w:val="right"/>
      </w:pPr>
      <w:rPr>
        <w:rFonts w:ascii="Arial" w:hAnsi="Arial"/>
        <w:b/>
        <w:i w:val="0"/>
        <w:caps w:val="0"/>
        <w:color w:val="009CDE"/>
        <w:sz w:val="20"/>
        <w:u w:val="none"/>
      </w:rPr>
    </w:tblStylePr>
    <w:tblStylePr w:type="swCell">
      <w:pPr>
        <w:numPr>
          <w:ilvl w:val="0"/>
          <w:numId w:val="0"/>
        </w:numPr>
        <w:jc w:val="left"/>
      </w:pPr>
      <w:rPr>
        <w:rFonts w:ascii="Arial" w:hAnsi="Arial"/>
        <w:b/>
        <w:i w:val="0"/>
        <w:caps w:val="0"/>
        <w:color w:val="009CDE"/>
        <w:sz w:val="20"/>
        <w:u w:val="none"/>
      </w:rPr>
    </w:tblStylePr>
  </w:style>
  <w:style w:type="table" w:customStyle="1" w:styleId="b5aca00e-8de6-4a03-b87f-d45f9d364b87">
    <w:name w:val="b5aca00e-8de6-4a03-b87f-d45f9d364b87"/>
    <w:basedOn w:val="TableNormal"/>
    <w:uiPriority w:val="99"/>
    <w:semiHidden/>
    <w:rsid w:val="00AB0436"/>
    <w:pPr>
      <w:jc w:val="right"/>
    </w:pPr>
    <w:rPr>
      <w:rFonts w:ascii="Arial" w:eastAsiaTheme="minorHAnsi" w:hAnsi="Arial" w:cstheme="minorBidi"/>
      <w:color w:val="333333"/>
      <w:lang w:eastAsia="en-US"/>
    </w:rPr>
    <w:tblPr/>
    <w:tblStylePr w:type="firstRow">
      <w:pPr>
        <w:numPr>
          <w:ilvl w:val="0"/>
          <w:numId w:val="0"/>
        </w:numPr>
        <w:jc w:val="right"/>
      </w:pPr>
      <w:rPr>
        <w:rFonts w:ascii="Arial" w:hAnsi="Arial"/>
        <w:b/>
        <w:i w:val="0"/>
        <w:caps w:val="0"/>
        <w:color w:val="FFFFFF"/>
        <w:sz w:val="20"/>
        <w:u w:val="none"/>
      </w:rPr>
    </w:tblStylePr>
    <w:tblStylePr w:type="lastRow">
      <w:pPr>
        <w:numPr>
          <w:ilvl w:val="0"/>
          <w:numId w:val="0"/>
        </w:numPr>
        <w:jc w:val="right"/>
      </w:pPr>
      <w:rPr>
        <w:rFonts w:ascii="Arial" w:hAnsi="Arial"/>
        <w:b/>
        <w:i w:val="0"/>
        <w:caps w:val="0"/>
        <w:color w:val="3F9C35"/>
        <w:sz w:val="20"/>
        <w:u w:val="none"/>
      </w:rPr>
    </w:tblStylePr>
    <w:tblStylePr w:type="firstCol">
      <w:pPr>
        <w:numPr>
          <w:ilvl w:val="0"/>
          <w:numId w:val="0"/>
        </w:numPr>
        <w:jc w:val="left"/>
      </w:pPr>
      <w:rPr>
        <w:rFonts w:ascii="Arial" w:hAnsi="Arial"/>
        <w:b w:val="0"/>
        <w:i w:val="0"/>
        <w:caps w:val="0"/>
        <w:color w:val="333333"/>
        <w:sz w:val="20"/>
        <w:u w:val="none"/>
      </w:rPr>
    </w:tblStylePr>
    <w:tblStylePr w:type="lastCol">
      <w:pPr>
        <w:numPr>
          <w:ilvl w:val="0"/>
          <w:numId w:val="0"/>
        </w:numPr>
        <w:jc w:val="right"/>
      </w:pPr>
      <w:rPr>
        <w:rFonts w:ascii="Arial" w:hAnsi="Arial"/>
        <w:b w:val="0"/>
        <w:i w:val="0"/>
        <w:caps w:val="0"/>
        <w:color w:val="333333"/>
        <w:sz w:val="20"/>
        <w:u w:val="none"/>
      </w:rPr>
    </w:tblStylePr>
    <w:tblStylePr w:type="band2Horz">
      <w:pPr>
        <w:numPr>
          <w:ilvl w:val="0"/>
          <w:numId w:val="0"/>
        </w:numPr>
        <w:jc w:val="right"/>
      </w:pPr>
      <w:rPr>
        <w:rFonts w:ascii="Arial" w:hAnsi="Arial"/>
        <w:b w:val="0"/>
        <w:i w:val="0"/>
        <w:caps w:val="0"/>
        <w:color w:val="333333"/>
        <w:sz w:val="20"/>
        <w:u w:val="none"/>
      </w:rPr>
    </w:tblStylePr>
    <w:tblStylePr w:type="neCell">
      <w:pPr>
        <w:numPr>
          <w:ilvl w:val="0"/>
          <w:numId w:val="0"/>
        </w:numPr>
        <w:jc w:val="right"/>
      </w:pPr>
      <w:rPr>
        <w:rFonts w:ascii="Arial" w:hAnsi="Arial"/>
        <w:b/>
        <w:i w:val="0"/>
        <w:caps w:val="0"/>
        <w:color w:val="FFFFFF"/>
        <w:sz w:val="20"/>
        <w:u w:val="none"/>
      </w:rPr>
    </w:tblStylePr>
    <w:tblStylePr w:type="nwCell">
      <w:pPr>
        <w:numPr>
          <w:ilvl w:val="0"/>
          <w:numId w:val="0"/>
        </w:numPr>
        <w:jc w:val="left"/>
      </w:pPr>
      <w:rPr>
        <w:rFonts w:ascii="Arial" w:hAnsi="Arial"/>
        <w:b/>
        <w:i w:val="0"/>
        <w:caps w:val="0"/>
        <w:color w:val="FFFFFF"/>
        <w:sz w:val="20"/>
        <w:u w:val="none"/>
      </w:rPr>
    </w:tblStylePr>
    <w:tblStylePr w:type="seCell">
      <w:pPr>
        <w:numPr>
          <w:ilvl w:val="0"/>
          <w:numId w:val="0"/>
        </w:numPr>
        <w:jc w:val="right"/>
      </w:pPr>
      <w:rPr>
        <w:rFonts w:ascii="Arial" w:hAnsi="Arial"/>
        <w:b/>
        <w:i w:val="0"/>
        <w:caps w:val="0"/>
        <w:color w:val="3F9C35"/>
        <w:sz w:val="20"/>
        <w:u w:val="none"/>
      </w:rPr>
    </w:tblStylePr>
    <w:tblStylePr w:type="swCell">
      <w:pPr>
        <w:numPr>
          <w:ilvl w:val="0"/>
          <w:numId w:val="0"/>
        </w:numPr>
        <w:jc w:val="left"/>
      </w:pPr>
      <w:rPr>
        <w:rFonts w:ascii="Arial" w:hAnsi="Arial"/>
        <w:b/>
        <w:i w:val="0"/>
        <w:caps w:val="0"/>
        <w:color w:val="3F9C35"/>
        <w:sz w:val="20"/>
        <w:u w:val="none"/>
      </w:rPr>
    </w:tblStylePr>
  </w:style>
  <w:style w:type="table" w:customStyle="1" w:styleId="69305612-8551-4f78-abce-189a964b23db">
    <w:name w:val="69305612-8551-4f78-abce-189a964b23db"/>
    <w:basedOn w:val="TableNormal"/>
    <w:uiPriority w:val="99"/>
    <w:semiHidden/>
    <w:rsid w:val="00AB0436"/>
    <w:pPr>
      <w:jc w:val="right"/>
    </w:pPr>
    <w:rPr>
      <w:rFonts w:ascii="Arial" w:eastAsiaTheme="minorHAnsi" w:hAnsi="Arial" w:cstheme="minorBidi"/>
      <w:color w:val="333333"/>
      <w:lang w:eastAsia="en-US"/>
    </w:rPr>
    <w:tblPr/>
    <w:tblStylePr w:type="firstRow">
      <w:pPr>
        <w:numPr>
          <w:ilvl w:val="0"/>
          <w:numId w:val="0"/>
        </w:numPr>
        <w:jc w:val="right"/>
      </w:pPr>
      <w:rPr>
        <w:rFonts w:ascii="Arial" w:hAnsi="Arial"/>
        <w:b/>
        <w:i w:val="0"/>
        <w:caps w:val="0"/>
        <w:color w:val="FFFFFF"/>
        <w:sz w:val="20"/>
        <w:u w:val="none"/>
      </w:rPr>
    </w:tblStylePr>
    <w:tblStylePr w:type="lastRow">
      <w:pPr>
        <w:numPr>
          <w:ilvl w:val="0"/>
          <w:numId w:val="0"/>
        </w:numPr>
        <w:jc w:val="right"/>
      </w:pPr>
      <w:rPr>
        <w:rFonts w:ascii="Arial" w:hAnsi="Arial"/>
        <w:b/>
        <w:i w:val="0"/>
        <w:caps w:val="0"/>
        <w:color w:val="009CDE"/>
        <w:sz w:val="20"/>
        <w:u w:val="none"/>
      </w:rPr>
    </w:tblStylePr>
    <w:tblStylePr w:type="firstCol">
      <w:pPr>
        <w:numPr>
          <w:ilvl w:val="0"/>
          <w:numId w:val="0"/>
        </w:numPr>
        <w:jc w:val="left"/>
      </w:pPr>
      <w:rPr>
        <w:rFonts w:ascii="Arial" w:hAnsi="Arial"/>
        <w:b w:val="0"/>
        <w:i w:val="0"/>
        <w:caps w:val="0"/>
        <w:color w:val="333333"/>
        <w:sz w:val="20"/>
        <w:u w:val="none"/>
      </w:rPr>
    </w:tblStylePr>
    <w:tblStylePr w:type="lastCol">
      <w:pPr>
        <w:numPr>
          <w:ilvl w:val="0"/>
          <w:numId w:val="0"/>
        </w:numPr>
        <w:jc w:val="right"/>
      </w:pPr>
      <w:rPr>
        <w:rFonts w:ascii="Arial" w:hAnsi="Arial"/>
        <w:b/>
        <w:i w:val="0"/>
        <w:caps w:val="0"/>
        <w:color w:val="333333"/>
        <w:sz w:val="20"/>
        <w:u w:val="none"/>
      </w:rPr>
    </w:tblStylePr>
    <w:tblStylePr w:type="band2Horz">
      <w:pPr>
        <w:numPr>
          <w:ilvl w:val="0"/>
          <w:numId w:val="0"/>
        </w:numPr>
        <w:jc w:val="right"/>
      </w:pPr>
      <w:rPr>
        <w:rFonts w:ascii="Arial" w:hAnsi="Arial"/>
        <w:b w:val="0"/>
        <w:i w:val="0"/>
        <w:caps w:val="0"/>
        <w:color w:val="333333"/>
        <w:sz w:val="20"/>
        <w:u w:val="none"/>
      </w:rPr>
    </w:tblStylePr>
    <w:tblStylePr w:type="neCell">
      <w:pPr>
        <w:numPr>
          <w:ilvl w:val="0"/>
          <w:numId w:val="0"/>
        </w:numPr>
        <w:jc w:val="right"/>
      </w:pPr>
      <w:rPr>
        <w:rFonts w:ascii="Arial" w:hAnsi="Arial"/>
        <w:b/>
        <w:i w:val="0"/>
        <w:caps w:val="0"/>
        <w:color w:val="FFFFFF"/>
        <w:sz w:val="20"/>
        <w:u w:val="none"/>
      </w:rPr>
    </w:tblStylePr>
    <w:tblStylePr w:type="nwCell">
      <w:pPr>
        <w:numPr>
          <w:ilvl w:val="0"/>
          <w:numId w:val="0"/>
        </w:numPr>
        <w:jc w:val="left"/>
      </w:pPr>
      <w:rPr>
        <w:rFonts w:ascii="Arial" w:hAnsi="Arial"/>
        <w:b/>
        <w:i w:val="0"/>
        <w:caps w:val="0"/>
        <w:color w:val="FFFFFF"/>
        <w:sz w:val="20"/>
        <w:u w:val="none"/>
      </w:rPr>
    </w:tblStylePr>
    <w:tblStylePr w:type="seCell">
      <w:pPr>
        <w:numPr>
          <w:ilvl w:val="0"/>
          <w:numId w:val="0"/>
        </w:numPr>
        <w:jc w:val="right"/>
      </w:pPr>
      <w:rPr>
        <w:rFonts w:ascii="Arial" w:hAnsi="Arial"/>
        <w:b/>
        <w:i w:val="0"/>
        <w:caps w:val="0"/>
        <w:color w:val="009CDE"/>
        <w:sz w:val="20"/>
        <w:u w:val="none"/>
      </w:rPr>
    </w:tblStylePr>
    <w:tblStylePr w:type="swCell">
      <w:pPr>
        <w:numPr>
          <w:ilvl w:val="0"/>
          <w:numId w:val="0"/>
        </w:numPr>
        <w:jc w:val="left"/>
      </w:pPr>
      <w:rPr>
        <w:rFonts w:ascii="Arial" w:hAnsi="Arial"/>
        <w:b/>
        <w:i w:val="0"/>
        <w:caps w:val="0"/>
        <w:color w:val="009CDE"/>
        <w:sz w:val="20"/>
        <w:u w:val="none"/>
      </w:rPr>
    </w:tblStylePr>
  </w:style>
  <w:style w:type="table" w:customStyle="1" w:styleId="7b3c9efa-e538-4178-81fe-fb5e315c945e">
    <w:name w:val="7b3c9efa-e538-4178-81fe-fb5e315c945e"/>
    <w:basedOn w:val="TableNormal"/>
    <w:uiPriority w:val="99"/>
    <w:semiHidden/>
    <w:rsid w:val="00AB0436"/>
    <w:rPr>
      <w:rFonts w:ascii="Arial" w:eastAsiaTheme="minorHAnsi" w:hAnsi="Arial" w:cstheme="minorBidi"/>
      <w:color w:val="333333"/>
      <w:lang w:eastAsia="en-US"/>
    </w:rPr>
    <w:tblPr/>
    <w:tblStylePr w:type="firstRow">
      <w:pPr>
        <w:numPr>
          <w:ilvl w:val="0"/>
          <w:numId w:val="0"/>
        </w:numPr>
        <w:jc w:val="left"/>
      </w:pPr>
      <w:rPr>
        <w:rFonts w:ascii="Arial" w:hAnsi="Arial"/>
        <w:b/>
        <w:i w:val="0"/>
        <w:caps w:val="0"/>
        <w:color w:val="FFFFFF"/>
        <w:sz w:val="20"/>
        <w:u w:val="none"/>
      </w:rPr>
    </w:tblStylePr>
    <w:tblStylePr w:type="lastRow">
      <w:pPr>
        <w:numPr>
          <w:ilvl w:val="0"/>
          <w:numId w:val="0"/>
        </w:numPr>
        <w:jc w:val="left"/>
      </w:pPr>
      <w:rPr>
        <w:rFonts w:ascii="Arial" w:hAnsi="Arial"/>
        <w:b/>
        <w:i w:val="0"/>
        <w:caps w:val="0"/>
        <w:color w:val="009CDE"/>
        <w:sz w:val="20"/>
        <w:u w:val="none"/>
      </w:rPr>
    </w:tblStylePr>
    <w:tblStylePr w:type="firstCol">
      <w:pPr>
        <w:numPr>
          <w:ilvl w:val="0"/>
          <w:numId w:val="0"/>
        </w:numPr>
        <w:jc w:val="left"/>
      </w:pPr>
      <w:rPr>
        <w:rFonts w:ascii="Arial" w:hAnsi="Arial"/>
        <w:b/>
        <w:i w:val="0"/>
        <w:caps w:val="0"/>
        <w:color w:val="FFFFFF"/>
        <w:sz w:val="20"/>
        <w:u w:val="none"/>
      </w:rPr>
    </w:tblStylePr>
    <w:tblStylePr w:type="lastCol">
      <w:pPr>
        <w:numPr>
          <w:ilvl w:val="0"/>
          <w:numId w:val="0"/>
        </w:numPr>
        <w:jc w:val="left"/>
      </w:pPr>
      <w:rPr>
        <w:rFonts w:ascii="Arial" w:hAnsi="Arial"/>
        <w:b/>
        <w:i w:val="0"/>
        <w:caps w:val="0"/>
        <w:color w:val="333333"/>
        <w:sz w:val="20"/>
        <w:u w:val="none"/>
      </w:rPr>
    </w:tblStylePr>
    <w:tblStylePr w:type="band2Horz">
      <w:pPr>
        <w:numPr>
          <w:ilvl w:val="0"/>
          <w:numId w:val="0"/>
        </w:numPr>
        <w:jc w:val="left"/>
      </w:pPr>
      <w:rPr>
        <w:rFonts w:ascii="Arial" w:hAnsi="Arial"/>
        <w:b w:val="0"/>
        <w:i w:val="0"/>
        <w:caps w:val="0"/>
        <w:color w:val="333333"/>
        <w:sz w:val="20"/>
        <w:u w:val="none"/>
      </w:rPr>
    </w:tblStylePr>
    <w:tblStylePr w:type="neCell">
      <w:pPr>
        <w:numPr>
          <w:ilvl w:val="0"/>
          <w:numId w:val="0"/>
        </w:numPr>
        <w:jc w:val="left"/>
      </w:pPr>
      <w:rPr>
        <w:rFonts w:ascii="Arial" w:hAnsi="Arial"/>
        <w:b/>
        <w:i w:val="0"/>
        <w:caps w:val="0"/>
        <w:color w:val="FFFFFF"/>
        <w:sz w:val="20"/>
        <w:u w:val="none"/>
      </w:rPr>
    </w:tblStylePr>
    <w:tblStylePr w:type="nwCell">
      <w:pPr>
        <w:numPr>
          <w:ilvl w:val="0"/>
          <w:numId w:val="0"/>
        </w:numPr>
        <w:jc w:val="left"/>
      </w:pPr>
      <w:rPr>
        <w:rFonts w:ascii="Arial" w:hAnsi="Arial"/>
        <w:b/>
        <w:i w:val="0"/>
        <w:caps w:val="0"/>
        <w:color w:val="FFFFFF"/>
        <w:sz w:val="20"/>
        <w:u w:val="none"/>
      </w:rPr>
    </w:tblStylePr>
    <w:tblStylePr w:type="seCell">
      <w:pPr>
        <w:numPr>
          <w:ilvl w:val="0"/>
          <w:numId w:val="0"/>
        </w:numPr>
        <w:jc w:val="left"/>
      </w:pPr>
      <w:rPr>
        <w:rFonts w:ascii="Arial" w:hAnsi="Arial"/>
        <w:b/>
        <w:i w:val="0"/>
        <w:caps w:val="0"/>
        <w:color w:val="009CDE"/>
        <w:sz w:val="20"/>
        <w:u w:val="none"/>
      </w:rPr>
    </w:tblStylePr>
    <w:tblStylePr w:type="swCell">
      <w:pPr>
        <w:numPr>
          <w:ilvl w:val="0"/>
          <w:numId w:val="0"/>
        </w:numPr>
        <w:jc w:val="left"/>
      </w:pPr>
      <w:rPr>
        <w:rFonts w:ascii="Arial" w:hAnsi="Arial"/>
        <w:b/>
        <w:i w:val="0"/>
        <w:caps w:val="0"/>
        <w:color w:val="FFFFFF"/>
        <w:sz w:val="20"/>
        <w:u w:val="none"/>
      </w:rPr>
    </w:tblStylePr>
  </w:style>
  <w:style w:type="table" w:customStyle="1" w:styleId="8cfffa4e-4d77-4102-864b-cf029d97e699">
    <w:name w:val="8cfffa4e-4d77-4102-864b-cf029d97e699"/>
    <w:basedOn w:val="TableNormal"/>
    <w:uiPriority w:val="99"/>
    <w:semiHidden/>
    <w:rsid w:val="00AB0436"/>
    <w:rPr>
      <w:rFonts w:ascii="Arial" w:eastAsiaTheme="minorHAnsi" w:hAnsi="Arial" w:cstheme="minorBidi"/>
      <w:color w:val="333333"/>
      <w:lang w:eastAsia="en-US"/>
    </w:rPr>
    <w:tblPr/>
    <w:tblStylePr w:type="firstRow">
      <w:pPr>
        <w:numPr>
          <w:ilvl w:val="0"/>
          <w:numId w:val="0"/>
        </w:numPr>
        <w:jc w:val="left"/>
      </w:pPr>
      <w:rPr>
        <w:rFonts w:ascii="Arial" w:hAnsi="Arial"/>
        <w:b/>
        <w:i w:val="0"/>
        <w:caps w:val="0"/>
        <w:color w:val="FFFFFF"/>
        <w:sz w:val="20"/>
        <w:u w:val="none"/>
      </w:rPr>
    </w:tblStylePr>
    <w:tblStylePr w:type="lastRow">
      <w:pPr>
        <w:numPr>
          <w:ilvl w:val="0"/>
          <w:numId w:val="0"/>
        </w:numPr>
        <w:jc w:val="left"/>
      </w:pPr>
      <w:rPr>
        <w:rFonts w:ascii="Arial" w:hAnsi="Arial"/>
        <w:b/>
        <w:i w:val="0"/>
        <w:caps w:val="0"/>
        <w:color w:val="3F9C35"/>
        <w:sz w:val="20"/>
        <w:u w:val="none"/>
      </w:rPr>
    </w:tblStylePr>
    <w:tblStylePr w:type="firstCol">
      <w:pPr>
        <w:numPr>
          <w:ilvl w:val="0"/>
          <w:numId w:val="0"/>
        </w:numPr>
        <w:jc w:val="left"/>
      </w:pPr>
      <w:rPr>
        <w:rFonts w:ascii="Arial" w:hAnsi="Arial"/>
        <w:b/>
        <w:i w:val="0"/>
        <w:caps w:val="0"/>
        <w:color w:val="FFFFFF"/>
        <w:sz w:val="20"/>
        <w:u w:val="none"/>
      </w:rPr>
    </w:tblStylePr>
    <w:tblStylePr w:type="lastCol">
      <w:pPr>
        <w:numPr>
          <w:ilvl w:val="0"/>
          <w:numId w:val="0"/>
        </w:numPr>
        <w:jc w:val="left"/>
      </w:pPr>
      <w:rPr>
        <w:rFonts w:ascii="Arial" w:hAnsi="Arial"/>
        <w:b/>
        <w:i w:val="0"/>
        <w:caps w:val="0"/>
        <w:color w:val="333333"/>
        <w:sz w:val="20"/>
        <w:u w:val="none"/>
      </w:rPr>
    </w:tblStylePr>
    <w:tblStylePr w:type="band2Horz">
      <w:pPr>
        <w:numPr>
          <w:ilvl w:val="0"/>
          <w:numId w:val="0"/>
        </w:numPr>
        <w:jc w:val="left"/>
      </w:pPr>
      <w:rPr>
        <w:rFonts w:ascii="Arial" w:hAnsi="Arial"/>
        <w:b w:val="0"/>
        <w:i w:val="0"/>
        <w:caps w:val="0"/>
        <w:color w:val="333333"/>
        <w:sz w:val="20"/>
        <w:u w:val="none"/>
      </w:rPr>
    </w:tblStylePr>
    <w:tblStylePr w:type="neCell">
      <w:pPr>
        <w:numPr>
          <w:ilvl w:val="0"/>
          <w:numId w:val="0"/>
        </w:numPr>
        <w:jc w:val="left"/>
      </w:pPr>
      <w:rPr>
        <w:rFonts w:ascii="Arial" w:hAnsi="Arial"/>
        <w:b/>
        <w:i w:val="0"/>
        <w:caps w:val="0"/>
        <w:color w:val="FFFFFF"/>
        <w:sz w:val="20"/>
        <w:u w:val="none"/>
      </w:rPr>
    </w:tblStylePr>
    <w:tblStylePr w:type="nwCell">
      <w:pPr>
        <w:numPr>
          <w:ilvl w:val="0"/>
          <w:numId w:val="0"/>
        </w:numPr>
        <w:jc w:val="left"/>
      </w:pPr>
      <w:rPr>
        <w:rFonts w:ascii="Arial" w:hAnsi="Arial"/>
        <w:b/>
        <w:i w:val="0"/>
        <w:caps w:val="0"/>
        <w:color w:val="FFFFFF"/>
        <w:sz w:val="20"/>
        <w:u w:val="none"/>
      </w:rPr>
    </w:tblStylePr>
    <w:tblStylePr w:type="seCell">
      <w:pPr>
        <w:numPr>
          <w:ilvl w:val="0"/>
          <w:numId w:val="0"/>
        </w:numPr>
        <w:jc w:val="left"/>
      </w:pPr>
      <w:rPr>
        <w:rFonts w:ascii="Arial" w:hAnsi="Arial"/>
        <w:b/>
        <w:i w:val="0"/>
        <w:caps w:val="0"/>
        <w:color w:val="3F9C35"/>
        <w:sz w:val="20"/>
        <w:u w:val="none"/>
      </w:rPr>
    </w:tblStylePr>
    <w:tblStylePr w:type="swCell">
      <w:pPr>
        <w:numPr>
          <w:ilvl w:val="0"/>
          <w:numId w:val="0"/>
        </w:numPr>
        <w:jc w:val="left"/>
      </w:pPr>
      <w:rPr>
        <w:rFonts w:ascii="Arial" w:hAnsi="Arial"/>
        <w:b/>
        <w:i w:val="0"/>
        <w:caps w:val="0"/>
        <w:color w:val="FFFFFF"/>
        <w:sz w:val="20"/>
        <w:u w:val="none"/>
      </w:rPr>
    </w:tblStylePr>
  </w:style>
  <w:style w:type="table" w:customStyle="1" w:styleId="7039fa13-1213-41a9-bef0-afb3583e25ae">
    <w:name w:val="7039fa13-1213-41a9-bef0-afb3583e25ae"/>
    <w:basedOn w:val="TableNormal"/>
    <w:uiPriority w:val="99"/>
    <w:semiHidden/>
    <w:rsid w:val="00AB0436"/>
    <w:rPr>
      <w:rFonts w:ascii="Arial" w:eastAsiaTheme="minorHAnsi" w:hAnsi="Arial" w:cstheme="minorBidi"/>
      <w:color w:val="333333"/>
      <w:lang w:eastAsia="en-US"/>
    </w:rPr>
    <w:tblPr>
      <w:tblStyleRowBandSize w:val="1"/>
      <w:tblCellMar>
        <w:left w:w="85" w:type="dxa"/>
        <w:right w:w="85" w:type="dxa"/>
      </w:tblCellMar>
    </w:tblPr>
    <w:tcPr>
      <w:tcBorders>
        <w:top w:val="single" w:sz="4" w:space="0" w:color="009CDE"/>
        <w:left w:val="nil"/>
        <w:bottom w:val="single" w:sz="4" w:space="0" w:color="009CDE"/>
        <w:right w:val="nil"/>
      </w:tcBorders>
      <w:shd w:val="clear" w:color="auto" w:fill="FFFFFF"/>
    </w:tcPr>
    <w:tblStylePr w:type="firstRow">
      <w:pPr>
        <w:numPr>
          <w:ilvl w:val="0"/>
          <w:numId w:val="0"/>
        </w:numPr>
        <w:jc w:val="left"/>
      </w:pPr>
      <w:rPr>
        <w:rFonts w:ascii="Arial" w:hAnsi="Arial"/>
        <w:b/>
        <w:i w:val="0"/>
        <w:caps w:val="0"/>
        <w:color w:val="FFFFFF"/>
        <w:sz w:val="20"/>
        <w:u w:val="none"/>
      </w:rPr>
    </w:tblStylePr>
    <w:tblStylePr w:type="lastRow">
      <w:pPr>
        <w:numPr>
          <w:ilvl w:val="0"/>
          <w:numId w:val="0"/>
        </w:numPr>
        <w:jc w:val="left"/>
      </w:pPr>
      <w:rPr>
        <w:rFonts w:ascii="Arial" w:hAnsi="Arial"/>
        <w:b/>
        <w:i w:val="0"/>
        <w:caps w:val="0"/>
        <w:color w:val="009CDE"/>
        <w:sz w:val="20"/>
        <w:u w:val="none"/>
      </w:rPr>
    </w:tblStylePr>
    <w:tblStylePr w:type="firstCol">
      <w:pPr>
        <w:numPr>
          <w:ilvl w:val="0"/>
          <w:numId w:val="0"/>
        </w:numPr>
        <w:jc w:val="left"/>
      </w:pPr>
      <w:rPr>
        <w:rFonts w:ascii="Arial" w:hAnsi="Arial"/>
        <w:b/>
        <w:i w:val="0"/>
        <w:caps w:val="0"/>
        <w:color w:val="009CDE"/>
        <w:sz w:val="20"/>
        <w:u w:val="none"/>
      </w:rPr>
    </w:tblStylePr>
    <w:tblStylePr w:type="lastCol">
      <w:pPr>
        <w:numPr>
          <w:ilvl w:val="0"/>
          <w:numId w:val="0"/>
        </w:numPr>
        <w:jc w:val="left"/>
      </w:pPr>
      <w:rPr>
        <w:rFonts w:ascii="Arial" w:hAnsi="Arial"/>
        <w:b/>
        <w:i w:val="0"/>
        <w:caps w:val="0"/>
        <w:color w:val="333333"/>
        <w:sz w:val="20"/>
        <w:u w:val="none"/>
      </w:rPr>
    </w:tblStylePr>
    <w:tblStylePr w:type="band2Horz">
      <w:pPr>
        <w:numPr>
          <w:ilvl w:val="0"/>
          <w:numId w:val="0"/>
        </w:numPr>
        <w:jc w:val="left"/>
      </w:pPr>
      <w:rPr>
        <w:rFonts w:ascii="Arial" w:hAnsi="Arial"/>
        <w:b w:val="0"/>
        <w:i w:val="0"/>
        <w:caps w:val="0"/>
        <w:color w:val="333333"/>
        <w:sz w:val="20"/>
        <w:u w:val="none"/>
      </w:rPr>
    </w:tblStylePr>
    <w:tblStylePr w:type="neCell">
      <w:pPr>
        <w:numPr>
          <w:ilvl w:val="0"/>
          <w:numId w:val="0"/>
        </w:numPr>
        <w:jc w:val="left"/>
      </w:pPr>
      <w:rPr>
        <w:rFonts w:ascii="Arial" w:hAnsi="Arial"/>
        <w:b/>
        <w:i w:val="0"/>
        <w:caps w:val="0"/>
        <w:color w:val="FFFFFF"/>
        <w:sz w:val="20"/>
        <w:u w:val="none"/>
      </w:rPr>
    </w:tblStylePr>
    <w:tblStylePr w:type="nwCell">
      <w:pPr>
        <w:numPr>
          <w:ilvl w:val="0"/>
          <w:numId w:val="0"/>
        </w:numPr>
        <w:jc w:val="left"/>
      </w:pPr>
      <w:rPr>
        <w:rFonts w:ascii="Arial" w:hAnsi="Arial"/>
        <w:b/>
        <w:i w:val="0"/>
        <w:caps w:val="0"/>
        <w:color w:val="FFFFFF"/>
        <w:sz w:val="20"/>
        <w:u w:val="none"/>
      </w:rPr>
      <w:tblPr>
        <w:tblCellMar>
          <w:top w:w="0" w:type="dxa"/>
          <w:left w:w="85" w:type="dxa"/>
          <w:bottom w:w="0" w:type="dxa"/>
          <w:right w:w="85" w:type="dxa"/>
        </w:tblCellMar>
      </w:tblPr>
      <w:tcPr>
        <w:tcBorders>
          <w:top w:val="nil"/>
          <w:left w:val="nil"/>
          <w:bottom w:val="nil"/>
          <w:right w:val="nil"/>
        </w:tcBorders>
        <w:shd w:val="clear" w:color="auto" w:fill="009CDE"/>
        <w:vAlign w:val="top"/>
      </w:tcPr>
    </w:tblStylePr>
    <w:tblStylePr w:type="seCell">
      <w:pPr>
        <w:numPr>
          <w:ilvl w:val="0"/>
          <w:numId w:val="0"/>
        </w:numPr>
        <w:jc w:val="left"/>
      </w:pPr>
      <w:rPr>
        <w:rFonts w:ascii="Arial" w:hAnsi="Arial"/>
        <w:b/>
        <w:i w:val="0"/>
        <w:caps w:val="0"/>
        <w:color w:val="009CDE"/>
        <w:sz w:val="20"/>
        <w:u w:val="none"/>
      </w:rPr>
    </w:tblStylePr>
    <w:tblStylePr w:type="swCell">
      <w:pPr>
        <w:numPr>
          <w:ilvl w:val="0"/>
          <w:numId w:val="0"/>
        </w:numPr>
        <w:jc w:val="left"/>
      </w:pPr>
      <w:rPr>
        <w:rFonts w:ascii="Arial" w:hAnsi="Arial"/>
        <w:b/>
        <w:i w:val="0"/>
        <w:caps w:val="0"/>
        <w:color w:val="009CDE"/>
        <w:sz w:val="20"/>
        <w:u w:val="none"/>
      </w:rPr>
    </w:tblStylePr>
  </w:style>
  <w:style w:type="table" w:customStyle="1" w:styleId="2d5b3835-aa9a-46c7-aea7-1fe9e535b31f">
    <w:name w:val="2d5b3835-aa9a-46c7-aea7-1fe9e535b31f"/>
    <w:basedOn w:val="TableNormal"/>
    <w:uiPriority w:val="99"/>
    <w:semiHidden/>
    <w:rsid w:val="00AB0436"/>
    <w:pPr>
      <w:tabs>
        <w:tab w:val="num" w:pos="737"/>
      </w:tabs>
      <w:ind w:left="737" w:hanging="737"/>
    </w:pPr>
    <w:rPr>
      <w:rFonts w:ascii="Arial" w:eastAsiaTheme="minorHAnsi" w:hAnsi="Arial" w:cstheme="minorBidi"/>
      <w:color w:val="333333"/>
      <w:lang w:eastAsia="en-US"/>
    </w:rPr>
    <w:tblPr/>
    <w:tblStylePr w:type="firstRow">
      <w:pPr>
        <w:numPr>
          <w:ilvl w:val="0"/>
          <w:numId w:val="0"/>
        </w:numPr>
        <w:tabs>
          <w:tab w:val="clear" w:pos="737"/>
        </w:tabs>
        <w:ind w:left="0" w:firstLine="0"/>
        <w:jc w:val="left"/>
      </w:pPr>
      <w:rPr>
        <w:rFonts w:ascii="Arial" w:hAnsi="Arial"/>
        <w:b/>
        <w:i w:val="0"/>
        <w:caps w:val="0"/>
        <w:color w:val="FFFFFF"/>
        <w:sz w:val="20"/>
        <w:u w:val="none"/>
      </w:rPr>
    </w:tblStylePr>
    <w:tblStylePr w:type="lastRow">
      <w:pPr>
        <w:numPr>
          <w:numId w:val="28"/>
        </w:numPr>
        <w:tabs>
          <w:tab w:val="clear" w:pos="737"/>
        </w:tabs>
        <w:ind w:left="737" w:hanging="737"/>
        <w:jc w:val="left"/>
      </w:pPr>
      <w:rPr>
        <w:rFonts w:ascii="Arial" w:hAnsi="Arial"/>
        <w:b/>
        <w:i w:val="0"/>
        <w:caps w:val="0"/>
        <w:color w:val="009CDE"/>
        <w:sz w:val="20"/>
        <w:u w:val="none"/>
      </w:rPr>
    </w:tblStylePr>
    <w:tblStylePr w:type="firstCol">
      <w:pPr>
        <w:numPr>
          <w:ilvl w:val="0"/>
          <w:numId w:val="0"/>
        </w:numPr>
        <w:tabs>
          <w:tab w:val="clear" w:pos="737"/>
        </w:tabs>
        <w:ind w:left="0" w:firstLine="0"/>
        <w:jc w:val="left"/>
      </w:pPr>
      <w:rPr>
        <w:rFonts w:ascii="Arial" w:hAnsi="Arial"/>
        <w:b/>
        <w:i w:val="0"/>
        <w:caps w:val="0"/>
        <w:color w:val="FFFFFF"/>
        <w:sz w:val="20"/>
        <w:u w:val="none"/>
      </w:rPr>
    </w:tblStylePr>
    <w:tblStylePr w:type="lastCol">
      <w:pPr>
        <w:numPr>
          <w:ilvl w:val="0"/>
          <w:numId w:val="0"/>
        </w:numPr>
        <w:tabs>
          <w:tab w:val="clear" w:pos="737"/>
        </w:tabs>
        <w:ind w:left="0" w:firstLine="0"/>
        <w:jc w:val="left"/>
      </w:pPr>
      <w:rPr>
        <w:rFonts w:ascii="Arial" w:hAnsi="Arial"/>
        <w:b w:val="0"/>
        <w:i w:val="0"/>
        <w:caps w:val="0"/>
        <w:color w:val="333333"/>
        <w:sz w:val="20"/>
        <w:u w:val="none"/>
      </w:rPr>
    </w:tblStylePr>
    <w:tblStylePr w:type="band2Horz">
      <w:pPr>
        <w:numPr>
          <w:numId w:val="28"/>
        </w:numPr>
        <w:tabs>
          <w:tab w:val="clear" w:pos="737"/>
        </w:tabs>
        <w:ind w:left="737" w:hanging="737"/>
        <w:jc w:val="left"/>
      </w:pPr>
      <w:rPr>
        <w:rFonts w:ascii="Arial" w:hAnsi="Arial"/>
        <w:b w:val="0"/>
        <w:i w:val="0"/>
        <w:caps w:val="0"/>
        <w:color w:val="333333"/>
        <w:sz w:val="20"/>
        <w:u w:val="none"/>
      </w:rPr>
    </w:tblStylePr>
    <w:tblStylePr w:type="neCell">
      <w:pPr>
        <w:numPr>
          <w:ilvl w:val="0"/>
          <w:numId w:val="0"/>
        </w:numPr>
        <w:tabs>
          <w:tab w:val="clear" w:pos="737"/>
        </w:tabs>
        <w:ind w:left="0" w:firstLine="0"/>
        <w:jc w:val="left"/>
      </w:pPr>
      <w:rPr>
        <w:rFonts w:ascii="Arial" w:hAnsi="Arial"/>
        <w:b/>
        <w:i w:val="0"/>
        <w:caps w:val="0"/>
        <w:color w:val="FFFFFF"/>
        <w:sz w:val="20"/>
        <w:u w:val="none"/>
      </w:rPr>
    </w:tblStylePr>
    <w:tblStylePr w:type="nwCell">
      <w:pPr>
        <w:numPr>
          <w:ilvl w:val="0"/>
          <w:numId w:val="0"/>
        </w:numPr>
        <w:tabs>
          <w:tab w:val="clear" w:pos="737"/>
        </w:tabs>
        <w:ind w:left="0" w:firstLine="0"/>
        <w:jc w:val="left"/>
      </w:pPr>
      <w:rPr>
        <w:rFonts w:ascii="Arial" w:hAnsi="Arial"/>
        <w:b/>
        <w:i w:val="0"/>
        <w:caps w:val="0"/>
        <w:color w:val="FFFFFF"/>
        <w:sz w:val="20"/>
        <w:u w:val="none"/>
      </w:rPr>
    </w:tblStylePr>
    <w:tblStylePr w:type="seCell">
      <w:pPr>
        <w:numPr>
          <w:ilvl w:val="0"/>
          <w:numId w:val="0"/>
        </w:numPr>
        <w:tabs>
          <w:tab w:val="clear" w:pos="737"/>
        </w:tabs>
        <w:ind w:left="0" w:firstLine="0"/>
        <w:jc w:val="left"/>
      </w:pPr>
      <w:rPr>
        <w:rFonts w:ascii="Arial" w:hAnsi="Arial"/>
        <w:b/>
        <w:i w:val="0"/>
        <w:caps w:val="0"/>
        <w:color w:val="009CDE"/>
        <w:sz w:val="20"/>
        <w:u w:val="none"/>
      </w:rPr>
    </w:tblStylePr>
    <w:tblStylePr w:type="swCell">
      <w:pPr>
        <w:numPr>
          <w:ilvl w:val="0"/>
          <w:numId w:val="0"/>
        </w:numPr>
        <w:tabs>
          <w:tab w:val="clear" w:pos="737"/>
        </w:tabs>
        <w:ind w:left="0" w:firstLine="0"/>
        <w:jc w:val="left"/>
      </w:pPr>
      <w:rPr>
        <w:rFonts w:ascii="Arial" w:hAnsi="Arial"/>
        <w:b/>
        <w:i w:val="0"/>
        <w:caps w:val="0"/>
        <w:color w:val="FFFFFF"/>
        <w:sz w:val="20"/>
        <w:u w:val="none"/>
      </w:rPr>
    </w:tblStylePr>
  </w:style>
  <w:style w:type="table" w:customStyle="1" w:styleId="82bfd656-5fa2-4269-952f-1d46700b40fd">
    <w:name w:val="82bfd656-5fa2-4269-952f-1d46700b40fd"/>
    <w:basedOn w:val="TableNormal"/>
    <w:uiPriority w:val="99"/>
    <w:semiHidden/>
    <w:rsid w:val="00AB0436"/>
    <w:pPr>
      <w:tabs>
        <w:tab w:val="num" w:pos="737"/>
      </w:tabs>
      <w:ind w:left="737" w:hanging="737"/>
    </w:pPr>
    <w:rPr>
      <w:rFonts w:ascii="Arial" w:eastAsiaTheme="minorHAnsi" w:hAnsi="Arial" w:cstheme="minorBidi"/>
      <w:color w:val="333333"/>
      <w:lang w:eastAsia="en-US"/>
    </w:rPr>
    <w:tblPr>
      <w:tblStyleRowBandSize w:val="1"/>
      <w:tblCellMar>
        <w:left w:w="85" w:type="dxa"/>
        <w:right w:w="85" w:type="dxa"/>
      </w:tblCellMar>
    </w:tblPr>
    <w:tcPr>
      <w:tcBorders>
        <w:top w:val="nil"/>
        <w:left w:val="nil"/>
        <w:bottom w:val="single" w:sz="4" w:space="0" w:color="3F9C35"/>
        <w:right w:val="nil"/>
      </w:tcBorders>
      <w:shd w:val="clear" w:color="auto" w:fill="FFFFFF"/>
      <w:vAlign w:val="center"/>
    </w:tcPr>
    <w:tblStylePr w:type="firstRow">
      <w:pPr>
        <w:numPr>
          <w:ilvl w:val="0"/>
          <w:numId w:val="0"/>
        </w:numPr>
        <w:tabs>
          <w:tab w:val="clear" w:pos="737"/>
        </w:tabs>
        <w:ind w:left="0" w:firstLine="0"/>
        <w:jc w:val="left"/>
      </w:pPr>
      <w:rPr>
        <w:rFonts w:ascii="Arial" w:hAnsi="Arial"/>
        <w:b/>
        <w:i w:val="0"/>
        <w:caps w:val="0"/>
        <w:color w:val="FFFFFF"/>
        <w:sz w:val="20"/>
        <w:u w:val="none"/>
      </w:rPr>
    </w:tblStylePr>
    <w:tblStylePr w:type="lastRow">
      <w:pPr>
        <w:numPr>
          <w:numId w:val="28"/>
        </w:numPr>
        <w:tabs>
          <w:tab w:val="clear" w:pos="737"/>
        </w:tabs>
        <w:ind w:left="737" w:hanging="737"/>
        <w:jc w:val="left"/>
      </w:pPr>
      <w:rPr>
        <w:rFonts w:ascii="Arial" w:hAnsi="Arial"/>
        <w:b/>
        <w:i w:val="0"/>
        <w:caps w:val="0"/>
        <w:color w:val="3F9C35"/>
        <w:sz w:val="20"/>
        <w:u w:val="none"/>
      </w:rPr>
    </w:tblStylePr>
    <w:tblStylePr w:type="firstCol">
      <w:pPr>
        <w:numPr>
          <w:ilvl w:val="0"/>
          <w:numId w:val="0"/>
        </w:numPr>
        <w:tabs>
          <w:tab w:val="clear" w:pos="737"/>
        </w:tabs>
        <w:ind w:left="0" w:firstLine="0"/>
        <w:jc w:val="left"/>
      </w:pPr>
      <w:rPr>
        <w:rFonts w:ascii="Arial" w:hAnsi="Arial"/>
        <w:b/>
        <w:i w:val="0"/>
        <w:caps w:val="0"/>
        <w:color w:val="FFFFFF"/>
        <w:sz w:val="20"/>
        <w:u w:val="none"/>
      </w:rPr>
    </w:tblStylePr>
    <w:tblStylePr w:type="lastCol">
      <w:pPr>
        <w:numPr>
          <w:ilvl w:val="0"/>
          <w:numId w:val="0"/>
        </w:numPr>
        <w:tabs>
          <w:tab w:val="clear" w:pos="737"/>
        </w:tabs>
        <w:ind w:left="0" w:firstLine="0"/>
        <w:jc w:val="left"/>
      </w:pPr>
      <w:rPr>
        <w:rFonts w:ascii="Arial" w:hAnsi="Arial"/>
        <w:b w:val="0"/>
        <w:i w:val="0"/>
        <w:caps w:val="0"/>
        <w:color w:val="333333"/>
        <w:sz w:val="20"/>
        <w:u w:val="none"/>
      </w:rPr>
    </w:tblStylePr>
    <w:tblStylePr w:type="band2Horz">
      <w:pPr>
        <w:numPr>
          <w:numId w:val="28"/>
        </w:numPr>
        <w:tabs>
          <w:tab w:val="clear" w:pos="737"/>
        </w:tabs>
        <w:ind w:left="737" w:hanging="737"/>
        <w:jc w:val="left"/>
      </w:pPr>
      <w:rPr>
        <w:rFonts w:ascii="Arial" w:hAnsi="Arial"/>
        <w:b w:val="0"/>
        <w:i w:val="0"/>
        <w:caps w:val="0"/>
        <w:color w:val="333333"/>
        <w:sz w:val="20"/>
        <w:u w:val="none"/>
      </w:rPr>
    </w:tblStylePr>
    <w:tblStylePr w:type="neCell">
      <w:pPr>
        <w:numPr>
          <w:ilvl w:val="0"/>
          <w:numId w:val="0"/>
        </w:numPr>
        <w:tabs>
          <w:tab w:val="clear" w:pos="737"/>
        </w:tabs>
        <w:ind w:left="0" w:firstLine="0"/>
        <w:jc w:val="left"/>
      </w:pPr>
      <w:rPr>
        <w:rFonts w:ascii="Arial" w:hAnsi="Arial"/>
        <w:b/>
        <w:i w:val="0"/>
        <w:caps w:val="0"/>
        <w:color w:val="FFFFFF"/>
        <w:sz w:val="20"/>
        <w:u w:val="none"/>
      </w:rPr>
    </w:tblStylePr>
    <w:tblStylePr w:type="nwCell">
      <w:pPr>
        <w:numPr>
          <w:ilvl w:val="0"/>
          <w:numId w:val="0"/>
        </w:numPr>
        <w:tabs>
          <w:tab w:val="clear" w:pos="737"/>
        </w:tabs>
        <w:ind w:left="0" w:firstLine="0"/>
        <w:jc w:val="left"/>
      </w:pPr>
      <w:rPr>
        <w:rFonts w:ascii="Arial" w:hAnsi="Arial"/>
        <w:b/>
        <w:i w:val="0"/>
        <w:caps w:val="0"/>
        <w:color w:val="FFFFFF"/>
        <w:sz w:val="20"/>
        <w:u w:val="none"/>
      </w:rPr>
      <w:tblPr>
        <w:tblCellMar>
          <w:top w:w="0" w:type="dxa"/>
          <w:left w:w="85" w:type="dxa"/>
          <w:bottom w:w="0" w:type="dxa"/>
          <w:right w:w="85" w:type="dxa"/>
        </w:tblCellMar>
      </w:tblPr>
      <w:tcPr>
        <w:tcBorders>
          <w:top w:val="nil"/>
          <w:left w:val="nil"/>
          <w:bottom w:val="nil"/>
          <w:right w:val="nil"/>
        </w:tcBorders>
        <w:shd w:val="clear" w:color="auto" w:fill="3F9C35"/>
        <w:vAlign w:val="center"/>
      </w:tcPr>
    </w:tblStylePr>
    <w:tblStylePr w:type="seCell">
      <w:pPr>
        <w:numPr>
          <w:ilvl w:val="0"/>
          <w:numId w:val="0"/>
        </w:numPr>
        <w:tabs>
          <w:tab w:val="clear" w:pos="737"/>
        </w:tabs>
        <w:ind w:left="0" w:firstLine="0"/>
        <w:jc w:val="left"/>
      </w:pPr>
      <w:rPr>
        <w:rFonts w:ascii="Arial" w:hAnsi="Arial"/>
        <w:b/>
        <w:i w:val="0"/>
        <w:caps w:val="0"/>
        <w:color w:val="3F9C35"/>
        <w:sz w:val="20"/>
        <w:u w:val="none"/>
      </w:rPr>
    </w:tblStylePr>
    <w:tblStylePr w:type="swCell">
      <w:pPr>
        <w:numPr>
          <w:ilvl w:val="0"/>
          <w:numId w:val="0"/>
        </w:numPr>
        <w:tabs>
          <w:tab w:val="clear" w:pos="737"/>
        </w:tabs>
        <w:ind w:left="0" w:firstLine="0"/>
        <w:jc w:val="left"/>
      </w:pPr>
      <w:rPr>
        <w:rFonts w:ascii="Arial" w:hAnsi="Arial"/>
        <w:b/>
        <w:i w:val="0"/>
        <w:caps w:val="0"/>
        <w:color w:val="FFFFFF"/>
        <w:sz w:val="20"/>
        <w:u w:val="none"/>
      </w:rPr>
    </w:tblStylePr>
  </w:style>
  <w:style w:type="table" w:customStyle="1" w:styleId="3695d77e-206d-4ef3-9158-0ebb4855ac52">
    <w:name w:val="3695d77e-206d-4ef3-9158-0ebb4855ac52"/>
    <w:basedOn w:val="TableNormal"/>
    <w:uiPriority w:val="99"/>
    <w:semiHidden/>
    <w:rsid w:val="00AB0436"/>
    <w:pPr>
      <w:tabs>
        <w:tab w:val="num" w:pos="737"/>
      </w:tabs>
      <w:ind w:left="737" w:hanging="737"/>
    </w:pPr>
    <w:rPr>
      <w:rFonts w:ascii="Arial" w:eastAsiaTheme="minorHAnsi" w:hAnsi="Arial" w:cstheme="minorBidi"/>
      <w:color w:val="333333"/>
      <w:lang w:eastAsia="en-US"/>
    </w:rPr>
    <w:tblPr>
      <w:tblStyleRowBandSize w:val="1"/>
      <w:tblCellMar>
        <w:left w:w="85" w:type="dxa"/>
        <w:right w:w="85" w:type="dxa"/>
      </w:tblCellMar>
    </w:tblPr>
    <w:tcPr>
      <w:tcBorders>
        <w:top w:val="single" w:sz="4" w:space="0" w:color="009CDE"/>
        <w:left w:val="nil"/>
        <w:bottom w:val="single" w:sz="4" w:space="0" w:color="009CDE"/>
        <w:right w:val="nil"/>
      </w:tcBorders>
      <w:shd w:val="clear" w:color="auto" w:fill="FFFFFF"/>
      <w:vAlign w:val="center"/>
    </w:tcPr>
    <w:tblStylePr w:type="firstRow">
      <w:pPr>
        <w:numPr>
          <w:ilvl w:val="0"/>
          <w:numId w:val="0"/>
        </w:numPr>
        <w:tabs>
          <w:tab w:val="clear" w:pos="737"/>
        </w:tabs>
        <w:ind w:left="0" w:firstLine="0"/>
        <w:jc w:val="left"/>
      </w:pPr>
      <w:rPr>
        <w:rFonts w:ascii="Arial" w:hAnsi="Arial"/>
        <w:b/>
        <w:i w:val="0"/>
        <w:caps w:val="0"/>
        <w:color w:val="FFFFFF"/>
        <w:sz w:val="20"/>
        <w:u w:val="none"/>
      </w:rPr>
    </w:tblStylePr>
    <w:tblStylePr w:type="lastRow">
      <w:pPr>
        <w:numPr>
          <w:numId w:val="28"/>
        </w:numPr>
        <w:tabs>
          <w:tab w:val="clear" w:pos="737"/>
        </w:tabs>
        <w:ind w:left="737" w:hanging="737"/>
        <w:jc w:val="left"/>
      </w:pPr>
      <w:rPr>
        <w:rFonts w:ascii="Arial" w:hAnsi="Arial"/>
        <w:b/>
        <w:i w:val="0"/>
        <w:caps w:val="0"/>
        <w:color w:val="009CDE"/>
        <w:sz w:val="20"/>
        <w:u w:val="none"/>
      </w:rPr>
    </w:tblStylePr>
    <w:tblStylePr w:type="firstCol">
      <w:pPr>
        <w:numPr>
          <w:ilvl w:val="0"/>
          <w:numId w:val="0"/>
        </w:numPr>
        <w:tabs>
          <w:tab w:val="clear" w:pos="737"/>
        </w:tabs>
        <w:ind w:left="0" w:firstLine="0"/>
        <w:jc w:val="left"/>
      </w:pPr>
      <w:rPr>
        <w:rFonts w:ascii="Arial" w:hAnsi="Arial"/>
        <w:b/>
        <w:i w:val="0"/>
        <w:caps w:val="0"/>
        <w:color w:val="009CDE"/>
        <w:sz w:val="20"/>
        <w:u w:val="none"/>
      </w:rPr>
    </w:tblStylePr>
    <w:tblStylePr w:type="lastCol">
      <w:pPr>
        <w:numPr>
          <w:ilvl w:val="0"/>
          <w:numId w:val="0"/>
        </w:numPr>
        <w:tabs>
          <w:tab w:val="clear" w:pos="737"/>
        </w:tabs>
        <w:ind w:left="0" w:firstLine="0"/>
        <w:jc w:val="left"/>
      </w:pPr>
      <w:rPr>
        <w:rFonts w:ascii="Arial" w:hAnsi="Arial"/>
        <w:b/>
        <w:i w:val="0"/>
        <w:caps w:val="0"/>
        <w:color w:val="333333"/>
        <w:sz w:val="20"/>
        <w:u w:val="none"/>
      </w:rPr>
    </w:tblStylePr>
    <w:tblStylePr w:type="band2Horz">
      <w:pPr>
        <w:numPr>
          <w:numId w:val="28"/>
        </w:numPr>
        <w:tabs>
          <w:tab w:val="clear" w:pos="737"/>
        </w:tabs>
        <w:ind w:left="737" w:hanging="737"/>
        <w:jc w:val="left"/>
      </w:pPr>
      <w:rPr>
        <w:rFonts w:ascii="Arial" w:hAnsi="Arial"/>
        <w:b w:val="0"/>
        <w:i w:val="0"/>
        <w:caps w:val="0"/>
        <w:color w:val="333333"/>
        <w:sz w:val="20"/>
        <w:u w:val="none"/>
      </w:rPr>
    </w:tblStylePr>
    <w:tblStylePr w:type="neCell">
      <w:pPr>
        <w:numPr>
          <w:ilvl w:val="0"/>
          <w:numId w:val="0"/>
        </w:numPr>
        <w:tabs>
          <w:tab w:val="clear" w:pos="737"/>
        </w:tabs>
        <w:ind w:left="0" w:firstLine="0"/>
        <w:jc w:val="left"/>
      </w:pPr>
      <w:rPr>
        <w:rFonts w:ascii="Arial" w:hAnsi="Arial"/>
        <w:b/>
        <w:i w:val="0"/>
        <w:caps w:val="0"/>
        <w:color w:val="FFFFFF"/>
        <w:sz w:val="20"/>
        <w:u w:val="none"/>
      </w:rPr>
    </w:tblStylePr>
    <w:tblStylePr w:type="nwCell">
      <w:pPr>
        <w:numPr>
          <w:ilvl w:val="0"/>
          <w:numId w:val="0"/>
        </w:numPr>
        <w:tabs>
          <w:tab w:val="clear" w:pos="737"/>
        </w:tabs>
        <w:ind w:left="0" w:firstLine="0"/>
        <w:jc w:val="left"/>
      </w:pPr>
      <w:rPr>
        <w:rFonts w:ascii="Arial" w:hAnsi="Arial"/>
        <w:b/>
        <w:i w:val="0"/>
        <w:caps w:val="0"/>
        <w:color w:val="FFFFFF"/>
        <w:sz w:val="20"/>
        <w:u w:val="none"/>
      </w:rPr>
      <w:tblPr>
        <w:tblCellMar>
          <w:top w:w="0" w:type="dxa"/>
          <w:left w:w="85" w:type="dxa"/>
          <w:bottom w:w="0" w:type="dxa"/>
          <w:right w:w="85" w:type="dxa"/>
        </w:tblCellMar>
      </w:tblPr>
      <w:tcPr>
        <w:tcBorders>
          <w:top w:val="nil"/>
          <w:left w:val="nil"/>
          <w:bottom w:val="nil"/>
          <w:right w:val="nil"/>
        </w:tcBorders>
        <w:shd w:val="clear" w:color="auto" w:fill="009CDE"/>
        <w:vAlign w:val="center"/>
      </w:tcPr>
    </w:tblStylePr>
    <w:tblStylePr w:type="seCell">
      <w:pPr>
        <w:numPr>
          <w:ilvl w:val="0"/>
          <w:numId w:val="0"/>
        </w:numPr>
        <w:tabs>
          <w:tab w:val="clear" w:pos="737"/>
        </w:tabs>
        <w:ind w:left="0" w:firstLine="0"/>
        <w:jc w:val="left"/>
      </w:pPr>
      <w:rPr>
        <w:rFonts w:ascii="Arial" w:hAnsi="Arial"/>
        <w:b/>
        <w:i w:val="0"/>
        <w:caps w:val="0"/>
        <w:color w:val="009CDE"/>
        <w:sz w:val="20"/>
        <w:u w:val="none"/>
      </w:rPr>
    </w:tblStylePr>
    <w:tblStylePr w:type="swCell">
      <w:pPr>
        <w:numPr>
          <w:ilvl w:val="0"/>
          <w:numId w:val="0"/>
        </w:numPr>
        <w:tabs>
          <w:tab w:val="clear" w:pos="737"/>
        </w:tabs>
        <w:ind w:left="0" w:firstLine="0"/>
        <w:jc w:val="left"/>
      </w:pPr>
      <w:rPr>
        <w:rFonts w:ascii="Arial" w:hAnsi="Arial"/>
        <w:b/>
        <w:i w:val="0"/>
        <w:caps w:val="0"/>
        <w:color w:val="009CDE"/>
        <w:sz w:val="20"/>
        <w:u w:val="none"/>
      </w:rPr>
    </w:tblStylePr>
  </w:style>
  <w:style w:type="paragraph" w:customStyle="1" w:styleId="ECE1648A-974D-4610-B8A4-4AD3FCF1475B">
    <w:name w:val="ECE1648A-974D-4610-B8A4-4AD3FCF1475B"/>
    <w:hidden/>
    <w:rsid w:val="00AB0436"/>
    <w:pPr>
      <w:spacing w:before="28" w:after="28"/>
    </w:pPr>
    <w:rPr>
      <w:rFonts w:asciiTheme="minorHAnsi" w:eastAsiaTheme="minorHAnsi" w:hAnsiTheme="minorHAnsi" w:cstheme="minorBidi"/>
      <w:color w:val="000000" w:themeColor="text1"/>
      <w:lang w:eastAsia="en-US"/>
    </w:rPr>
  </w:style>
  <w:style w:type="numbering" w:customStyle="1" w:styleId="NumbLstBullet">
    <w:name w:val="NumbLstBullet"/>
    <w:uiPriority w:val="99"/>
    <w:rsid w:val="00AB0436"/>
    <w:pPr>
      <w:numPr>
        <w:numId w:val="64"/>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24888">
      <w:bodyDiv w:val="1"/>
      <w:marLeft w:val="0"/>
      <w:marRight w:val="0"/>
      <w:marTop w:val="0"/>
      <w:marBottom w:val="0"/>
      <w:divBdr>
        <w:top w:val="none" w:sz="0" w:space="0" w:color="auto"/>
        <w:left w:val="none" w:sz="0" w:space="0" w:color="auto"/>
        <w:bottom w:val="none" w:sz="0" w:space="0" w:color="auto"/>
        <w:right w:val="none" w:sz="0" w:space="0" w:color="auto"/>
      </w:divBdr>
    </w:div>
    <w:div w:id="161821825">
      <w:bodyDiv w:val="1"/>
      <w:marLeft w:val="0"/>
      <w:marRight w:val="0"/>
      <w:marTop w:val="0"/>
      <w:marBottom w:val="0"/>
      <w:divBdr>
        <w:top w:val="none" w:sz="0" w:space="0" w:color="auto"/>
        <w:left w:val="none" w:sz="0" w:space="0" w:color="auto"/>
        <w:bottom w:val="none" w:sz="0" w:space="0" w:color="auto"/>
        <w:right w:val="none" w:sz="0" w:space="0" w:color="auto"/>
      </w:divBdr>
    </w:div>
    <w:div w:id="435951119">
      <w:bodyDiv w:val="1"/>
      <w:marLeft w:val="0"/>
      <w:marRight w:val="0"/>
      <w:marTop w:val="0"/>
      <w:marBottom w:val="0"/>
      <w:divBdr>
        <w:top w:val="none" w:sz="0" w:space="0" w:color="auto"/>
        <w:left w:val="none" w:sz="0" w:space="0" w:color="auto"/>
        <w:bottom w:val="none" w:sz="0" w:space="0" w:color="auto"/>
        <w:right w:val="none" w:sz="0" w:space="0" w:color="auto"/>
      </w:divBdr>
    </w:div>
    <w:div w:id="505244004">
      <w:bodyDiv w:val="1"/>
      <w:marLeft w:val="0"/>
      <w:marRight w:val="0"/>
      <w:marTop w:val="0"/>
      <w:marBottom w:val="0"/>
      <w:divBdr>
        <w:top w:val="none" w:sz="0" w:space="0" w:color="auto"/>
        <w:left w:val="none" w:sz="0" w:space="0" w:color="auto"/>
        <w:bottom w:val="none" w:sz="0" w:space="0" w:color="auto"/>
        <w:right w:val="none" w:sz="0" w:space="0" w:color="auto"/>
      </w:divBdr>
    </w:div>
    <w:div w:id="673803363">
      <w:bodyDiv w:val="1"/>
      <w:marLeft w:val="0"/>
      <w:marRight w:val="0"/>
      <w:marTop w:val="0"/>
      <w:marBottom w:val="0"/>
      <w:divBdr>
        <w:top w:val="none" w:sz="0" w:space="0" w:color="auto"/>
        <w:left w:val="none" w:sz="0" w:space="0" w:color="auto"/>
        <w:bottom w:val="none" w:sz="0" w:space="0" w:color="auto"/>
        <w:right w:val="none" w:sz="0" w:space="0" w:color="auto"/>
      </w:divBdr>
    </w:div>
    <w:div w:id="856306864">
      <w:bodyDiv w:val="1"/>
      <w:marLeft w:val="0"/>
      <w:marRight w:val="0"/>
      <w:marTop w:val="0"/>
      <w:marBottom w:val="0"/>
      <w:divBdr>
        <w:top w:val="none" w:sz="0" w:space="0" w:color="auto"/>
        <w:left w:val="none" w:sz="0" w:space="0" w:color="auto"/>
        <w:bottom w:val="none" w:sz="0" w:space="0" w:color="auto"/>
        <w:right w:val="none" w:sz="0" w:space="0" w:color="auto"/>
      </w:divBdr>
    </w:div>
    <w:div w:id="906453764">
      <w:bodyDiv w:val="1"/>
      <w:marLeft w:val="0"/>
      <w:marRight w:val="0"/>
      <w:marTop w:val="0"/>
      <w:marBottom w:val="0"/>
      <w:divBdr>
        <w:top w:val="none" w:sz="0" w:space="0" w:color="auto"/>
        <w:left w:val="none" w:sz="0" w:space="0" w:color="auto"/>
        <w:bottom w:val="none" w:sz="0" w:space="0" w:color="auto"/>
        <w:right w:val="none" w:sz="0" w:space="0" w:color="auto"/>
      </w:divBdr>
    </w:div>
    <w:div w:id="1229462244">
      <w:bodyDiv w:val="1"/>
      <w:marLeft w:val="0"/>
      <w:marRight w:val="0"/>
      <w:marTop w:val="0"/>
      <w:marBottom w:val="0"/>
      <w:divBdr>
        <w:top w:val="none" w:sz="0" w:space="0" w:color="auto"/>
        <w:left w:val="none" w:sz="0" w:space="0" w:color="auto"/>
        <w:bottom w:val="none" w:sz="0" w:space="0" w:color="auto"/>
        <w:right w:val="none" w:sz="0" w:space="0" w:color="auto"/>
      </w:divBdr>
    </w:div>
    <w:div w:id="1232425478">
      <w:bodyDiv w:val="1"/>
      <w:marLeft w:val="0"/>
      <w:marRight w:val="0"/>
      <w:marTop w:val="0"/>
      <w:marBottom w:val="0"/>
      <w:divBdr>
        <w:top w:val="none" w:sz="0" w:space="0" w:color="auto"/>
        <w:left w:val="none" w:sz="0" w:space="0" w:color="auto"/>
        <w:bottom w:val="none" w:sz="0" w:space="0" w:color="auto"/>
        <w:right w:val="none" w:sz="0" w:space="0" w:color="auto"/>
      </w:divBdr>
    </w:div>
    <w:div w:id="1345134517">
      <w:bodyDiv w:val="1"/>
      <w:marLeft w:val="0"/>
      <w:marRight w:val="0"/>
      <w:marTop w:val="0"/>
      <w:marBottom w:val="0"/>
      <w:divBdr>
        <w:top w:val="none" w:sz="0" w:space="0" w:color="auto"/>
        <w:left w:val="none" w:sz="0" w:space="0" w:color="auto"/>
        <w:bottom w:val="none" w:sz="0" w:space="0" w:color="auto"/>
        <w:right w:val="none" w:sz="0" w:space="0" w:color="auto"/>
      </w:divBdr>
    </w:div>
    <w:div w:id="1369256417">
      <w:bodyDiv w:val="1"/>
      <w:marLeft w:val="0"/>
      <w:marRight w:val="0"/>
      <w:marTop w:val="0"/>
      <w:marBottom w:val="0"/>
      <w:divBdr>
        <w:top w:val="none" w:sz="0" w:space="0" w:color="auto"/>
        <w:left w:val="none" w:sz="0" w:space="0" w:color="auto"/>
        <w:bottom w:val="none" w:sz="0" w:space="0" w:color="auto"/>
        <w:right w:val="none" w:sz="0" w:space="0" w:color="auto"/>
      </w:divBdr>
    </w:div>
    <w:div w:id="1536305928">
      <w:bodyDiv w:val="1"/>
      <w:marLeft w:val="0"/>
      <w:marRight w:val="0"/>
      <w:marTop w:val="0"/>
      <w:marBottom w:val="0"/>
      <w:divBdr>
        <w:top w:val="none" w:sz="0" w:space="0" w:color="auto"/>
        <w:left w:val="none" w:sz="0" w:space="0" w:color="auto"/>
        <w:bottom w:val="none" w:sz="0" w:space="0" w:color="auto"/>
        <w:right w:val="none" w:sz="0" w:space="0" w:color="auto"/>
      </w:divBdr>
    </w:div>
    <w:div w:id="1540899580">
      <w:bodyDiv w:val="1"/>
      <w:marLeft w:val="0"/>
      <w:marRight w:val="0"/>
      <w:marTop w:val="0"/>
      <w:marBottom w:val="0"/>
      <w:divBdr>
        <w:top w:val="none" w:sz="0" w:space="0" w:color="auto"/>
        <w:left w:val="none" w:sz="0" w:space="0" w:color="auto"/>
        <w:bottom w:val="none" w:sz="0" w:space="0" w:color="auto"/>
        <w:right w:val="none" w:sz="0" w:space="0" w:color="auto"/>
      </w:divBdr>
    </w:div>
    <w:div w:id="1565484959">
      <w:bodyDiv w:val="1"/>
      <w:marLeft w:val="0"/>
      <w:marRight w:val="0"/>
      <w:marTop w:val="0"/>
      <w:marBottom w:val="0"/>
      <w:divBdr>
        <w:top w:val="none" w:sz="0" w:space="0" w:color="auto"/>
        <w:left w:val="none" w:sz="0" w:space="0" w:color="auto"/>
        <w:bottom w:val="none" w:sz="0" w:space="0" w:color="auto"/>
        <w:right w:val="none" w:sz="0" w:space="0" w:color="auto"/>
      </w:divBdr>
    </w:div>
    <w:div w:id="1639338789">
      <w:bodyDiv w:val="1"/>
      <w:marLeft w:val="0"/>
      <w:marRight w:val="0"/>
      <w:marTop w:val="0"/>
      <w:marBottom w:val="0"/>
      <w:divBdr>
        <w:top w:val="none" w:sz="0" w:space="0" w:color="auto"/>
        <w:left w:val="none" w:sz="0" w:space="0" w:color="auto"/>
        <w:bottom w:val="none" w:sz="0" w:space="0" w:color="auto"/>
        <w:right w:val="none" w:sz="0" w:space="0" w:color="auto"/>
      </w:divBdr>
    </w:div>
    <w:div w:id="1694913661">
      <w:bodyDiv w:val="1"/>
      <w:marLeft w:val="0"/>
      <w:marRight w:val="0"/>
      <w:marTop w:val="0"/>
      <w:marBottom w:val="0"/>
      <w:divBdr>
        <w:top w:val="none" w:sz="0" w:space="0" w:color="auto"/>
        <w:left w:val="none" w:sz="0" w:space="0" w:color="auto"/>
        <w:bottom w:val="none" w:sz="0" w:space="0" w:color="auto"/>
        <w:right w:val="none" w:sz="0" w:space="0" w:color="auto"/>
      </w:divBdr>
    </w:div>
    <w:div w:id="1745057606">
      <w:bodyDiv w:val="1"/>
      <w:marLeft w:val="0"/>
      <w:marRight w:val="0"/>
      <w:marTop w:val="0"/>
      <w:marBottom w:val="0"/>
      <w:divBdr>
        <w:top w:val="none" w:sz="0" w:space="0" w:color="auto"/>
        <w:left w:val="none" w:sz="0" w:space="0" w:color="auto"/>
        <w:bottom w:val="none" w:sz="0" w:space="0" w:color="auto"/>
        <w:right w:val="none" w:sz="0" w:space="0" w:color="auto"/>
      </w:divBdr>
    </w:div>
    <w:div w:id="1756852266">
      <w:bodyDiv w:val="1"/>
      <w:marLeft w:val="0"/>
      <w:marRight w:val="0"/>
      <w:marTop w:val="0"/>
      <w:marBottom w:val="0"/>
      <w:divBdr>
        <w:top w:val="none" w:sz="0" w:space="0" w:color="auto"/>
        <w:left w:val="none" w:sz="0" w:space="0" w:color="auto"/>
        <w:bottom w:val="none" w:sz="0" w:space="0" w:color="auto"/>
        <w:right w:val="none" w:sz="0" w:space="0" w:color="auto"/>
      </w:divBdr>
    </w:div>
    <w:div w:id="1844856401">
      <w:bodyDiv w:val="1"/>
      <w:marLeft w:val="0"/>
      <w:marRight w:val="0"/>
      <w:marTop w:val="0"/>
      <w:marBottom w:val="0"/>
      <w:divBdr>
        <w:top w:val="none" w:sz="0" w:space="0" w:color="auto"/>
        <w:left w:val="none" w:sz="0" w:space="0" w:color="auto"/>
        <w:bottom w:val="none" w:sz="0" w:space="0" w:color="auto"/>
        <w:right w:val="none" w:sz="0" w:space="0" w:color="auto"/>
      </w:divBdr>
    </w:div>
    <w:div w:id="1943342298">
      <w:bodyDiv w:val="1"/>
      <w:marLeft w:val="0"/>
      <w:marRight w:val="0"/>
      <w:marTop w:val="0"/>
      <w:marBottom w:val="0"/>
      <w:divBdr>
        <w:top w:val="none" w:sz="0" w:space="0" w:color="auto"/>
        <w:left w:val="none" w:sz="0" w:space="0" w:color="auto"/>
        <w:bottom w:val="none" w:sz="0" w:space="0" w:color="auto"/>
        <w:right w:val="none" w:sz="0" w:space="0" w:color="auto"/>
      </w:divBdr>
    </w:div>
    <w:div w:id="2035613971">
      <w:bodyDiv w:val="1"/>
      <w:marLeft w:val="0"/>
      <w:marRight w:val="0"/>
      <w:marTop w:val="0"/>
      <w:marBottom w:val="0"/>
      <w:divBdr>
        <w:top w:val="none" w:sz="0" w:space="0" w:color="auto"/>
        <w:left w:val="none" w:sz="0" w:space="0" w:color="auto"/>
        <w:bottom w:val="none" w:sz="0" w:space="0" w:color="auto"/>
        <w:right w:val="none" w:sz="0" w:space="0" w:color="auto"/>
      </w:divBdr>
    </w:div>
    <w:div w:id="2046522177">
      <w:bodyDiv w:val="1"/>
      <w:marLeft w:val="0"/>
      <w:marRight w:val="0"/>
      <w:marTop w:val="0"/>
      <w:marBottom w:val="0"/>
      <w:divBdr>
        <w:top w:val="none" w:sz="0" w:space="0" w:color="auto"/>
        <w:left w:val="none" w:sz="0" w:space="0" w:color="auto"/>
        <w:bottom w:val="none" w:sz="0" w:space="0" w:color="auto"/>
        <w:right w:val="none" w:sz="0" w:space="0" w:color="auto"/>
      </w:divBdr>
    </w:div>
    <w:div w:id="2055041863">
      <w:bodyDiv w:val="1"/>
      <w:marLeft w:val="0"/>
      <w:marRight w:val="0"/>
      <w:marTop w:val="0"/>
      <w:marBottom w:val="0"/>
      <w:divBdr>
        <w:top w:val="none" w:sz="0" w:space="0" w:color="auto"/>
        <w:left w:val="none" w:sz="0" w:space="0" w:color="auto"/>
        <w:bottom w:val="none" w:sz="0" w:space="0" w:color="auto"/>
        <w:right w:val="none" w:sz="0" w:space="0" w:color="auto"/>
      </w:divBdr>
    </w:div>
    <w:div w:id="20594313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2.xml"/><Relationship Id="rId18" Type="http://schemas.openxmlformats.org/officeDocument/2006/relationships/footer" Target="footer4.xml"/><Relationship Id="rId26" Type="http://schemas.openxmlformats.org/officeDocument/2006/relationships/image" Target="media/image6.png"/><Relationship Id="rId3" Type="http://schemas.openxmlformats.org/officeDocument/2006/relationships/customXml" Target="../customXml/item3.xml"/><Relationship Id="rId21" Type="http://schemas.openxmlformats.org/officeDocument/2006/relationships/chart" Target="charts/chart2.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header" Target="header3.xml"/><Relationship Id="rId25" Type="http://schemas.openxmlformats.org/officeDocument/2006/relationships/image" Target="media/image5.png"/><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chart" Target="charts/chart1.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chart" Target="charts/chart5.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chart" Target="charts/chart4.xml"/><Relationship Id="rId28" Type="http://schemas.openxmlformats.org/officeDocument/2006/relationships/hyperlink" Target="https://www.linkedin.com/company/rsk-group" TargetMode="External"/><Relationship Id="rId10" Type="http://schemas.openxmlformats.org/officeDocument/2006/relationships/endnotes" Target="endnotes.xml"/><Relationship Id="rId19" Type="http://schemas.openxmlformats.org/officeDocument/2006/relationships/hyperlink" Target="https://www.gov.uk/government/publications/million-hours-fund-evaluation-reports"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chart" Target="charts/chart3.xml"/><Relationship Id="rId27" Type="http://schemas.openxmlformats.org/officeDocument/2006/relationships/image" Target="media/image7.png"/><Relationship Id="rId30" Type="http://schemas.openxmlformats.org/officeDocument/2006/relationships/theme" Target="theme/theme1.xml"/></Relationships>
</file>

<file path=word/_rels/footer2.xml.rels><?xml version="1.0" encoding="UTF-8" standalone="yes"?>
<Relationships xmlns="http://schemas.openxmlformats.org/package/2006/relationships"><Relationship Id="rId1" Type="http://schemas.openxmlformats.org/officeDocument/2006/relationships/image" Target="media/image1.jpeg"/></Relationships>
</file>

<file path=word/_rels/footnotes.xml.rels><?xml version="1.0" encoding="UTF-8" standalone="yes"?>
<Relationships xmlns="http://schemas.openxmlformats.org/package/2006/relationships"><Relationship Id="rId3" Type="http://schemas.openxmlformats.org/officeDocument/2006/relationships/hyperlink" Target="https://www.gov.uk/government/publications/youth-worker-interactions-with-other-sectors-better-understanding-multi-agency-working-to-support-young-people/youth-worker-interactions-with-other-sectors-better-understanding-multi-agency-working-to-support-young-people" TargetMode="External"/><Relationship Id="rId2" Type="http://schemas.openxmlformats.org/officeDocument/2006/relationships/hyperlink" Target="https://protect.checkpoint.com/v2/r02/___https://assets.publishing.service.gov.uk/rjinfd*~*bchf*~*fajc/5ca559ka78k8/dRnqqnts_Mtzwx_Kzsi_Nsyjwnr_Wjutwy_6_KNSFQ.uik___.YzJlOnJza2dyb3VwcGxjOmM6bzplNjBhMTYyMWEyMjZjZWIyNjAzNWMxMTdjZGFjMjUxODo3Ojk0OWI6Yjk4NjgwMTljZWUwODQ2N2Q1MzQwOWQxMjliZjkzY2ZlMmRmZjg0MjQ5OTA5ZTBmODY1YTUzZGMwNWE4ZTA2ZTpwOlQ6VA" TargetMode="External"/><Relationship Id="rId1" Type="http://schemas.openxmlformats.org/officeDocument/2006/relationships/hyperlink" Target="https://protect.checkpoint.com/v2/r02/___https://www.gov.uk/ltAjwsrjsyduzgqnhfyntsxdnrufhyx-tk-fsyn-xthnfq-gjmfAntzw-ts-nsinAnizfqx-fsi-htrrzsnynjxdfsyn-xthnfq-gjmfAntzw-nrufhyx-ts-nsinAnizfqx-fsi-qthfq-htrrzsnynjx___.YzJlOnJza2dyb3VwcGxjOmM6bzplNjBhMTYyMWEyMjZjZWIyNjAzNWMxMTdjZGFjMjUxODo3Ojk1Mjc6MTIzYTdkY2ZmOTU3MzIwNTgyZGIxZTE3ZTc2Yjk0MTlkNWVlZmVlNGE5OTBmZDNlYzhhYTY3MzU2YWRhNTM1MzpwOlQ6VA" TargetMode="External"/><Relationship Id="rId6" Type="http://schemas.openxmlformats.org/officeDocument/2006/relationships/hyperlink" Target="https://protect.checkpoint.com/v2/r02/___https://www.ymcageorgewilliams.uk/xnyjxdijkfzqydknqjxd7579-57d3UXe75Yjhme75Lznije75Ozsje7578e75KNSFQe757.uik___.YzJlOnJza2dyb3VwcGxjOmM6bzplNjBhMTYyMWEyMjZjZWIyNjAzNWMxMTdjZGFjMjUxODo3OmZmZjY6NTA4ZDhkY2MxMjg2ZTkzNmIwZmI0OTBmNjBhOTBlZDQ0NmJmZjI0NzE3NjMxN2ViMmIxNjZjODkwZDEwMWYyZDpwOlQ6VA" TargetMode="External"/><Relationship Id="rId5" Type="http://schemas.openxmlformats.org/officeDocument/2006/relationships/hyperlink" Target="https://www.understandingsociety.ac.uk/wp-content/uploads/documentation/main-survey/questionnaires/6614-main-survey-self-completion-questionnaire-youth-gb-w14.pdf" TargetMode="External"/><Relationship Id="rId4" Type="http://schemas.openxmlformats.org/officeDocument/2006/relationships/hyperlink" Target="https://www.gov.uk/government/statistics/youth-participation-pilot-survey-findings/youth-participation-pilot-survey-executive-summary" TargetMode="External"/></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3" Type="http://schemas.openxmlformats.org/officeDocument/2006/relationships/oleObject" Target="file:///\\btuk.local\National\Belfast\Clients\PACEC%20Clients\SEP%20CLIENT%20NOVATION\DCMS%20-%201095841\LIVE\ENG%20630%20-%20Million%20Hours%20Fund%20Evaluation\4.%20Working%20Files\Data%20Analysis\YP%20survey%20analysis\Year%202\Descriptive%20Stats\YP%20Survey_Descriptive%20Stat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btuk.local\National\Belfast\Clients\PACEC%20Clients\SEP%20CLIENT%20NOVATION\DCMS%20-%201095841\LIVE\ENG%20630%20-%20Million%20Hours%20Fund%20Evaluation\4.%20Working%20Files\Data%20Analysis\YP%20survey%20analysis\Year%202\Descriptive%20Stats\YP%20Survey_Descriptive%20Stats.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btuk.local\National\Belfast\Clients\PACEC%20Clients\SEP%20CLIENT%20NOVATION\DCMS%20-%201095841\LIVE\ENG%20630%20-%20Million%20Hours%20Fund%20Evaluation\4.%20Working%20Files\Data%20Analysis\YP%20survey%20analysis\Year%202\Descriptive%20Stats\YP%20Survey_Descriptive%20Stat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btuk.local\National\Belfast\Clients\PACEC%20Clients\SEP%20CLIENT%20NOVATION\DCMS%20-%201095841\LIVE\ENG%20630%20-%20Million%20Hours%20Fund%20Evaluation\4.%20Working%20Files\Data%20Analysis\YP%20survey%20analysis\Year%202\YP%20Survey%20Year%202%20dataset.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btuk.local\National\Belfast\Clients\PACEC%20Clients\SEP%20CLIENT%20NOVATION\DCMS%20-%201095841\LIVE\ENG%20630%20-%20Million%20Hours%20Fund%20Evaluation\4.%20Working%20Files\Data%20Analysis\YP%20survey%20analysis\Year%202\Descriptive%20Stats\YP%20Survey_Descriptive%20Stats.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'Q5'!$A$10:$A$15</c:f>
              <c:strCache>
                <c:ptCount val="6"/>
                <c:pt idx="0">
                  <c:v>Once</c:v>
                </c:pt>
                <c:pt idx="1">
                  <c:v>Twice</c:v>
                </c:pt>
                <c:pt idx="2">
                  <c:v>3 times</c:v>
                </c:pt>
                <c:pt idx="3">
                  <c:v>4 times</c:v>
                </c:pt>
                <c:pt idx="4">
                  <c:v>5 times</c:v>
                </c:pt>
                <c:pt idx="5">
                  <c:v>More than 5 times a week</c:v>
                </c:pt>
              </c:strCache>
            </c:strRef>
          </c:cat>
          <c:val>
            <c:numRef>
              <c:f>'Q5'!$B$10:$B$15</c:f>
              <c:numCache>
                <c:formatCode>0%</c:formatCode>
                <c:ptCount val="6"/>
                <c:pt idx="0">
                  <c:v>0.41359223300970877</c:v>
                </c:pt>
                <c:pt idx="1">
                  <c:v>0.35728155339805823</c:v>
                </c:pt>
                <c:pt idx="2">
                  <c:v>0.11262135922330097</c:v>
                </c:pt>
                <c:pt idx="3">
                  <c:v>7.9611650485436891E-2</c:v>
                </c:pt>
                <c:pt idx="4">
                  <c:v>1.7475728155339806E-2</c:v>
                </c:pt>
                <c:pt idx="5">
                  <c:v>1.9417475728155338E-2</c:v>
                </c:pt>
              </c:numCache>
            </c:numRef>
          </c:val>
          <c:extLst>
            <c:ext xmlns:c16="http://schemas.microsoft.com/office/drawing/2014/chart" uri="{C3380CC4-5D6E-409C-BE32-E72D297353CC}">
              <c16:uniqueId val="{00000000-0BB9-4606-AD94-A35649567233}"/>
            </c:ext>
          </c:extLst>
        </c:ser>
        <c:dLbls>
          <c:dLblPos val="outEnd"/>
          <c:showLegendKey val="0"/>
          <c:showVal val="1"/>
          <c:showCatName val="0"/>
          <c:showSerName val="0"/>
          <c:showPercent val="0"/>
          <c:showBubbleSize val="0"/>
        </c:dLbls>
        <c:gapWidth val="219"/>
        <c:overlap val="-27"/>
        <c:axId val="1276010120"/>
        <c:axId val="1276012280"/>
      </c:barChart>
      <c:catAx>
        <c:axId val="1276010120"/>
        <c:scaling>
          <c:orientation val="minMax"/>
        </c:scaling>
        <c:delete val="0"/>
        <c:axPos val="b"/>
        <c:title>
          <c:tx>
            <c:rich>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GB"/>
                  <a:t>Times per week</a:t>
                </a:r>
              </a:p>
            </c:rich>
          </c:tx>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GB"/>
            </a:p>
          </c:txPr>
        </c:title>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76012280"/>
        <c:crosses val="autoZero"/>
        <c:auto val="1"/>
        <c:lblAlgn val="ctr"/>
        <c:lblOffset val="100"/>
        <c:noMultiLvlLbl val="0"/>
      </c:catAx>
      <c:valAx>
        <c:axId val="1276012280"/>
        <c:scaling>
          <c:orientation val="minMax"/>
        </c:scaling>
        <c:delete val="0"/>
        <c:axPos val="l"/>
        <c:majorGridlines>
          <c:spPr>
            <a:ln w="9525">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GB"/>
                  <a:t>Percentage of YP</a:t>
                </a:r>
              </a:p>
            </c:rich>
          </c:tx>
          <c:layout>
            <c:manualLayout>
              <c:xMode val="edge"/>
              <c:yMode val="edge"/>
              <c:x val="6.6674074897210799E-3"/>
              <c:y val="0.21055254739706009"/>
            </c:manualLayout>
          </c:layout>
          <c:overlay val="0"/>
          <c:spPr>
            <a:noFill/>
            <a:ln>
              <a:noFill/>
            </a:ln>
            <a:effectLst/>
          </c:spPr>
          <c:txPr>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76010120"/>
        <c:crosses val="autoZero"/>
        <c:crossBetween val="between"/>
      </c:valAx>
      <c:spPr>
        <a:noFill/>
        <a:ln>
          <a:noFill/>
        </a:ln>
        <a:effectLst/>
      </c:spPr>
    </c:plotArea>
    <c:plotVisOnly val="1"/>
    <c:dispBlanksAs val="gap"/>
    <c:showDLblsOverMax val="0"/>
  </c:chart>
  <c:spPr>
    <a:solidFill>
      <a:schemeClr val="bg1"/>
    </a:solidFill>
    <a:ln w="9525">
      <a:noFill/>
      <a:round/>
    </a:ln>
    <a:effectLst/>
  </c:spPr>
  <c:txPr>
    <a:bodyPr/>
    <a:lstStyle/>
    <a:p>
      <a:pPr>
        <a:defRPr sz="11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'Q6'!$A$13:$A$21</c:f>
              <c:strCache>
                <c:ptCount val="9"/>
                <c:pt idx="0">
                  <c:v>1-2 hours per week</c:v>
                </c:pt>
                <c:pt idx="1">
                  <c:v>3-4 hours per week</c:v>
                </c:pt>
                <c:pt idx="2">
                  <c:v>5-6 hours per week</c:v>
                </c:pt>
                <c:pt idx="3">
                  <c:v>7-8 hours per week</c:v>
                </c:pt>
                <c:pt idx="4">
                  <c:v>9-10 hours per week</c:v>
                </c:pt>
                <c:pt idx="5">
                  <c:v>11-12 hours per week</c:v>
                </c:pt>
                <c:pt idx="6">
                  <c:v>13-14 hours per week</c:v>
                </c:pt>
                <c:pt idx="7">
                  <c:v>15+ hours per week</c:v>
                </c:pt>
                <c:pt idx="8">
                  <c:v>Don’t know</c:v>
                </c:pt>
              </c:strCache>
            </c:strRef>
          </c:cat>
          <c:val>
            <c:numRef>
              <c:f>'Q6'!$B$13:$B$21</c:f>
              <c:numCache>
                <c:formatCode>0%</c:formatCode>
                <c:ptCount val="9"/>
                <c:pt idx="0">
                  <c:v>0.36310679611650487</c:v>
                </c:pt>
                <c:pt idx="1">
                  <c:v>0.37087378640776697</c:v>
                </c:pt>
                <c:pt idx="2">
                  <c:v>8.7378640776699032E-2</c:v>
                </c:pt>
                <c:pt idx="3">
                  <c:v>4.4660194174757278E-2</c:v>
                </c:pt>
                <c:pt idx="4">
                  <c:v>3.4951456310679613E-2</c:v>
                </c:pt>
                <c:pt idx="5">
                  <c:v>2.3300970873786409E-2</c:v>
                </c:pt>
                <c:pt idx="6">
                  <c:v>2.1359223300970873E-2</c:v>
                </c:pt>
                <c:pt idx="7">
                  <c:v>1.1650485436893204E-2</c:v>
                </c:pt>
                <c:pt idx="8">
                  <c:v>4.2718446601941747E-2</c:v>
                </c:pt>
              </c:numCache>
            </c:numRef>
          </c:val>
          <c:extLst>
            <c:ext xmlns:c16="http://schemas.microsoft.com/office/drawing/2014/chart" uri="{C3380CC4-5D6E-409C-BE32-E72D297353CC}">
              <c16:uniqueId val="{00000000-CD1A-43FB-AA03-2C1539D9B12B}"/>
            </c:ext>
          </c:extLst>
        </c:ser>
        <c:dLbls>
          <c:dLblPos val="outEnd"/>
          <c:showLegendKey val="0"/>
          <c:showVal val="1"/>
          <c:showCatName val="0"/>
          <c:showSerName val="0"/>
          <c:showPercent val="0"/>
          <c:showBubbleSize val="0"/>
        </c:dLbls>
        <c:gapWidth val="219"/>
        <c:overlap val="-27"/>
        <c:axId val="1287425576"/>
        <c:axId val="1287426296"/>
      </c:barChart>
      <c:catAx>
        <c:axId val="1287425576"/>
        <c:scaling>
          <c:orientation val="minMax"/>
        </c:scaling>
        <c:delete val="0"/>
        <c:axPos val="b"/>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87426296"/>
        <c:crosses val="autoZero"/>
        <c:auto val="1"/>
        <c:lblAlgn val="ctr"/>
        <c:lblOffset val="100"/>
        <c:noMultiLvlLbl val="0"/>
      </c:catAx>
      <c:valAx>
        <c:axId val="1287426296"/>
        <c:scaling>
          <c:orientation val="minMax"/>
        </c:scaling>
        <c:delete val="0"/>
        <c:axPos val="l"/>
        <c:majorGridlines>
          <c:spPr>
            <a:ln w="9525">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GB"/>
                  <a:t>Percentage of YP</a:t>
                </a:r>
              </a:p>
            </c:rich>
          </c:tx>
          <c:layout>
            <c:manualLayout>
              <c:xMode val="edge"/>
              <c:yMode val="edge"/>
              <c:x val="6.6674074897210799E-3"/>
              <c:y val="0.23106429617033078"/>
            </c:manualLayout>
          </c:layout>
          <c:overlay val="0"/>
          <c:spPr>
            <a:noFill/>
            <a:ln>
              <a:noFill/>
            </a:ln>
            <a:effectLst/>
          </c:spPr>
          <c:txPr>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874255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a:noFill/>
      <a:round/>
    </a:ln>
    <a:effectLst/>
  </c:spPr>
  <c:txPr>
    <a:bodyPr/>
    <a:lstStyle/>
    <a:p>
      <a:pPr>
        <a:defRPr sz="11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'Q7'!$A$11:$A$16</c:f>
              <c:strCache>
                <c:ptCount val="6"/>
                <c:pt idx="0">
                  <c:v>1-3 month ago</c:v>
                </c:pt>
                <c:pt idx="1">
                  <c:v>4-6 months ago</c:v>
                </c:pt>
                <c:pt idx="2">
                  <c:v>7-9 months ago</c:v>
                </c:pt>
                <c:pt idx="3">
                  <c:v>10-12 months ago</c:v>
                </c:pt>
                <c:pt idx="4">
                  <c:v>More than 12 months ago</c:v>
                </c:pt>
                <c:pt idx="5">
                  <c:v>Don’t know / don’t remember</c:v>
                </c:pt>
              </c:strCache>
            </c:strRef>
          </c:cat>
          <c:val>
            <c:numRef>
              <c:f>'Q7'!$B$11:$B$16</c:f>
              <c:numCache>
                <c:formatCode>0%</c:formatCode>
                <c:ptCount val="6"/>
                <c:pt idx="0">
                  <c:v>0.12233009708737864</c:v>
                </c:pt>
                <c:pt idx="1">
                  <c:v>0.16893203883495145</c:v>
                </c:pt>
                <c:pt idx="2">
                  <c:v>0.1553398058252427</c:v>
                </c:pt>
                <c:pt idx="3">
                  <c:v>0.13203883495145632</c:v>
                </c:pt>
                <c:pt idx="4">
                  <c:v>0.32427184466019415</c:v>
                </c:pt>
                <c:pt idx="5">
                  <c:v>9.7087378640776698E-2</c:v>
                </c:pt>
              </c:numCache>
            </c:numRef>
          </c:val>
          <c:extLst>
            <c:ext xmlns:c16="http://schemas.microsoft.com/office/drawing/2014/chart" uri="{C3380CC4-5D6E-409C-BE32-E72D297353CC}">
              <c16:uniqueId val="{00000000-BD7F-4BD7-9B09-159B65248F51}"/>
            </c:ext>
          </c:extLst>
        </c:ser>
        <c:dLbls>
          <c:dLblPos val="outEnd"/>
          <c:showLegendKey val="0"/>
          <c:showVal val="1"/>
          <c:showCatName val="0"/>
          <c:showSerName val="0"/>
          <c:showPercent val="0"/>
          <c:showBubbleSize val="0"/>
        </c:dLbls>
        <c:gapWidth val="219"/>
        <c:overlap val="-27"/>
        <c:axId val="585085928"/>
        <c:axId val="585093128"/>
      </c:barChart>
      <c:catAx>
        <c:axId val="585085928"/>
        <c:scaling>
          <c:orientation val="minMax"/>
        </c:scaling>
        <c:delete val="0"/>
        <c:axPos val="b"/>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585093128"/>
        <c:crosses val="autoZero"/>
        <c:auto val="1"/>
        <c:lblAlgn val="ctr"/>
        <c:lblOffset val="100"/>
        <c:noMultiLvlLbl val="0"/>
      </c:catAx>
      <c:valAx>
        <c:axId val="585093128"/>
        <c:scaling>
          <c:orientation val="minMax"/>
        </c:scaling>
        <c:delete val="0"/>
        <c:axPos val="l"/>
        <c:majorGridlines>
          <c:spPr>
            <a:ln w="9525">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GB"/>
                  <a:t>Percentage of YP</a:t>
                </a:r>
              </a:p>
            </c:rich>
          </c:tx>
          <c:layout>
            <c:manualLayout>
              <c:xMode val="edge"/>
              <c:yMode val="edge"/>
              <c:x val="2.0682523267838678E-3"/>
              <c:y val="0.20956020055725966"/>
            </c:manualLayout>
          </c:layout>
          <c:overlay val="0"/>
          <c:spPr>
            <a:noFill/>
            <a:ln>
              <a:noFill/>
            </a:ln>
            <a:effectLst/>
          </c:spPr>
          <c:txPr>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585085928"/>
        <c:crosses val="autoZero"/>
        <c:crossBetween val="between"/>
      </c:valAx>
      <c:spPr>
        <a:noFill/>
        <a:ln>
          <a:noFill/>
        </a:ln>
        <a:effectLst/>
      </c:spPr>
    </c:plotArea>
    <c:plotVisOnly val="1"/>
    <c:dispBlanksAs val="gap"/>
    <c:showDLblsOverMax val="0"/>
  </c:chart>
  <c:spPr>
    <a:solidFill>
      <a:schemeClr val="bg1"/>
    </a:solidFill>
    <a:ln w="9525">
      <a:noFill/>
      <a:round/>
    </a:ln>
    <a:effectLst/>
  </c:spPr>
  <c:txPr>
    <a:bodyPr/>
    <a:lstStyle/>
    <a:p>
      <a:pPr>
        <a:defRPr sz="11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'Q8'!$A$9:$A$12</c:f>
              <c:strCache>
                <c:ptCount val="4"/>
                <c:pt idx="0">
                  <c:v>Clubs and workshops</c:v>
                </c:pt>
                <c:pt idx="1">
                  <c:v>Hanging out</c:v>
                </c:pt>
                <c:pt idx="2">
                  <c:v>Mentoring and volunteering</c:v>
                </c:pt>
                <c:pt idx="3">
                  <c:v>Sports and physical activities</c:v>
                </c:pt>
              </c:strCache>
            </c:strRef>
          </c:cat>
          <c:val>
            <c:numRef>
              <c:f>'Q8'!$B$9:$B$12</c:f>
              <c:numCache>
                <c:formatCode>0</c:formatCode>
                <c:ptCount val="4"/>
                <c:pt idx="0">
                  <c:v>76</c:v>
                </c:pt>
                <c:pt idx="1">
                  <c:v>80</c:v>
                </c:pt>
                <c:pt idx="2">
                  <c:v>30</c:v>
                </c:pt>
                <c:pt idx="3">
                  <c:v>306</c:v>
                </c:pt>
              </c:numCache>
            </c:numRef>
          </c:val>
          <c:extLst>
            <c:ext xmlns:c16="http://schemas.microsoft.com/office/drawing/2014/chart" uri="{C3380CC4-5D6E-409C-BE32-E72D297353CC}">
              <c16:uniqueId val="{00000000-C00F-4F43-8E0F-320C966F7685}"/>
            </c:ext>
          </c:extLst>
        </c:ser>
        <c:dLbls>
          <c:dLblPos val="outEnd"/>
          <c:showLegendKey val="0"/>
          <c:showVal val="1"/>
          <c:showCatName val="0"/>
          <c:showSerName val="0"/>
          <c:showPercent val="0"/>
          <c:showBubbleSize val="0"/>
        </c:dLbls>
        <c:gapWidth val="182"/>
        <c:axId val="1189927744"/>
        <c:axId val="1189925944"/>
      </c:barChart>
      <c:catAx>
        <c:axId val="1189927744"/>
        <c:scaling>
          <c:orientation val="minMax"/>
        </c:scaling>
        <c:delete val="0"/>
        <c:axPos val="l"/>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189925944"/>
        <c:crosses val="autoZero"/>
        <c:auto val="1"/>
        <c:lblAlgn val="ctr"/>
        <c:lblOffset val="100"/>
        <c:noMultiLvlLbl val="0"/>
      </c:catAx>
      <c:valAx>
        <c:axId val="1189925944"/>
        <c:scaling>
          <c:orientation val="minMax"/>
        </c:scaling>
        <c:delete val="0"/>
        <c:axPos val="b"/>
        <c:majorGridlines>
          <c:spPr>
            <a:ln w="9525">
              <a:solidFill>
                <a:schemeClr val="tx1">
                  <a:lumMod val="15000"/>
                  <a:lumOff val="85000"/>
                </a:schemeClr>
              </a:solidFill>
              <a:round/>
            </a:ln>
            <a:effectLst/>
          </c:spPr>
        </c:majorGridlines>
        <c:title>
          <c:tx>
            <c:rich>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GB"/>
                  <a:t>Number of YP</a:t>
                </a:r>
              </a:p>
            </c:rich>
          </c:tx>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189927744"/>
        <c:crosses val="autoZero"/>
        <c:crossBetween val="between"/>
      </c:valAx>
      <c:spPr>
        <a:noFill/>
        <a:ln>
          <a:noFill/>
        </a:ln>
        <a:effectLst/>
      </c:spPr>
    </c:plotArea>
    <c:plotVisOnly val="1"/>
    <c:dispBlanksAs val="gap"/>
    <c:showDLblsOverMax val="0"/>
  </c:chart>
  <c:spPr>
    <a:solidFill>
      <a:schemeClr val="bg1"/>
    </a:solidFill>
    <a:ln w="9525">
      <a:noFill/>
      <a:round/>
    </a:ln>
    <a:effectLst/>
  </c:spPr>
  <c:txPr>
    <a:bodyPr/>
    <a:lstStyle/>
    <a:p>
      <a:pPr>
        <a:defRPr sz="11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4"/>
          <c:order val="0"/>
          <c:tx>
            <c:strRef>
              <c:f>'Q13'!$F$6</c:f>
              <c:strCache>
                <c:ptCount val="1"/>
                <c:pt idx="0">
                  <c:v>Excellent</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'Q13'!$G$1:$J$1</c:f>
              <c:strCache>
                <c:ptCount val="4"/>
                <c:pt idx="0">
                  <c:v>Emotion Management</c:v>
                </c:pt>
                <c:pt idx="1">
                  <c:v>Empathy</c:v>
                </c:pt>
                <c:pt idx="2">
                  <c:v>Problem Solving</c:v>
                </c:pt>
                <c:pt idx="3">
                  <c:v>Teamwork</c:v>
                </c:pt>
              </c:strCache>
            </c:strRef>
          </c:cat>
          <c:val>
            <c:numRef>
              <c:f>'Q13'!$G$6:$J$6</c:f>
              <c:numCache>
                <c:formatCode>0%</c:formatCode>
                <c:ptCount val="4"/>
                <c:pt idx="0">
                  <c:v>0.16536964980544747</c:v>
                </c:pt>
                <c:pt idx="1">
                  <c:v>0.22417153996101363</c:v>
                </c:pt>
                <c:pt idx="2">
                  <c:v>0.16046966731898238</c:v>
                </c:pt>
                <c:pt idx="3">
                  <c:v>7.9766536964980539E-2</c:v>
                </c:pt>
              </c:numCache>
            </c:numRef>
          </c:val>
          <c:extLst>
            <c:ext xmlns:c16="http://schemas.microsoft.com/office/drawing/2014/chart" uri="{C3380CC4-5D6E-409C-BE32-E72D297353CC}">
              <c16:uniqueId val="{00000000-510F-41D1-AC5C-17C0E26B52DA}"/>
            </c:ext>
          </c:extLst>
        </c:ser>
        <c:ser>
          <c:idx val="3"/>
          <c:order val="1"/>
          <c:tx>
            <c:strRef>
              <c:f>'Q13'!$F$5</c:f>
              <c:strCache>
                <c:ptCount val="1"/>
                <c:pt idx="0">
                  <c:v>Good</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'Q13'!$G$1:$J$1</c:f>
              <c:strCache>
                <c:ptCount val="4"/>
                <c:pt idx="0">
                  <c:v>Emotion Management</c:v>
                </c:pt>
                <c:pt idx="1">
                  <c:v>Empathy</c:v>
                </c:pt>
                <c:pt idx="2">
                  <c:v>Problem Solving</c:v>
                </c:pt>
                <c:pt idx="3">
                  <c:v>Teamwork</c:v>
                </c:pt>
              </c:strCache>
            </c:strRef>
          </c:cat>
          <c:val>
            <c:numRef>
              <c:f>'Q13'!$G$5:$J$5</c:f>
              <c:numCache>
                <c:formatCode>0%</c:formatCode>
                <c:ptCount val="4"/>
                <c:pt idx="0">
                  <c:v>0.1867704280155642</c:v>
                </c:pt>
                <c:pt idx="1">
                  <c:v>0.38596491228070173</c:v>
                </c:pt>
                <c:pt idx="2">
                  <c:v>0.27984344422700586</c:v>
                </c:pt>
                <c:pt idx="3">
                  <c:v>0.29766536964980544</c:v>
                </c:pt>
              </c:numCache>
            </c:numRef>
          </c:val>
          <c:extLst>
            <c:ext xmlns:c16="http://schemas.microsoft.com/office/drawing/2014/chart" uri="{C3380CC4-5D6E-409C-BE32-E72D297353CC}">
              <c16:uniqueId val="{00000001-510F-41D1-AC5C-17C0E26B52DA}"/>
            </c:ext>
          </c:extLst>
        </c:ser>
        <c:ser>
          <c:idx val="2"/>
          <c:order val="2"/>
          <c:tx>
            <c:strRef>
              <c:f>'Q13'!$F$4</c:f>
              <c:strCache>
                <c:ptCount val="1"/>
                <c:pt idx="0">
                  <c:v>Moderate</c:v>
                </c:pt>
              </c:strCache>
            </c:strRef>
          </c:tx>
          <c:spPr>
            <a:solidFill>
              <a:schemeClr val="accent3"/>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'Q13'!$G$1:$J$1</c:f>
              <c:strCache>
                <c:ptCount val="4"/>
                <c:pt idx="0">
                  <c:v>Emotion Management</c:v>
                </c:pt>
                <c:pt idx="1">
                  <c:v>Empathy</c:v>
                </c:pt>
                <c:pt idx="2">
                  <c:v>Problem Solving</c:v>
                </c:pt>
                <c:pt idx="3">
                  <c:v>Teamwork</c:v>
                </c:pt>
              </c:strCache>
            </c:strRef>
          </c:cat>
          <c:val>
            <c:numRef>
              <c:f>'Q13'!$G$4:$J$4</c:f>
              <c:numCache>
                <c:formatCode>0%</c:formatCode>
                <c:ptCount val="4"/>
                <c:pt idx="0">
                  <c:v>0.42023346303501946</c:v>
                </c:pt>
                <c:pt idx="1">
                  <c:v>0.2807017543859649</c:v>
                </c:pt>
                <c:pt idx="2">
                  <c:v>0.36203522504892366</c:v>
                </c:pt>
                <c:pt idx="3">
                  <c:v>0.45914396887159531</c:v>
                </c:pt>
              </c:numCache>
            </c:numRef>
          </c:val>
          <c:extLst>
            <c:ext xmlns:c16="http://schemas.microsoft.com/office/drawing/2014/chart" uri="{C3380CC4-5D6E-409C-BE32-E72D297353CC}">
              <c16:uniqueId val="{00000002-510F-41D1-AC5C-17C0E26B52DA}"/>
            </c:ext>
          </c:extLst>
        </c:ser>
        <c:ser>
          <c:idx val="1"/>
          <c:order val="3"/>
          <c:tx>
            <c:strRef>
              <c:f>'Q13'!$F$3</c:f>
              <c:strCache>
                <c:ptCount val="1"/>
                <c:pt idx="0">
                  <c:v>Poor</c:v>
                </c:pt>
              </c:strCache>
            </c:strRef>
          </c:tx>
          <c:spPr>
            <a:solidFill>
              <a:srgbClr val="34A798"/>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'Q13'!$G$1:$J$1</c:f>
              <c:strCache>
                <c:ptCount val="4"/>
                <c:pt idx="0">
                  <c:v>Emotion Management</c:v>
                </c:pt>
                <c:pt idx="1">
                  <c:v>Empathy</c:v>
                </c:pt>
                <c:pt idx="2">
                  <c:v>Problem Solving</c:v>
                </c:pt>
                <c:pt idx="3">
                  <c:v>Teamwork</c:v>
                </c:pt>
              </c:strCache>
            </c:strRef>
          </c:cat>
          <c:val>
            <c:numRef>
              <c:f>'Q13'!$G$3:$J$3</c:f>
              <c:numCache>
                <c:formatCode>0%</c:formatCode>
                <c:ptCount val="4"/>
                <c:pt idx="0">
                  <c:v>0.18093385214007782</c:v>
                </c:pt>
                <c:pt idx="1">
                  <c:v>7.0175438596491224E-2</c:v>
                </c:pt>
                <c:pt idx="2">
                  <c:v>0.13894324853228962</c:v>
                </c:pt>
                <c:pt idx="3">
                  <c:v>0.14007782101167315</c:v>
                </c:pt>
              </c:numCache>
            </c:numRef>
          </c:val>
          <c:extLst>
            <c:ext xmlns:c16="http://schemas.microsoft.com/office/drawing/2014/chart" uri="{C3380CC4-5D6E-409C-BE32-E72D297353CC}">
              <c16:uniqueId val="{00000003-510F-41D1-AC5C-17C0E26B52DA}"/>
            </c:ext>
          </c:extLst>
        </c:ser>
        <c:ser>
          <c:idx val="0"/>
          <c:order val="4"/>
          <c:tx>
            <c:strRef>
              <c:f>'Q13'!$F$2</c:f>
              <c:strCache>
                <c:ptCount val="1"/>
                <c:pt idx="0">
                  <c:v>Very Poor</c:v>
                </c:pt>
              </c:strCache>
            </c:strRef>
          </c:tx>
          <c:spPr>
            <a:solidFill>
              <a:srgbClr val="9F5CC0"/>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round/>
                    </a:ln>
                    <a:effectLst/>
                  </c:spPr>
                </c15:leaderLines>
              </c:ext>
            </c:extLst>
          </c:dLbls>
          <c:cat>
            <c:strRef>
              <c:f>'Q13'!$G$1:$J$1</c:f>
              <c:strCache>
                <c:ptCount val="4"/>
                <c:pt idx="0">
                  <c:v>Emotion Management</c:v>
                </c:pt>
                <c:pt idx="1">
                  <c:v>Empathy</c:v>
                </c:pt>
                <c:pt idx="2">
                  <c:v>Problem Solving</c:v>
                </c:pt>
                <c:pt idx="3">
                  <c:v>Teamwork</c:v>
                </c:pt>
              </c:strCache>
            </c:strRef>
          </c:cat>
          <c:val>
            <c:numRef>
              <c:f>'Q13'!$G$2:$J$2</c:f>
              <c:numCache>
                <c:formatCode>0%</c:formatCode>
                <c:ptCount val="4"/>
                <c:pt idx="0">
                  <c:v>4.6692607003891051E-2</c:v>
                </c:pt>
                <c:pt idx="1">
                  <c:v>3.8986354775828458E-2</c:v>
                </c:pt>
                <c:pt idx="2">
                  <c:v>5.8708414872798431E-2</c:v>
                </c:pt>
                <c:pt idx="3">
                  <c:v>2.3346303501945526E-2</c:v>
                </c:pt>
              </c:numCache>
            </c:numRef>
          </c:val>
          <c:extLst>
            <c:ext xmlns:c16="http://schemas.microsoft.com/office/drawing/2014/chart" uri="{C3380CC4-5D6E-409C-BE32-E72D297353CC}">
              <c16:uniqueId val="{00000004-510F-41D1-AC5C-17C0E26B52DA}"/>
            </c:ext>
          </c:extLst>
        </c:ser>
        <c:dLbls>
          <c:dLblPos val="outEnd"/>
          <c:showLegendKey val="0"/>
          <c:showVal val="1"/>
          <c:showCatName val="0"/>
          <c:showSerName val="0"/>
          <c:showPercent val="0"/>
          <c:showBubbleSize val="0"/>
        </c:dLbls>
        <c:gapWidth val="219"/>
        <c:overlap val="-27"/>
        <c:axId val="1298393120"/>
        <c:axId val="1298391320"/>
      </c:barChart>
      <c:catAx>
        <c:axId val="1298393120"/>
        <c:scaling>
          <c:orientation val="minMax"/>
        </c:scaling>
        <c:delete val="0"/>
        <c:axPos val="b"/>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98391320"/>
        <c:crosses val="autoZero"/>
        <c:auto val="1"/>
        <c:lblAlgn val="ctr"/>
        <c:lblOffset val="100"/>
        <c:noMultiLvlLbl val="0"/>
      </c:catAx>
      <c:valAx>
        <c:axId val="1298391320"/>
        <c:scaling>
          <c:orientation val="minMax"/>
        </c:scaling>
        <c:delete val="0"/>
        <c:axPos val="l"/>
        <c:majorGridlines>
          <c:spPr>
            <a:ln w="9525">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r>
                  <a:rPr lang="en-GB"/>
                  <a:t>Percentage of YP</a:t>
                </a:r>
              </a:p>
              <a:p>
                <a:pPr>
                  <a:defRPr/>
                </a:pPr>
                <a:endParaRPr lang="en-GB"/>
              </a:p>
            </c:rich>
          </c:tx>
          <c:overlay val="0"/>
          <c:spPr>
            <a:noFill/>
            <a:ln>
              <a:noFill/>
            </a:ln>
            <a:effectLst/>
          </c:spPr>
          <c:txPr>
            <a:bodyPr rot="-54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GB"/>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2983931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a:noFill/>
      <a:round/>
    </a:ln>
    <a:effectLst/>
  </c:spPr>
  <c:txPr>
    <a:bodyPr/>
    <a:lstStyle/>
    <a:p>
      <a:pPr>
        <a:defRPr sz="11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75000"/>
            <a:lumOff val="25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75000"/>
            <a:lumOff val="25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75000"/>
            <a:lumOff val="25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a:solidFill>
          <a:schemeClr val="tx1">
            <a:lumMod val="65000"/>
            <a:lumOff val="35000"/>
          </a:schemeClr>
        </a:solidFill>
        <a:round/>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50000"/>
            <a:lumOff val="50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round/>
      </a:ln>
    </cs:spPr>
  </cs:dropLine>
  <cs:errorBar>
    <cs:lnRef idx="0"/>
    <cs:fillRef idx="0"/>
    <cs:effectRef idx="0"/>
    <cs:fontRef idx="minor">
      <a:schemeClr val="tx1"/>
    </cs:fontRef>
    <cs:spPr>
      <a:ln w="9525">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a:solidFill>
          <a:schemeClr val="tx1">
            <a:lumMod val="15000"/>
            <a:lumOff val="85000"/>
          </a:schemeClr>
        </a:solidFill>
        <a:round/>
      </a:ln>
    </cs:spPr>
  </cs:gridlineMajor>
  <cs:gridlineMinor>
    <cs:lnRef idx="0"/>
    <cs:fillRef idx="0"/>
    <cs:effectRef idx="0"/>
    <cs:fontRef idx="minor">
      <a:schemeClr val="tx1"/>
    </cs:fontRef>
    <cs:spPr>
      <a:ln w="9525">
        <a:solidFill>
          <a:schemeClr val="tx1">
            <a:lumMod val="5000"/>
            <a:lumOff val="95000"/>
          </a:schemeClr>
        </a:solidFill>
        <a:round/>
      </a:ln>
    </cs:spPr>
  </cs:gridlineMinor>
  <cs:hiLoLine>
    <cs:lnRef idx="0"/>
    <cs:fillRef idx="0"/>
    <cs:effectRef idx="0"/>
    <cs:fontRef idx="minor">
      <a:schemeClr val="tx1"/>
    </cs:fontRef>
    <cs:spPr>
      <a:ln w="9525">
        <a:solidFill>
          <a:schemeClr val="tx1">
            <a:lumMod val="75000"/>
            <a:lumOff val="25000"/>
          </a:schemeClr>
        </a:solidFill>
        <a:round/>
      </a:ln>
    </cs:spPr>
  </cs:hiLoLine>
  <cs:leaderLine>
    <cs:lnRef idx="0"/>
    <cs:fillRef idx="0"/>
    <cs:effectRef idx="0"/>
    <cs:fontRef idx="minor">
      <a:schemeClr val="tx1"/>
    </cs:fontRef>
    <cs:spPr>
      <a:ln w="9525">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Fortia">
      <a:dk1>
        <a:srgbClr val="000000"/>
      </a:dk1>
      <a:lt1>
        <a:srgbClr val="FFFFFF"/>
      </a:lt1>
      <a:dk2>
        <a:srgbClr val="333333"/>
      </a:dk2>
      <a:lt2>
        <a:srgbClr val="253360"/>
      </a:lt2>
      <a:accent1>
        <a:srgbClr val="E71D73"/>
      </a:accent1>
      <a:accent2>
        <a:srgbClr val="95C11F"/>
      </a:accent2>
      <a:accent3>
        <a:srgbClr val="36749D"/>
      </a:accent3>
      <a:accent4>
        <a:srgbClr val="523E91"/>
      </a:accent4>
      <a:accent5>
        <a:srgbClr val="007C58"/>
      </a:accent5>
      <a:accent6>
        <a:srgbClr val="5EB9E9"/>
      </a:accent6>
      <a:hlink>
        <a:srgbClr val="95C11F"/>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5777DFC7032488AAEC129339B6D36" ma:contentTypeVersion="17" ma:contentTypeDescription="Create a new document." ma:contentTypeScope="" ma:versionID="0e711cd5ed016100d815c81b15ae03fe">
  <xsd:schema xmlns:xsd="http://www.w3.org/2001/XMLSchema" xmlns:xs="http://www.w3.org/2001/XMLSchema" xmlns:p="http://schemas.microsoft.com/office/2006/metadata/properties" xmlns:ns2="d68a0351-bcca-4c49-9f41-1669bef79c6a" xmlns:ns3="9ac1f3ee-c4a4-4fe0-9123-ea6582b3c2b8" targetNamespace="http://schemas.microsoft.com/office/2006/metadata/properties" ma:root="true" ma:fieldsID="fea5387e6d9b860c62027db6ee56b8a5" ns2:_="" ns3:_="">
    <xsd:import namespace="d68a0351-bcca-4c49-9f41-1669bef79c6a"/>
    <xsd:import namespace="9ac1f3ee-c4a4-4fe0-9123-ea6582b3c2b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element ref="ns2:MediaServiceBillingMetadata" minOccurs="0"/>
                <xsd:element ref="ns2:_ApprovalAssignedTo" minOccurs="0"/>
                <xsd:element ref="ns2:_ApprovalRespondedBy" minOccurs="0"/>
                <xsd:element ref="ns2:_ApprovalSentBy" minOccurs="0"/>
                <xsd:element ref="ns2: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8a0351-bcca-4c49-9f41-1669bef79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descriptio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2f2dd975-943e-4a2b-bd50-ee43505297e7"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description="" ma:indexed="true" ma:internalName="MediaServiceLocation" ma:readOnly="true">
      <xsd:simpleType>
        <xsd:restriction base="dms:Text"/>
      </xsd:simpleType>
    </xsd:element>
    <xsd:element name="MediaServiceBillingMetadata" ma:index="20" nillable="true" ma:displayName="MediaServiceBillingMetadata" ma:hidden="true" ma:internalName="MediaServiceBillingMetadata" ma:readOnly="true">
      <xsd:simpleType>
        <xsd:restriction base="dms:Note"/>
      </xsd:simpleType>
    </xsd:element>
    <xsd:element name="_ApprovalAssignedTo" ma:index="21"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22"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23"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24"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ac1f3ee-c4a4-4fe0-9123-ea6582b3c2b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fad9c870-4e6a-4fb2-b2cc-8f10dcb67f8f}" ma:internalName="TaxCatchAll" ma:showField="CatchAllData" ma:web="9ac1f3ee-c4a4-4fe0-9123-ea6582b3c2b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ac1f3ee-c4a4-4fe0-9123-ea6582b3c2b8" xsi:nil="true"/>
    <lcf76f155ced4ddcb4097134ff3c332f xmlns="d68a0351-bcca-4c49-9f41-1669bef79c6a">
      <Terms xmlns="http://schemas.microsoft.com/office/infopath/2007/PartnerControls"/>
    </lcf76f155ced4ddcb4097134ff3c332f>
    <_ApprovalAssignedTo xmlns="d68a0351-bcca-4c49-9f41-1669bef79c6a">
      <UserInfo>
        <DisplayName/>
        <AccountId xsi:nil="true"/>
        <AccountType/>
      </UserInfo>
    </_ApprovalAssignedTo>
    <_ApprovalSentBy xmlns="d68a0351-bcca-4c49-9f41-1669bef79c6a">
      <UserInfo>
        <DisplayName/>
        <AccountId xsi:nil="true"/>
        <AccountType/>
      </UserInfo>
    </_ApprovalSentBy>
    <_ApprovalStatus xmlns="d68a0351-bcca-4c49-9f41-1669bef79c6a">0</_ApprovalStatus>
    <_ApprovalRespondedBy xmlns="d68a0351-bcca-4c49-9f41-1669bef79c6a">
      <UserInfo>
        <DisplayName/>
        <AccountId xsi:nil="true"/>
        <AccountType/>
      </UserInfo>
    </_ApprovalRespondedBy>
  </documentManagement>
</p:properties>
</file>

<file path=customXml/itemProps1.xml><?xml version="1.0" encoding="utf-8"?>
<ds:datastoreItem xmlns:ds="http://schemas.openxmlformats.org/officeDocument/2006/customXml" ds:itemID="{B268636C-BB1C-458D-B596-1F85B3727A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8a0351-bcca-4c49-9f41-1669bef79c6a"/>
    <ds:schemaRef ds:uri="9ac1f3ee-c4a4-4fe0-9123-ea6582b3c2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14C7C8-7FFA-4B95-9973-FBFEEFBEBBE6}">
  <ds:schemaRefs>
    <ds:schemaRef ds:uri="http://schemas.openxmlformats.org/officeDocument/2006/bibliography"/>
  </ds:schemaRefs>
</ds:datastoreItem>
</file>

<file path=customXml/itemProps3.xml><?xml version="1.0" encoding="utf-8"?>
<ds:datastoreItem xmlns:ds="http://schemas.openxmlformats.org/officeDocument/2006/customXml" ds:itemID="{F291160C-0824-4D67-BDDA-9A16E221259B}">
  <ds:schemaRefs>
    <ds:schemaRef ds:uri="http://schemas.microsoft.com/sharepoint/v3/contenttype/forms"/>
  </ds:schemaRefs>
</ds:datastoreItem>
</file>

<file path=customXml/itemProps4.xml><?xml version="1.0" encoding="utf-8"?>
<ds:datastoreItem xmlns:ds="http://schemas.openxmlformats.org/officeDocument/2006/customXml" ds:itemID="{1CA975E9-64B9-4D1C-918A-FD6C8CBB3CE0}">
  <ds:schemaRefs>
    <ds:schemaRef ds:uri="http://schemas.microsoft.com/office/2006/metadata/properties"/>
    <ds:schemaRef ds:uri="http://schemas.microsoft.com/office/infopath/2007/PartnerControls"/>
    <ds:schemaRef ds:uri="9ac1f3ee-c4a4-4fe0-9123-ea6582b3c2b8"/>
    <ds:schemaRef ds:uri="d68a0351-bcca-4c49-9f41-1669bef79c6a"/>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89</Pages>
  <Words>33719</Words>
  <Characters>192199</Characters>
  <Application>Microsoft Office Word</Application>
  <DocSecurity>0</DocSecurity>
  <Lines>1601</Lines>
  <Paragraphs>450</Paragraphs>
  <ScaleCrop>false</ScaleCrop>
  <HeadingPairs>
    <vt:vector size="2" baseType="variant">
      <vt:variant>
        <vt:lpstr>Title</vt:lpstr>
      </vt:variant>
      <vt:variant>
        <vt:i4>1</vt:i4>
      </vt:variant>
    </vt:vector>
  </HeadingPairs>
  <TitlesOfParts>
    <vt:vector size="1" baseType="lpstr">
      <vt:lpstr>RSK tender template</vt:lpstr>
    </vt:vector>
  </TitlesOfParts>
  <Company>RSKENSR Group</Company>
  <LinksUpToDate>false</LinksUpToDate>
  <CharactersWithSpaces>225468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RSK tender template</dc:title>
  <dc:subject/>
  <dc:creator>Lynne Tudor</dc:creator>
  <cp:keywords/>
  <cp:lastModifiedBy>Liam Kearney-Fitzgerald</cp:lastModifiedBy>
  <cp:revision>197</cp:revision>
  <cp:lastPrinted>2024-12-02T22:46:00Z</cp:lastPrinted>
  <dcterms:created xsi:type="dcterms:W3CDTF">2026-05-18T14:11:00Z</dcterms:created>
  <dcterms:modified xsi:type="dcterms:W3CDTF">2026-06-04T12:42:00Z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temOrder">
    <vt:lpwstr/>
  </property>
  <property fmtid="{D5CDD505-2E9C-101B-9397-08002B2CF9AE}" pid="3" name="MediaServiceImageTags">
    <vt:lpwstr/>
  </property>
  <property fmtid="{D5CDD505-2E9C-101B-9397-08002B2CF9AE}" pid="4" name="GrammarlyDocumentId">
    <vt:lpwstr>3ad038e9-e579-41e5-aa97-b341318b3063</vt:lpwstr>
  </property>
  <property fmtid="{D5CDD505-2E9C-101B-9397-08002B2CF9AE}" pid="5" name="docLang">
    <vt:lpwstr>en</vt:lpwstr>
  </property>
  <property fmtid="{D5CDD505-2E9C-101B-9397-08002B2CF9AE}" pid="6" name="ContentTypeId">
    <vt:lpwstr>0x01010003F5777DFC7032488AAEC129339B6D36</vt:lpwstr>
  </property>
</Properties>
</file>